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7"/>
  </p:notesMasterIdLst>
  <p:sldIdLst>
    <p:sldId id="256" r:id="rId5"/>
    <p:sldId id="273" r:id="rId6"/>
    <p:sldId id="274" r:id="rId7"/>
    <p:sldId id="264" r:id="rId8"/>
    <p:sldId id="263" r:id="rId9"/>
    <p:sldId id="281" r:id="rId10"/>
    <p:sldId id="261" r:id="rId11"/>
    <p:sldId id="283" r:id="rId12"/>
    <p:sldId id="259" r:id="rId13"/>
    <p:sldId id="267" r:id="rId14"/>
    <p:sldId id="277" r:id="rId15"/>
    <p:sldId id="268" r:id="rId16"/>
    <p:sldId id="284" r:id="rId17"/>
    <p:sldId id="262" r:id="rId18"/>
    <p:sldId id="269" r:id="rId19"/>
    <p:sldId id="285" r:id="rId20"/>
    <p:sldId id="265" r:id="rId21"/>
    <p:sldId id="270" r:id="rId22"/>
    <p:sldId id="286" r:id="rId23"/>
    <p:sldId id="260" r:id="rId24"/>
    <p:sldId id="279" r:id="rId25"/>
    <p:sldId id="280" r:id="rId2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2EAF77-79BE-C0DD-FD46-C2C65B403C77}" name="Maria Degert Grahn" initials="" userId="S::maria@advant.se::dc8b16d1-0159-4ad7-bcec-966deb3e95d5" providerId="AD"/>
  <p188:author id="{23AF1885-52C3-F771-6F95-3423616390D3}" name="Emma Nilsson" initials="EN" userId="S::emma@advant.se::b8b68d02-0b1e-4898-a21a-450a2a06562e" providerId="AD"/>
  <p188:author id="{82BA70A0-4D97-5159-34D6-52CB70309D82}" name="Alicia  Olofsson" initials="AO" userId="S::alicia@advant.se::75d50086-8c2d-486d-bf7c-c04f18e9c19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Utriainen Callisto" initials="UC" lastIdx="4" clrIdx="0">
    <p:extLst>
      <p:ext uri="{19B8F6BF-5375-455C-9EA6-DF929625EA0E}">
        <p15:presenceInfo xmlns:p15="http://schemas.microsoft.com/office/powerpoint/2012/main" userId="S-1-5-21-466509168-1772936955-2901788264-49708" providerId="AD"/>
      </p:ext>
    </p:extLst>
  </p:cmAuthor>
  <p:cmAuthor id="2" name="Palmqvist Margareta" initials="PM" lastIdx="3" clrIdx="1">
    <p:extLst>
      <p:ext uri="{19B8F6BF-5375-455C-9EA6-DF929625EA0E}">
        <p15:presenceInfo xmlns:p15="http://schemas.microsoft.com/office/powerpoint/2012/main" userId="S-1-5-21-466509168-1772936955-2901788264-29109" providerId="AD"/>
      </p:ext>
    </p:extLst>
  </p:cmAuthor>
  <p:cmAuthor id="3" name="Nilsson Johanna" initials="NJ" lastIdx="11" clrIdx="2">
    <p:extLst>
      <p:ext uri="{19B8F6BF-5375-455C-9EA6-DF929625EA0E}">
        <p15:presenceInfo xmlns:p15="http://schemas.microsoft.com/office/powerpoint/2012/main" userId="S-1-5-21-466509168-1772936955-2901788264-319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E4E1"/>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F7A501-BAE4-0B49-B4CE-C7A3EDD7BB5B}" v="3" dt="2024-11-07T10:54:40.625"/>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llanmörkt format 2 - Dekorfär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llanmörkt format 2 - Dekorfär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019" autoAdjust="0"/>
    <p:restoredTop sz="96325" autoAdjust="0"/>
  </p:normalViewPr>
  <p:slideViewPr>
    <p:cSldViewPr snapToGrid="0" showGuides="1">
      <p:cViewPr varScale="1">
        <p:scale>
          <a:sx n="62" d="100"/>
          <a:sy n="62" d="100"/>
        </p:scale>
        <p:origin x="25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35" Type="http://schemas.microsoft.com/office/2018/10/relationships/authors" Target="author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Degert Grahn" userId="dc8b16d1-0159-4ad7-bcec-966deb3e95d5" providerId="ADAL" clId="{71F7A501-BAE4-0B49-B4CE-C7A3EDD7BB5B}"/>
    <pc:docChg chg="modSld">
      <pc:chgData name="Maria Degert Grahn" userId="dc8b16d1-0159-4ad7-bcec-966deb3e95d5" providerId="ADAL" clId="{71F7A501-BAE4-0B49-B4CE-C7A3EDD7BB5B}" dt="2024-11-20T21:20:43.213" v="21" actId="13244"/>
      <pc:docMkLst>
        <pc:docMk/>
      </pc:docMkLst>
      <pc:sldChg chg="modSp mod">
        <pc:chgData name="Maria Degert Grahn" userId="dc8b16d1-0159-4ad7-bcec-966deb3e95d5" providerId="ADAL" clId="{71F7A501-BAE4-0B49-B4CE-C7A3EDD7BB5B}" dt="2024-11-20T21:20:23.599" v="20" actId="13244"/>
        <pc:sldMkLst>
          <pc:docMk/>
          <pc:sldMk cId="412472241" sldId="256"/>
        </pc:sldMkLst>
        <pc:spChg chg="mod">
          <ac:chgData name="Maria Degert Grahn" userId="dc8b16d1-0159-4ad7-bcec-966deb3e95d5" providerId="ADAL" clId="{71F7A501-BAE4-0B49-B4CE-C7A3EDD7BB5B}" dt="2024-11-14T19:39:23.440" v="16" actId="14100"/>
          <ac:spMkLst>
            <pc:docMk/>
            <pc:sldMk cId="412472241" sldId="256"/>
            <ac:spMk id="3" creationId="{BB45C973-6306-E264-42DB-77684D7487DE}"/>
          </ac:spMkLst>
        </pc:spChg>
        <pc:spChg chg="ord">
          <ac:chgData name="Maria Degert Grahn" userId="dc8b16d1-0159-4ad7-bcec-966deb3e95d5" providerId="ADAL" clId="{71F7A501-BAE4-0B49-B4CE-C7A3EDD7BB5B}" dt="2024-11-20T21:20:17.616" v="19" actId="13244"/>
          <ac:spMkLst>
            <pc:docMk/>
            <pc:sldMk cId="412472241" sldId="256"/>
            <ac:spMk id="9" creationId="{9BD2D911-AFCB-9619-EA4F-E5BB9DBD3ABA}"/>
          </ac:spMkLst>
        </pc:spChg>
        <pc:spChg chg="ord">
          <ac:chgData name="Maria Degert Grahn" userId="dc8b16d1-0159-4ad7-bcec-966deb3e95d5" providerId="ADAL" clId="{71F7A501-BAE4-0B49-B4CE-C7A3EDD7BB5B}" dt="2024-11-20T21:20:23.599" v="20" actId="13244"/>
          <ac:spMkLst>
            <pc:docMk/>
            <pc:sldMk cId="412472241" sldId="256"/>
            <ac:spMk id="10" creationId="{07A6039D-CD7F-21C2-8026-3DD71BA22314}"/>
          </ac:spMkLst>
        </pc:spChg>
        <pc:spChg chg="ord">
          <ac:chgData name="Maria Degert Grahn" userId="dc8b16d1-0159-4ad7-bcec-966deb3e95d5" providerId="ADAL" clId="{71F7A501-BAE4-0B49-B4CE-C7A3EDD7BB5B}" dt="2024-11-20T21:20:17.616" v="19" actId="13244"/>
          <ac:spMkLst>
            <pc:docMk/>
            <pc:sldMk cId="412472241" sldId="256"/>
            <ac:spMk id="11" creationId="{569D845E-44F5-6E89-36F1-2CE03AAB2C2E}"/>
          </ac:spMkLst>
        </pc:spChg>
      </pc:sldChg>
      <pc:sldChg chg="modSp mod">
        <pc:chgData name="Maria Degert Grahn" userId="dc8b16d1-0159-4ad7-bcec-966deb3e95d5" providerId="ADAL" clId="{71F7A501-BAE4-0B49-B4CE-C7A3EDD7BB5B}" dt="2024-11-14T19:44:12.700" v="17" actId="20577"/>
        <pc:sldMkLst>
          <pc:docMk/>
          <pc:sldMk cId="3140529202" sldId="260"/>
        </pc:sldMkLst>
        <pc:spChg chg="mod">
          <ac:chgData name="Maria Degert Grahn" userId="dc8b16d1-0159-4ad7-bcec-966deb3e95d5" providerId="ADAL" clId="{71F7A501-BAE4-0B49-B4CE-C7A3EDD7BB5B}" dt="2024-11-14T19:44:12.700" v="17" actId="20577"/>
          <ac:spMkLst>
            <pc:docMk/>
            <pc:sldMk cId="3140529202" sldId="260"/>
            <ac:spMk id="3" creationId="{00000000-0000-0000-0000-000000000000}"/>
          </ac:spMkLst>
        </pc:spChg>
      </pc:sldChg>
      <pc:sldChg chg="modSp mod">
        <pc:chgData name="Maria Degert Grahn" userId="dc8b16d1-0159-4ad7-bcec-966deb3e95d5" providerId="ADAL" clId="{71F7A501-BAE4-0B49-B4CE-C7A3EDD7BB5B}" dt="2024-11-07T11:02:20.395" v="5" actId="20577"/>
        <pc:sldMkLst>
          <pc:docMk/>
          <pc:sldMk cId="1005204659" sldId="261"/>
        </pc:sldMkLst>
        <pc:spChg chg="mod">
          <ac:chgData name="Maria Degert Grahn" userId="dc8b16d1-0159-4ad7-bcec-966deb3e95d5" providerId="ADAL" clId="{71F7A501-BAE4-0B49-B4CE-C7A3EDD7BB5B}" dt="2024-11-07T11:02:20.395" v="5" actId="20577"/>
          <ac:spMkLst>
            <pc:docMk/>
            <pc:sldMk cId="1005204659" sldId="261"/>
            <ac:spMk id="3" creationId="{00000000-0000-0000-0000-000000000000}"/>
          </ac:spMkLst>
        </pc:spChg>
      </pc:sldChg>
      <pc:sldChg chg="modSp mod">
        <pc:chgData name="Maria Degert Grahn" userId="dc8b16d1-0159-4ad7-bcec-966deb3e95d5" providerId="ADAL" clId="{71F7A501-BAE4-0B49-B4CE-C7A3EDD7BB5B}" dt="2024-11-20T21:20:43.213" v="21" actId="13244"/>
        <pc:sldMkLst>
          <pc:docMk/>
          <pc:sldMk cId="3445981255" sldId="274"/>
        </pc:sldMkLst>
        <pc:spChg chg="ord">
          <ac:chgData name="Maria Degert Grahn" userId="dc8b16d1-0159-4ad7-bcec-966deb3e95d5" providerId="ADAL" clId="{71F7A501-BAE4-0B49-B4CE-C7A3EDD7BB5B}" dt="2024-11-20T21:20:43.213" v="21" actId="13244"/>
          <ac:spMkLst>
            <pc:docMk/>
            <pc:sldMk cId="3445981255" sldId="274"/>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EF25AE-8110-4B54-BEB5-DE72D09A71A8}" type="datetimeFigureOut">
              <a:rPr lang="sv-SE" smtClean="0"/>
              <a:t>2024-11-28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C58942-9C55-4546-ABF0-1D3B1FDD75E4}" type="slidenum">
              <a:rPr lang="sv-SE" smtClean="0"/>
              <a:t>‹#›</a:t>
            </a:fld>
            <a:endParaRPr lang="sv-SE"/>
          </a:p>
        </p:txBody>
      </p:sp>
    </p:spTree>
    <p:extLst>
      <p:ext uri="{BB962C8B-B14F-4D97-AF65-F5344CB8AC3E}">
        <p14:creationId xmlns:p14="http://schemas.microsoft.com/office/powerpoint/2010/main" val="4105531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i="0" u="none" strike="noStrike" dirty="0">
                <a:solidFill>
                  <a:srgbClr val="1F497D"/>
                </a:solidFill>
                <a:effectLst/>
                <a:latin typeface="Calibri" panose="020F0502020204030204" pitchFamily="34" charset="0"/>
              </a:rPr>
              <a:t>Denna presentation kan användas vid genomförande av övningen. Följ anvisningarna i övningsmaterialet och anpassa presentationen efter behov.</a:t>
            </a:r>
            <a:endParaRPr lang="sv-SE" dirty="0"/>
          </a:p>
        </p:txBody>
      </p:sp>
      <p:sp>
        <p:nvSpPr>
          <p:cNvPr id="4" name="Platshållare för bildnummer 3"/>
          <p:cNvSpPr>
            <a:spLocks noGrp="1"/>
          </p:cNvSpPr>
          <p:nvPr>
            <p:ph type="sldNum" sz="quarter" idx="10"/>
          </p:nvPr>
        </p:nvSpPr>
        <p:spPr/>
        <p:txBody>
          <a:bodyPr/>
          <a:lstStyle/>
          <a:p>
            <a:fld id="{1EC58942-9C55-4546-ABF0-1D3B1FDD75E4}" type="slidenum">
              <a:rPr lang="sv-SE" smtClean="0"/>
              <a:t>1</a:t>
            </a:fld>
            <a:endParaRPr lang="sv-SE" dirty="0"/>
          </a:p>
        </p:txBody>
      </p:sp>
    </p:spTree>
    <p:extLst>
      <p:ext uri="{BB962C8B-B14F-4D97-AF65-F5344CB8AC3E}">
        <p14:creationId xmlns:p14="http://schemas.microsoft.com/office/powerpoint/2010/main" val="2555920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EC58942-9C55-4546-ABF0-1D3B1FDD75E4}" type="slidenum">
              <a:rPr lang="sv-SE" smtClean="0"/>
              <a:t>5</a:t>
            </a:fld>
            <a:endParaRPr lang="sv-SE"/>
          </a:p>
        </p:txBody>
      </p:sp>
    </p:spTree>
    <p:extLst>
      <p:ext uri="{BB962C8B-B14F-4D97-AF65-F5344CB8AC3E}">
        <p14:creationId xmlns:p14="http://schemas.microsoft.com/office/powerpoint/2010/main" val="3833064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EC58942-9C55-4546-ABF0-1D3B1FDD75E4}" type="slidenum">
              <a:rPr lang="sv-SE" smtClean="0"/>
              <a:t>7</a:t>
            </a:fld>
            <a:endParaRPr lang="sv-SE" dirty="0"/>
          </a:p>
        </p:txBody>
      </p:sp>
    </p:spTree>
    <p:extLst>
      <p:ext uri="{BB962C8B-B14F-4D97-AF65-F5344CB8AC3E}">
        <p14:creationId xmlns:p14="http://schemas.microsoft.com/office/powerpoint/2010/main" val="2636526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EC58942-9C55-4546-ABF0-1D3B1FDD75E4}" type="slidenum">
              <a:rPr lang="sv-SE" smtClean="0"/>
              <a:t>9</a:t>
            </a:fld>
            <a:endParaRPr lang="sv-SE" dirty="0"/>
          </a:p>
        </p:txBody>
      </p:sp>
    </p:spTree>
    <p:extLst>
      <p:ext uri="{BB962C8B-B14F-4D97-AF65-F5344CB8AC3E}">
        <p14:creationId xmlns:p14="http://schemas.microsoft.com/office/powerpoint/2010/main" val="399568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EC58942-9C55-4546-ABF0-1D3B1FDD75E4}" type="slidenum">
              <a:rPr lang="sv-SE" smtClean="0"/>
              <a:t>14</a:t>
            </a:fld>
            <a:endParaRPr lang="sv-SE" dirty="0"/>
          </a:p>
        </p:txBody>
      </p:sp>
    </p:spTree>
    <p:extLst>
      <p:ext uri="{BB962C8B-B14F-4D97-AF65-F5344CB8AC3E}">
        <p14:creationId xmlns:p14="http://schemas.microsoft.com/office/powerpoint/2010/main" val="3002983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1EC58942-9C55-4546-ABF0-1D3B1FDD75E4}" type="slidenum">
              <a:rPr lang="sv-SE" smtClean="0"/>
              <a:t>17</a:t>
            </a:fld>
            <a:endParaRPr lang="sv-SE"/>
          </a:p>
        </p:txBody>
      </p:sp>
    </p:spTree>
    <p:extLst>
      <p:ext uri="{BB962C8B-B14F-4D97-AF65-F5344CB8AC3E}">
        <p14:creationId xmlns:p14="http://schemas.microsoft.com/office/powerpoint/2010/main" val="1570040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EC58942-9C55-4546-ABF0-1D3B1FDD75E4}" type="slidenum">
              <a:rPr lang="sv-SE" smtClean="0"/>
              <a:t>20</a:t>
            </a:fld>
            <a:endParaRPr lang="sv-SE"/>
          </a:p>
        </p:txBody>
      </p:sp>
    </p:spTree>
    <p:extLst>
      <p:ext uri="{BB962C8B-B14F-4D97-AF65-F5344CB8AC3E}">
        <p14:creationId xmlns:p14="http://schemas.microsoft.com/office/powerpoint/2010/main" val="3196302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1EC58942-9C55-4546-ABF0-1D3B1FDD75E4}" type="slidenum">
              <a:rPr lang="sv-SE" smtClean="0"/>
              <a:t>21</a:t>
            </a:fld>
            <a:endParaRPr lang="sv-SE"/>
          </a:p>
        </p:txBody>
      </p:sp>
    </p:spTree>
    <p:extLst>
      <p:ext uri="{BB962C8B-B14F-4D97-AF65-F5344CB8AC3E}">
        <p14:creationId xmlns:p14="http://schemas.microsoft.com/office/powerpoint/2010/main" val="36223077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image" Target="../media/image1.png"/><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5.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slideMaster" Target="../slideMasters/slideMaster1.xml"/><Relationship Id="rId4" Type="http://schemas.openxmlformats.org/officeDocument/2006/relationships/tags" Target="../tags/tag20.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slideMaster" Target="../slideMasters/slideMaster1.xml"/><Relationship Id="rId4" Type="http://schemas.openxmlformats.org/officeDocument/2006/relationships/tags" Target="../tags/tag24.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slideMaster" Target="../slideMasters/slideMaster1.xml"/><Relationship Id="rId4" Type="http://schemas.openxmlformats.org/officeDocument/2006/relationships/tags" Target="../tags/tag28.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slideMaster" Target="../slideMasters/slideMaster1.xml"/><Relationship Id="rId4" Type="http://schemas.openxmlformats.org/officeDocument/2006/relationships/tags" Target="../tags/tag32.xml"/></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ags" Target="../tags/tag33.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Rubrikbi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1"/>
            </p:custDataLst>
          </p:nvPr>
        </p:nvSpPr>
        <p:spPr>
          <a:xfrm>
            <a:off x="1774800" y="1368000"/>
            <a:ext cx="8582400" cy="1273968"/>
          </a:xfrm>
        </p:spPr>
        <p:txBody>
          <a:bodyPr anchor="b"/>
          <a:lstStyle>
            <a:lvl1pPr>
              <a:defRPr sz="4000">
                <a:solidFill>
                  <a:srgbClr val="000000"/>
                </a:solidFill>
              </a:defRPr>
            </a:lvl1pPr>
          </a:lstStyle>
          <a:p>
            <a:r>
              <a:rPr lang="sv-SE" dirty="0"/>
              <a:t>Klicka här för att skriva rubrik</a:t>
            </a:r>
          </a:p>
        </p:txBody>
      </p:sp>
      <p:sp>
        <p:nvSpPr>
          <p:cNvPr id="3" name="Platshållare för text 2">
            <a:extLst>
              <a:ext uri="{FF2B5EF4-FFF2-40B4-BE49-F238E27FC236}">
                <a16:creationId xmlns:a16="http://schemas.microsoft.com/office/drawing/2014/main" id="{3C714B15-840F-4937-81D0-04D9058592A4}"/>
              </a:ext>
            </a:extLst>
          </p:cNvPr>
          <p:cNvSpPr>
            <a:spLocks noGrp="1"/>
          </p:cNvSpPr>
          <p:nvPr>
            <p:ph type="body" idx="1"/>
            <p:custDataLst>
              <p:tags r:id="rId2"/>
            </p:custDataLst>
          </p:nvPr>
        </p:nvSpPr>
        <p:spPr>
          <a:xfrm>
            <a:off x="1774800" y="2673745"/>
            <a:ext cx="8582400" cy="633743"/>
          </a:xfrm>
        </p:spPr>
        <p:txBody>
          <a:bodyPr/>
          <a:lstStyle>
            <a:lvl1pPr marL="0" indent="0">
              <a:buNone/>
              <a:defRPr sz="24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Redigera format för bakgrundstext</a:t>
            </a:r>
          </a:p>
        </p:txBody>
      </p:sp>
      <p:sp>
        <p:nvSpPr>
          <p:cNvPr id="4" name="Rektangel 3" descr="TagShapePrint">
            <a:extLst>
              <a:ext uri="{FF2B5EF4-FFF2-40B4-BE49-F238E27FC236}">
                <a16:creationId xmlns:a16="http://schemas.microsoft.com/office/drawing/2014/main" id="{696F1378-E97B-4E02-B8F4-8472610D4ECC}"/>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FFFFFF"/>
              </a:solidFill>
            </a:endParaRPr>
          </a:p>
        </p:txBody>
      </p:sp>
      <p:sp>
        <p:nvSpPr>
          <p:cNvPr id="5" name="Bild 4" descr="En organisk hörn form">
            <a:extLst>
              <a:ext uri="{FF2B5EF4-FFF2-40B4-BE49-F238E27FC236}">
                <a16:creationId xmlns:a16="http://schemas.microsoft.com/office/drawing/2014/main" id="{2E16A0BE-B1ED-E9A1-3239-3ACBCD3CBBD0}"/>
              </a:ext>
            </a:extLst>
          </p:cNvPr>
          <p:cNvSpPr/>
          <p:nvPr userDrawn="1"/>
        </p:nvSpPr>
        <p:spPr>
          <a:xfrm rot="10800000">
            <a:off x="8191500" y="4000500"/>
            <a:ext cx="4000500" cy="2857500"/>
          </a:xfrm>
          <a:custGeom>
            <a:avLst/>
            <a:gdLst>
              <a:gd name="connsiteX0" fmla="*/ 0 w 4000500"/>
              <a:gd name="connsiteY0" fmla="*/ 2857500 h 2857500"/>
              <a:gd name="connsiteX1" fmla="*/ 0 w 4000500"/>
              <a:gd name="connsiteY1" fmla="*/ 0 h 2857500"/>
              <a:gd name="connsiteX2" fmla="*/ 4000500 w 4000500"/>
              <a:gd name="connsiteY2" fmla="*/ 0 h 2857500"/>
              <a:gd name="connsiteX3" fmla="*/ 2328205 w 4000500"/>
              <a:gd name="connsiteY3" fmla="*/ 1271369 h 2857500"/>
              <a:gd name="connsiteX4" fmla="*/ 1504693 w 4000500"/>
              <a:gd name="connsiteY4" fmla="*/ 1483890 h 2857500"/>
              <a:gd name="connsiteX5" fmla="*/ 866775 w 4000500"/>
              <a:gd name="connsiteY5" fmla="*/ 2438400 h 2857500"/>
              <a:gd name="connsiteX6" fmla="*/ 0 w 4000500"/>
              <a:gd name="connsiteY6" fmla="*/ 285750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00500" h="2857500">
                <a:moveTo>
                  <a:pt x="0" y="2857500"/>
                </a:moveTo>
                <a:lnTo>
                  <a:pt x="0" y="0"/>
                </a:lnTo>
                <a:lnTo>
                  <a:pt x="4000500" y="0"/>
                </a:lnTo>
                <a:cubicBezTo>
                  <a:pt x="4000500" y="0"/>
                  <a:pt x="3276600" y="1181100"/>
                  <a:pt x="2328205" y="1271369"/>
                </a:cubicBezTo>
                <a:cubicBezTo>
                  <a:pt x="2057314" y="1297153"/>
                  <a:pt x="1790957" y="1280779"/>
                  <a:pt x="1504693" y="1483890"/>
                </a:cubicBezTo>
                <a:cubicBezTo>
                  <a:pt x="1174785" y="1717958"/>
                  <a:pt x="1206151" y="2097519"/>
                  <a:pt x="866775" y="2438400"/>
                </a:cubicBezTo>
                <a:cubicBezTo>
                  <a:pt x="571150" y="2735333"/>
                  <a:pt x="0" y="2857500"/>
                  <a:pt x="0" y="2857500"/>
                </a:cubicBezTo>
                <a:close/>
              </a:path>
            </a:pathLst>
          </a:custGeom>
          <a:solidFill>
            <a:schemeClr val="bg1"/>
          </a:solidFill>
          <a:ln w="9525" cap="flat">
            <a:noFill/>
            <a:prstDash val="solid"/>
            <a:miter/>
          </a:ln>
        </p:spPr>
        <p:txBody>
          <a:bodyPr rtlCol="0" anchor="ctr"/>
          <a:lstStyle/>
          <a:p>
            <a:endParaRPr lang="sv-SE"/>
          </a:p>
        </p:txBody>
      </p:sp>
      <p:sp>
        <p:nvSpPr>
          <p:cNvPr id="6" name="textruta 5">
            <a:extLst>
              <a:ext uri="{FF2B5EF4-FFF2-40B4-BE49-F238E27FC236}">
                <a16:creationId xmlns:a16="http://schemas.microsoft.com/office/drawing/2014/main" id="{3B3C6A1B-5EC3-3C2F-4361-3E9AC5B31242}"/>
              </a:ext>
            </a:extLst>
          </p:cNvPr>
          <p:cNvSpPr txBox="1"/>
          <p:nvPr userDrawn="1"/>
        </p:nvSpPr>
        <p:spPr>
          <a:xfrm>
            <a:off x="8853752" y="6196037"/>
            <a:ext cx="1818860" cy="461665"/>
          </a:xfrm>
          <a:prstGeom prst="rect">
            <a:avLst/>
          </a:prstGeom>
          <a:noFill/>
        </p:spPr>
        <p:txBody>
          <a:bodyPr wrap="square" rtlCol="0">
            <a:spAutoFit/>
          </a:bodyPr>
          <a:lstStyle/>
          <a:p>
            <a:r>
              <a:rPr lang="sv-SE" sz="1200" b="1" dirty="0">
                <a:latin typeface="+mj-lt"/>
              </a:rPr>
              <a:t>Baserad på övnings-</a:t>
            </a:r>
            <a:br>
              <a:rPr lang="sv-SE" sz="1200" b="1" dirty="0">
                <a:latin typeface="+mj-lt"/>
              </a:rPr>
            </a:br>
            <a:r>
              <a:rPr lang="sv-SE" sz="1200" b="1" dirty="0">
                <a:latin typeface="+mj-lt"/>
              </a:rPr>
              <a:t>material från MSB</a:t>
            </a:r>
          </a:p>
        </p:txBody>
      </p:sp>
      <p:pic>
        <p:nvPicPr>
          <p:cNvPr id="7" name="Bildobjekt 6" descr="MSB Logotyp">
            <a:extLst>
              <a:ext uri="{FF2B5EF4-FFF2-40B4-BE49-F238E27FC236}">
                <a16:creationId xmlns:a16="http://schemas.microsoft.com/office/drawing/2014/main" id="{4CCA5CAB-7F00-3C8D-4D9A-6507E187FF02}"/>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683024" y="6123904"/>
            <a:ext cx="1287889" cy="571294"/>
          </a:xfrm>
          <a:prstGeom prst="rect">
            <a:avLst/>
          </a:prstGeom>
        </p:spPr>
      </p:pic>
    </p:spTree>
    <p:extLst>
      <p:ext uri="{BB962C8B-B14F-4D97-AF65-F5344CB8AC3E}">
        <p14:creationId xmlns:p14="http://schemas.microsoft.com/office/powerpoint/2010/main" val="17113600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6" name="Bild 4" descr="En organisk hörn form">
            <a:extLst>
              <a:ext uri="{FF2B5EF4-FFF2-40B4-BE49-F238E27FC236}">
                <a16:creationId xmlns:a16="http://schemas.microsoft.com/office/drawing/2014/main" id="{0E3FBA26-4CC4-228D-E99C-8A0A6087FB8C}"/>
              </a:ext>
            </a:extLst>
          </p:cNvPr>
          <p:cNvSpPr/>
          <p:nvPr userDrawn="1"/>
        </p:nvSpPr>
        <p:spPr>
          <a:xfrm rot="10800000">
            <a:off x="8191500" y="4000500"/>
            <a:ext cx="4000500" cy="2857500"/>
          </a:xfrm>
          <a:custGeom>
            <a:avLst/>
            <a:gdLst>
              <a:gd name="connsiteX0" fmla="*/ 0 w 4000500"/>
              <a:gd name="connsiteY0" fmla="*/ 2857500 h 2857500"/>
              <a:gd name="connsiteX1" fmla="*/ 0 w 4000500"/>
              <a:gd name="connsiteY1" fmla="*/ 0 h 2857500"/>
              <a:gd name="connsiteX2" fmla="*/ 4000500 w 4000500"/>
              <a:gd name="connsiteY2" fmla="*/ 0 h 2857500"/>
              <a:gd name="connsiteX3" fmla="*/ 2328205 w 4000500"/>
              <a:gd name="connsiteY3" fmla="*/ 1271369 h 2857500"/>
              <a:gd name="connsiteX4" fmla="*/ 1504693 w 4000500"/>
              <a:gd name="connsiteY4" fmla="*/ 1483890 h 2857500"/>
              <a:gd name="connsiteX5" fmla="*/ 866775 w 4000500"/>
              <a:gd name="connsiteY5" fmla="*/ 2438400 h 2857500"/>
              <a:gd name="connsiteX6" fmla="*/ 0 w 4000500"/>
              <a:gd name="connsiteY6" fmla="*/ 285750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00500" h="2857500">
                <a:moveTo>
                  <a:pt x="0" y="2857500"/>
                </a:moveTo>
                <a:lnTo>
                  <a:pt x="0" y="0"/>
                </a:lnTo>
                <a:lnTo>
                  <a:pt x="4000500" y="0"/>
                </a:lnTo>
                <a:cubicBezTo>
                  <a:pt x="4000500" y="0"/>
                  <a:pt x="3276600" y="1181100"/>
                  <a:pt x="2328205" y="1271369"/>
                </a:cubicBezTo>
                <a:cubicBezTo>
                  <a:pt x="2057314" y="1297153"/>
                  <a:pt x="1790957" y="1280779"/>
                  <a:pt x="1504693" y="1483890"/>
                </a:cubicBezTo>
                <a:cubicBezTo>
                  <a:pt x="1174785" y="1717958"/>
                  <a:pt x="1206151" y="2097519"/>
                  <a:pt x="866775" y="2438400"/>
                </a:cubicBezTo>
                <a:cubicBezTo>
                  <a:pt x="571150" y="2735333"/>
                  <a:pt x="0" y="2857500"/>
                  <a:pt x="0" y="2857500"/>
                </a:cubicBezTo>
                <a:close/>
              </a:path>
            </a:pathLst>
          </a:custGeom>
          <a:solidFill>
            <a:schemeClr val="bg2"/>
          </a:solidFill>
          <a:ln w="9525" cap="flat">
            <a:noFill/>
            <a:prstDash val="solid"/>
            <a:miter/>
          </a:ln>
        </p:spPr>
        <p:txBody>
          <a:bodyPr rtlCol="0" anchor="ctr"/>
          <a:lstStyle/>
          <a:p>
            <a:endParaRPr lang="sv-SE"/>
          </a:p>
        </p:txBody>
      </p:sp>
      <p:sp>
        <p:nvSpPr>
          <p:cNvPr id="5" name="Rektangel 4" descr="TagShapePrint">
            <a:extLst>
              <a:ext uri="{FF2B5EF4-FFF2-40B4-BE49-F238E27FC236}">
                <a16:creationId xmlns:a16="http://schemas.microsoft.com/office/drawing/2014/main" id="{C44C2790-902A-4C19-85E0-C370F3EBD17A}"/>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FFFFFF"/>
              </a:solidFill>
            </a:endParaRPr>
          </a:p>
        </p:txBody>
      </p:sp>
    </p:spTree>
    <p:extLst>
      <p:ext uri="{BB962C8B-B14F-4D97-AF65-F5344CB8AC3E}">
        <p14:creationId xmlns:p14="http://schemas.microsoft.com/office/powerpoint/2010/main" val="101737135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vsnittsrubrik">
    <p:bg>
      <p:bgPr>
        <a:solidFill>
          <a:schemeClr val="bg2"/>
        </a:solidFill>
        <a:effectLst/>
      </p:bgPr>
    </p:bg>
    <p:spTree>
      <p:nvGrpSpPr>
        <p:cNvPr id="1" name=""/>
        <p:cNvGrpSpPr/>
        <p:nvPr/>
      </p:nvGrpSpPr>
      <p:grpSpPr>
        <a:xfrm>
          <a:off x="0" y="0"/>
          <a:ext cx="0" cy="0"/>
          <a:chOff x="0" y="0"/>
          <a:chExt cx="0" cy="0"/>
        </a:xfrm>
      </p:grpSpPr>
      <p:sp>
        <p:nvSpPr>
          <p:cNvPr id="4" name="Rektangel 3" descr="TagShapePrint">
            <a:extLst>
              <a:ext uri="{FF2B5EF4-FFF2-40B4-BE49-F238E27FC236}">
                <a16:creationId xmlns:a16="http://schemas.microsoft.com/office/drawing/2014/main" id="{696F1378-E97B-4E02-B8F4-8472610D4ECC}"/>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FFFFFF"/>
              </a:solidFill>
            </a:endParaRPr>
          </a:p>
        </p:txBody>
      </p:sp>
      <p:sp>
        <p:nvSpPr>
          <p:cNvPr id="5" name="Bild 4" descr="En organisk hörn form">
            <a:extLst>
              <a:ext uri="{FF2B5EF4-FFF2-40B4-BE49-F238E27FC236}">
                <a16:creationId xmlns:a16="http://schemas.microsoft.com/office/drawing/2014/main" id="{2E16A0BE-B1ED-E9A1-3239-3ACBCD3CBBD0}"/>
              </a:ext>
            </a:extLst>
          </p:cNvPr>
          <p:cNvSpPr/>
          <p:nvPr userDrawn="1"/>
        </p:nvSpPr>
        <p:spPr>
          <a:xfrm rot="10800000">
            <a:off x="8191500" y="4000500"/>
            <a:ext cx="4000500" cy="2857500"/>
          </a:xfrm>
          <a:custGeom>
            <a:avLst/>
            <a:gdLst>
              <a:gd name="connsiteX0" fmla="*/ 0 w 4000500"/>
              <a:gd name="connsiteY0" fmla="*/ 2857500 h 2857500"/>
              <a:gd name="connsiteX1" fmla="*/ 0 w 4000500"/>
              <a:gd name="connsiteY1" fmla="*/ 0 h 2857500"/>
              <a:gd name="connsiteX2" fmla="*/ 4000500 w 4000500"/>
              <a:gd name="connsiteY2" fmla="*/ 0 h 2857500"/>
              <a:gd name="connsiteX3" fmla="*/ 2328205 w 4000500"/>
              <a:gd name="connsiteY3" fmla="*/ 1271369 h 2857500"/>
              <a:gd name="connsiteX4" fmla="*/ 1504693 w 4000500"/>
              <a:gd name="connsiteY4" fmla="*/ 1483890 h 2857500"/>
              <a:gd name="connsiteX5" fmla="*/ 866775 w 4000500"/>
              <a:gd name="connsiteY5" fmla="*/ 2438400 h 2857500"/>
              <a:gd name="connsiteX6" fmla="*/ 0 w 4000500"/>
              <a:gd name="connsiteY6" fmla="*/ 285750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00500" h="2857500">
                <a:moveTo>
                  <a:pt x="0" y="2857500"/>
                </a:moveTo>
                <a:lnTo>
                  <a:pt x="0" y="0"/>
                </a:lnTo>
                <a:lnTo>
                  <a:pt x="4000500" y="0"/>
                </a:lnTo>
                <a:cubicBezTo>
                  <a:pt x="4000500" y="0"/>
                  <a:pt x="3276600" y="1181100"/>
                  <a:pt x="2328205" y="1271369"/>
                </a:cubicBezTo>
                <a:cubicBezTo>
                  <a:pt x="2057314" y="1297153"/>
                  <a:pt x="1790957" y="1280779"/>
                  <a:pt x="1504693" y="1483890"/>
                </a:cubicBezTo>
                <a:cubicBezTo>
                  <a:pt x="1174785" y="1717958"/>
                  <a:pt x="1206151" y="2097519"/>
                  <a:pt x="866775" y="2438400"/>
                </a:cubicBezTo>
                <a:cubicBezTo>
                  <a:pt x="571150" y="2735333"/>
                  <a:pt x="0" y="2857500"/>
                  <a:pt x="0" y="2857500"/>
                </a:cubicBezTo>
                <a:close/>
              </a:path>
            </a:pathLst>
          </a:custGeom>
          <a:solidFill>
            <a:schemeClr val="bg1"/>
          </a:solidFill>
          <a:ln w="9525" cap="flat">
            <a:noFill/>
            <a:prstDash val="solid"/>
            <a:miter/>
          </a:ln>
        </p:spPr>
        <p:txBody>
          <a:bodyPr rtlCol="0" anchor="ctr"/>
          <a:lstStyle/>
          <a:p>
            <a:endParaRPr lang="sv-SE"/>
          </a:p>
        </p:txBody>
      </p:sp>
      <p:sp>
        <p:nvSpPr>
          <p:cNvPr id="15" name="Rubrik 14">
            <a:extLst>
              <a:ext uri="{FF2B5EF4-FFF2-40B4-BE49-F238E27FC236}">
                <a16:creationId xmlns:a16="http://schemas.microsoft.com/office/drawing/2014/main" id="{1B804B16-E2C0-64C3-1C6B-597213509AF9}"/>
              </a:ext>
            </a:extLst>
          </p:cNvPr>
          <p:cNvSpPr>
            <a:spLocks noGrp="1"/>
          </p:cNvSpPr>
          <p:nvPr>
            <p:ph type="title" hasCustomPrompt="1"/>
          </p:nvPr>
        </p:nvSpPr>
        <p:spPr>
          <a:xfrm>
            <a:off x="1787236" y="2078185"/>
            <a:ext cx="8546214" cy="1350815"/>
          </a:xfrm>
        </p:spPr>
        <p:txBody>
          <a:bodyPr wrap="square" tIns="46800" bIns="46800" anchor="b" anchorCtr="0"/>
          <a:lstStyle>
            <a:lvl1pPr algn="l">
              <a:defRPr sz="4000"/>
            </a:lvl1pPr>
          </a:lstStyle>
          <a:p>
            <a:r>
              <a:rPr lang="sv-SE" dirty="0"/>
              <a:t>Rubrik</a:t>
            </a:r>
          </a:p>
        </p:txBody>
      </p:sp>
    </p:spTree>
    <p:extLst>
      <p:ext uri="{BB962C8B-B14F-4D97-AF65-F5344CB8AC3E}">
        <p14:creationId xmlns:p14="http://schemas.microsoft.com/office/powerpoint/2010/main" val="317411365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Bild 4" descr="En organisk hörn form">
            <a:extLst>
              <a:ext uri="{FF2B5EF4-FFF2-40B4-BE49-F238E27FC236}">
                <a16:creationId xmlns:a16="http://schemas.microsoft.com/office/drawing/2014/main" id="{72AA4795-D692-12AD-955F-1D210401C295}"/>
              </a:ext>
            </a:extLst>
          </p:cNvPr>
          <p:cNvSpPr/>
          <p:nvPr userDrawn="1"/>
        </p:nvSpPr>
        <p:spPr>
          <a:xfrm rot="10800000">
            <a:off x="8191500" y="4000500"/>
            <a:ext cx="4000500" cy="2857500"/>
          </a:xfrm>
          <a:custGeom>
            <a:avLst/>
            <a:gdLst>
              <a:gd name="connsiteX0" fmla="*/ 0 w 4000500"/>
              <a:gd name="connsiteY0" fmla="*/ 2857500 h 2857500"/>
              <a:gd name="connsiteX1" fmla="*/ 0 w 4000500"/>
              <a:gd name="connsiteY1" fmla="*/ 0 h 2857500"/>
              <a:gd name="connsiteX2" fmla="*/ 4000500 w 4000500"/>
              <a:gd name="connsiteY2" fmla="*/ 0 h 2857500"/>
              <a:gd name="connsiteX3" fmla="*/ 2328205 w 4000500"/>
              <a:gd name="connsiteY3" fmla="*/ 1271369 h 2857500"/>
              <a:gd name="connsiteX4" fmla="*/ 1504693 w 4000500"/>
              <a:gd name="connsiteY4" fmla="*/ 1483890 h 2857500"/>
              <a:gd name="connsiteX5" fmla="*/ 866775 w 4000500"/>
              <a:gd name="connsiteY5" fmla="*/ 2438400 h 2857500"/>
              <a:gd name="connsiteX6" fmla="*/ 0 w 4000500"/>
              <a:gd name="connsiteY6" fmla="*/ 285750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00500" h="2857500">
                <a:moveTo>
                  <a:pt x="0" y="2857500"/>
                </a:moveTo>
                <a:lnTo>
                  <a:pt x="0" y="0"/>
                </a:lnTo>
                <a:lnTo>
                  <a:pt x="4000500" y="0"/>
                </a:lnTo>
                <a:cubicBezTo>
                  <a:pt x="4000500" y="0"/>
                  <a:pt x="3276600" y="1181100"/>
                  <a:pt x="2328205" y="1271369"/>
                </a:cubicBezTo>
                <a:cubicBezTo>
                  <a:pt x="2057314" y="1297153"/>
                  <a:pt x="1790957" y="1280779"/>
                  <a:pt x="1504693" y="1483890"/>
                </a:cubicBezTo>
                <a:cubicBezTo>
                  <a:pt x="1174785" y="1717958"/>
                  <a:pt x="1206151" y="2097519"/>
                  <a:pt x="866775" y="2438400"/>
                </a:cubicBezTo>
                <a:cubicBezTo>
                  <a:pt x="571150" y="2735333"/>
                  <a:pt x="0" y="2857500"/>
                  <a:pt x="0" y="2857500"/>
                </a:cubicBezTo>
                <a:close/>
              </a:path>
            </a:pathLst>
          </a:custGeom>
          <a:solidFill>
            <a:schemeClr val="bg2"/>
          </a:solidFill>
          <a:ln w="9525" cap="flat">
            <a:noFill/>
            <a:prstDash val="solid"/>
            <a:miter/>
          </a:ln>
        </p:spPr>
        <p:txBody>
          <a:bodyPr rtlCol="0" anchor="ctr"/>
          <a:lstStyle/>
          <a:p>
            <a:endParaRPr lang="sv-SE"/>
          </a:p>
        </p:txBody>
      </p:sp>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810332" y="1085870"/>
            <a:ext cx="8580582" cy="966397"/>
          </a:xfrm>
        </p:spPr>
        <p:txBody>
          <a:bodyPr/>
          <a:lstStyle>
            <a:lvl1pPr>
              <a:defRPr>
                <a:solidFill>
                  <a:srgbClr val="000000"/>
                </a:solidFill>
              </a:defRPr>
            </a:lvl1pPr>
          </a:lstStyle>
          <a:p>
            <a:r>
              <a:rPr lang="sv-SE" dirty="0"/>
              <a:t>Klicka här för att ändra format</a:t>
            </a:r>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810332" y="2242567"/>
            <a:ext cx="8580582" cy="3252978"/>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Rektangel 3" descr="TagShapePrint">
            <a:extLst>
              <a:ext uri="{FF2B5EF4-FFF2-40B4-BE49-F238E27FC236}">
                <a16:creationId xmlns:a16="http://schemas.microsoft.com/office/drawing/2014/main" id="{32D0FF3B-541A-4046-ADC9-AA4ECAEB50A9}"/>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FFFFFF"/>
              </a:solidFill>
            </a:endParaRPr>
          </a:p>
        </p:txBody>
      </p:sp>
    </p:spTree>
    <p:extLst>
      <p:ext uri="{BB962C8B-B14F-4D97-AF65-F5344CB8AC3E}">
        <p14:creationId xmlns:p14="http://schemas.microsoft.com/office/powerpoint/2010/main" val="28963225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idhuvud, rubrik och innehåll">
    <p:spTree>
      <p:nvGrpSpPr>
        <p:cNvPr id="1" name=""/>
        <p:cNvGrpSpPr/>
        <p:nvPr/>
      </p:nvGrpSpPr>
      <p:grpSpPr>
        <a:xfrm>
          <a:off x="0" y="0"/>
          <a:ext cx="0" cy="0"/>
          <a:chOff x="0" y="0"/>
          <a:chExt cx="0" cy="0"/>
        </a:xfrm>
      </p:grpSpPr>
      <p:sp>
        <p:nvSpPr>
          <p:cNvPr id="5" name="Bild 4" descr="En organisk hörn form">
            <a:extLst>
              <a:ext uri="{FF2B5EF4-FFF2-40B4-BE49-F238E27FC236}">
                <a16:creationId xmlns:a16="http://schemas.microsoft.com/office/drawing/2014/main" id="{E50BBEBE-584D-44A1-01C6-C0AD37353323}"/>
              </a:ext>
            </a:extLst>
          </p:cNvPr>
          <p:cNvSpPr/>
          <p:nvPr userDrawn="1"/>
        </p:nvSpPr>
        <p:spPr>
          <a:xfrm rot="10800000">
            <a:off x="8191500" y="4000500"/>
            <a:ext cx="4000500" cy="2857500"/>
          </a:xfrm>
          <a:custGeom>
            <a:avLst/>
            <a:gdLst>
              <a:gd name="connsiteX0" fmla="*/ 0 w 4000500"/>
              <a:gd name="connsiteY0" fmla="*/ 2857500 h 2857500"/>
              <a:gd name="connsiteX1" fmla="*/ 0 w 4000500"/>
              <a:gd name="connsiteY1" fmla="*/ 0 h 2857500"/>
              <a:gd name="connsiteX2" fmla="*/ 4000500 w 4000500"/>
              <a:gd name="connsiteY2" fmla="*/ 0 h 2857500"/>
              <a:gd name="connsiteX3" fmla="*/ 2328205 w 4000500"/>
              <a:gd name="connsiteY3" fmla="*/ 1271369 h 2857500"/>
              <a:gd name="connsiteX4" fmla="*/ 1504693 w 4000500"/>
              <a:gd name="connsiteY4" fmla="*/ 1483890 h 2857500"/>
              <a:gd name="connsiteX5" fmla="*/ 866775 w 4000500"/>
              <a:gd name="connsiteY5" fmla="*/ 2438400 h 2857500"/>
              <a:gd name="connsiteX6" fmla="*/ 0 w 4000500"/>
              <a:gd name="connsiteY6" fmla="*/ 285750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00500" h="2857500">
                <a:moveTo>
                  <a:pt x="0" y="2857500"/>
                </a:moveTo>
                <a:lnTo>
                  <a:pt x="0" y="0"/>
                </a:lnTo>
                <a:lnTo>
                  <a:pt x="4000500" y="0"/>
                </a:lnTo>
                <a:cubicBezTo>
                  <a:pt x="4000500" y="0"/>
                  <a:pt x="3276600" y="1181100"/>
                  <a:pt x="2328205" y="1271369"/>
                </a:cubicBezTo>
                <a:cubicBezTo>
                  <a:pt x="2057314" y="1297153"/>
                  <a:pt x="1790957" y="1280779"/>
                  <a:pt x="1504693" y="1483890"/>
                </a:cubicBezTo>
                <a:cubicBezTo>
                  <a:pt x="1174785" y="1717958"/>
                  <a:pt x="1206151" y="2097519"/>
                  <a:pt x="866775" y="2438400"/>
                </a:cubicBezTo>
                <a:cubicBezTo>
                  <a:pt x="571150" y="2735333"/>
                  <a:pt x="0" y="2857500"/>
                  <a:pt x="0" y="2857500"/>
                </a:cubicBezTo>
                <a:close/>
              </a:path>
            </a:pathLst>
          </a:custGeom>
          <a:solidFill>
            <a:schemeClr val="bg2"/>
          </a:solidFill>
          <a:ln w="9525" cap="flat">
            <a:noFill/>
            <a:prstDash val="solid"/>
            <a:miter/>
          </a:ln>
        </p:spPr>
        <p:txBody>
          <a:bodyPr rtlCol="0" anchor="ctr"/>
          <a:lstStyle/>
          <a:p>
            <a:endParaRPr lang="sv-SE"/>
          </a:p>
        </p:txBody>
      </p:sp>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810332" y="1085870"/>
            <a:ext cx="8580582" cy="966397"/>
          </a:xfrm>
        </p:spPr>
        <p:txBody>
          <a:bodyPr/>
          <a:lstStyle>
            <a:lvl1pPr>
              <a:defRPr>
                <a:solidFill>
                  <a:srgbClr val="000000"/>
                </a:solidFill>
              </a:defRPr>
            </a:lvl1pPr>
          </a:lstStyle>
          <a:p>
            <a:r>
              <a:rPr lang="sv-SE" dirty="0"/>
              <a:t>Klicka här för att ändra format</a:t>
            </a:r>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810332" y="2242567"/>
            <a:ext cx="8580582" cy="3252978"/>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Rektangel 3" descr="TagShapePrint">
            <a:extLst>
              <a:ext uri="{FF2B5EF4-FFF2-40B4-BE49-F238E27FC236}">
                <a16:creationId xmlns:a16="http://schemas.microsoft.com/office/drawing/2014/main" id="{32D0FF3B-541A-4046-ADC9-AA4ECAEB50A9}"/>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FFFFFF"/>
              </a:solidFill>
            </a:endParaRPr>
          </a:p>
        </p:txBody>
      </p:sp>
      <p:sp>
        <p:nvSpPr>
          <p:cNvPr id="6" name="Platshållare för text 8">
            <a:extLst>
              <a:ext uri="{FF2B5EF4-FFF2-40B4-BE49-F238E27FC236}">
                <a16:creationId xmlns:a16="http://schemas.microsoft.com/office/drawing/2014/main" id="{544AECCB-422B-C33C-04A0-5E6D3CDB73FE}"/>
              </a:ext>
              <a:ext uri="{C183D7F6-B498-43B3-948B-1728B52AA6E4}">
                <adec:decorative xmlns:adec="http://schemas.microsoft.com/office/drawing/2017/decorative" val="1"/>
              </a:ext>
            </a:extLst>
          </p:cNvPr>
          <p:cNvSpPr>
            <a:spLocks noGrp="1"/>
          </p:cNvSpPr>
          <p:nvPr>
            <p:ph type="body" sz="quarter" idx="10" hasCustomPrompt="1"/>
          </p:nvPr>
        </p:nvSpPr>
        <p:spPr>
          <a:xfrm>
            <a:off x="655779" y="248993"/>
            <a:ext cx="1014801" cy="360850"/>
          </a:xfrm>
          <a:solidFill>
            <a:schemeClr val="bg2"/>
          </a:solidFill>
          <a:ln>
            <a:solidFill>
              <a:schemeClr val="bg2"/>
            </a:solidFill>
          </a:ln>
        </p:spPr>
        <p:txBody>
          <a:bodyPr wrap="none" lIns="90000" tIns="72000" rIns="125999" bIns="72000" anchor="ctr">
            <a:spAutoFit/>
          </a:bodyPr>
          <a:lstStyle>
            <a:lvl1pPr marL="0" indent="0" algn="l">
              <a:buNone/>
              <a:defRPr sz="1400" b="1">
                <a:latin typeface="+mj-lt"/>
              </a:defRPr>
            </a:lvl1pPr>
          </a:lstStyle>
          <a:p>
            <a:pPr lvl="0"/>
            <a:r>
              <a:rPr lang="sv-SE" dirty="0"/>
              <a:t>Sidhuvud</a:t>
            </a:r>
          </a:p>
        </p:txBody>
      </p:sp>
      <p:sp>
        <p:nvSpPr>
          <p:cNvPr id="7" name="Rektangel 6">
            <a:extLst>
              <a:ext uri="{FF2B5EF4-FFF2-40B4-BE49-F238E27FC236}">
                <a16:creationId xmlns:a16="http://schemas.microsoft.com/office/drawing/2014/main" id="{3AB5D523-CB86-6CAC-A398-8A468B117171}"/>
              </a:ext>
              <a:ext uri="{C183D7F6-B498-43B3-948B-1728B52AA6E4}">
                <adec:decorative xmlns:adec="http://schemas.microsoft.com/office/drawing/2017/decorative" val="1"/>
              </a:ext>
            </a:extLst>
          </p:cNvPr>
          <p:cNvSpPr/>
          <p:nvPr userDrawn="1"/>
        </p:nvSpPr>
        <p:spPr>
          <a:xfrm>
            <a:off x="429767" y="248994"/>
            <a:ext cx="226011" cy="360849"/>
          </a:xfrm>
          <a:prstGeom prst="rect">
            <a:avLst/>
          </a:prstGeom>
          <a:solidFill>
            <a:schemeClr val="bg2"/>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Ellips 7">
            <a:extLst>
              <a:ext uri="{FF2B5EF4-FFF2-40B4-BE49-F238E27FC236}">
                <a16:creationId xmlns:a16="http://schemas.microsoft.com/office/drawing/2014/main" id="{8892AA8D-6B56-AB9E-E935-C1C2953B2583}"/>
              </a:ext>
              <a:ext uri="{C183D7F6-B498-43B3-948B-1728B52AA6E4}">
                <adec:decorative xmlns:adec="http://schemas.microsoft.com/office/drawing/2017/decorative" val="1"/>
              </a:ext>
            </a:extLst>
          </p:cNvPr>
          <p:cNvSpPr/>
          <p:nvPr userDrawn="1"/>
        </p:nvSpPr>
        <p:spPr>
          <a:xfrm>
            <a:off x="203198" y="203190"/>
            <a:ext cx="452581" cy="45258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dirty="0">
                <a:solidFill>
                  <a:schemeClr val="bg1"/>
                </a:solidFill>
                <a:latin typeface="+mj-lt"/>
                <a:cs typeface="Poppins" pitchFamily="2" charset="77"/>
              </a:rPr>
              <a:t>i</a:t>
            </a:r>
          </a:p>
        </p:txBody>
      </p:sp>
    </p:spTree>
    <p:extLst>
      <p:ext uri="{BB962C8B-B14F-4D97-AF65-F5344CB8AC3E}">
        <p14:creationId xmlns:p14="http://schemas.microsoft.com/office/powerpoint/2010/main" val="14446326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vå delar">
    <p:spTree>
      <p:nvGrpSpPr>
        <p:cNvPr id="1" name=""/>
        <p:cNvGrpSpPr/>
        <p:nvPr/>
      </p:nvGrpSpPr>
      <p:grpSpPr>
        <a:xfrm>
          <a:off x="0" y="0"/>
          <a:ext cx="0" cy="0"/>
          <a:chOff x="0" y="0"/>
          <a:chExt cx="0" cy="0"/>
        </a:xfrm>
      </p:grpSpPr>
      <p:sp>
        <p:nvSpPr>
          <p:cNvPr id="6" name="Bild 4" descr="En organisk hörn form">
            <a:extLst>
              <a:ext uri="{FF2B5EF4-FFF2-40B4-BE49-F238E27FC236}">
                <a16:creationId xmlns:a16="http://schemas.microsoft.com/office/drawing/2014/main" id="{0E3FBA26-4CC4-228D-E99C-8A0A6087FB8C}"/>
              </a:ext>
            </a:extLst>
          </p:cNvPr>
          <p:cNvSpPr/>
          <p:nvPr userDrawn="1"/>
        </p:nvSpPr>
        <p:spPr>
          <a:xfrm rot="10800000">
            <a:off x="8191500" y="4000500"/>
            <a:ext cx="4000500" cy="2857500"/>
          </a:xfrm>
          <a:custGeom>
            <a:avLst/>
            <a:gdLst>
              <a:gd name="connsiteX0" fmla="*/ 0 w 4000500"/>
              <a:gd name="connsiteY0" fmla="*/ 2857500 h 2857500"/>
              <a:gd name="connsiteX1" fmla="*/ 0 w 4000500"/>
              <a:gd name="connsiteY1" fmla="*/ 0 h 2857500"/>
              <a:gd name="connsiteX2" fmla="*/ 4000500 w 4000500"/>
              <a:gd name="connsiteY2" fmla="*/ 0 h 2857500"/>
              <a:gd name="connsiteX3" fmla="*/ 2328205 w 4000500"/>
              <a:gd name="connsiteY3" fmla="*/ 1271369 h 2857500"/>
              <a:gd name="connsiteX4" fmla="*/ 1504693 w 4000500"/>
              <a:gd name="connsiteY4" fmla="*/ 1483890 h 2857500"/>
              <a:gd name="connsiteX5" fmla="*/ 866775 w 4000500"/>
              <a:gd name="connsiteY5" fmla="*/ 2438400 h 2857500"/>
              <a:gd name="connsiteX6" fmla="*/ 0 w 4000500"/>
              <a:gd name="connsiteY6" fmla="*/ 285750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00500" h="2857500">
                <a:moveTo>
                  <a:pt x="0" y="2857500"/>
                </a:moveTo>
                <a:lnTo>
                  <a:pt x="0" y="0"/>
                </a:lnTo>
                <a:lnTo>
                  <a:pt x="4000500" y="0"/>
                </a:lnTo>
                <a:cubicBezTo>
                  <a:pt x="4000500" y="0"/>
                  <a:pt x="3276600" y="1181100"/>
                  <a:pt x="2328205" y="1271369"/>
                </a:cubicBezTo>
                <a:cubicBezTo>
                  <a:pt x="2057314" y="1297153"/>
                  <a:pt x="1790957" y="1280779"/>
                  <a:pt x="1504693" y="1483890"/>
                </a:cubicBezTo>
                <a:cubicBezTo>
                  <a:pt x="1174785" y="1717958"/>
                  <a:pt x="1206151" y="2097519"/>
                  <a:pt x="866775" y="2438400"/>
                </a:cubicBezTo>
                <a:cubicBezTo>
                  <a:pt x="571150" y="2735333"/>
                  <a:pt x="0" y="2857500"/>
                  <a:pt x="0" y="2857500"/>
                </a:cubicBezTo>
                <a:close/>
              </a:path>
            </a:pathLst>
          </a:custGeom>
          <a:solidFill>
            <a:schemeClr val="bg2"/>
          </a:solidFill>
          <a:ln w="9525" cap="flat">
            <a:noFill/>
            <a:prstDash val="solid"/>
            <a:miter/>
          </a:ln>
        </p:spPr>
        <p:txBody>
          <a:bodyPr rtlCol="0" anchor="ctr"/>
          <a:lstStyle/>
          <a:p>
            <a:endParaRPr lang="sv-SE"/>
          </a:p>
        </p:txBody>
      </p:sp>
      <p:sp>
        <p:nvSpPr>
          <p:cNvPr id="2" name="Rubrik 1">
            <a:extLst>
              <a:ext uri="{FF2B5EF4-FFF2-40B4-BE49-F238E27FC236}">
                <a16:creationId xmlns:a16="http://schemas.microsoft.com/office/drawing/2014/main" id="{35B0D984-7330-426D-813B-46AAE15059F8}"/>
              </a:ext>
            </a:extLst>
          </p:cNvPr>
          <p:cNvSpPr>
            <a:spLocks noGrp="1"/>
          </p:cNvSpPr>
          <p:nvPr>
            <p:ph type="title"/>
            <p:custDataLst>
              <p:tags r:id="rId1"/>
            </p:custDataLst>
          </p:nvPr>
        </p:nvSpPr>
        <p:spPr>
          <a:xfrm>
            <a:off x="1810332" y="1085685"/>
            <a:ext cx="8580582" cy="966397"/>
          </a:xfrm>
        </p:spPr>
        <p:txBody>
          <a:bodyPr/>
          <a:lstStyle>
            <a:lvl1pPr>
              <a:defRPr>
                <a:solidFill>
                  <a:srgbClr val="000000"/>
                </a:solidFill>
              </a:defRPr>
            </a:lvl1pPr>
          </a:lstStyle>
          <a:p>
            <a:r>
              <a:rPr lang="sv-SE" dirty="0"/>
              <a:t>Klicka här för att ändra format</a:t>
            </a:r>
          </a:p>
        </p:txBody>
      </p:sp>
      <p:sp>
        <p:nvSpPr>
          <p:cNvPr id="3" name="Platshållare för innehåll 2">
            <a:extLst>
              <a:ext uri="{FF2B5EF4-FFF2-40B4-BE49-F238E27FC236}">
                <a16:creationId xmlns:a16="http://schemas.microsoft.com/office/drawing/2014/main" id="{72A5FEE3-4F44-4EF8-BB58-7C6B9EE46DC0}"/>
              </a:ext>
            </a:extLst>
          </p:cNvPr>
          <p:cNvSpPr>
            <a:spLocks noGrp="1"/>
          </p:cNvSpPr>
          <p:nvPr>
            <p:ph sz="half" idx="1"/>
            <p:custDataLst>
              <p:tags r:id="rId2"/>
            </p:custDataLst>
          </p:nvPr>
        </p:nvSpPr>
        <p:spPr>
          <a:xfrm>
            <a:off x="1810331" y="2242380"/>
            <a:ext cx="4131654" cy="3253164"/>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innehåll 3">
            <a:extLst>
              <a:ext uri="{FF2B5EF4-FFF2-40B4-BE49-F238E27FC236}">
                <a16:creationId xmlns:a16="http://schemas.microsoft.com/office/drawing/2014/main" id="{D9E75873-11EA-475C-9688-F58B035842BF}"/>
              </a:ext>
            </a:extLst>
          </p:cNvPr>
          <p:cNvSpPr>
            <a:spLocks noGrp="1"/>
          </p:cNvSpPr>
          <p:nvPr>
            <p:ph sz="half" idx="2"/>
            <p:custDataLst>
              <p:tags r:id="rId3"/>
            </p:custDataLst>
          </p:nvPr>
        </p:nvSpPr>
        <p:spPr>
          <a:xfrm>
            <a:off x="6259260" y="2242380"/>
            <a:ext cx="4131654" cy="3253164"/>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5" name="Rektangel 4" descr="TagShapePrint">
            <a:extLst>
              <a:ext uri="{FF2B5EF4-FFF2-40B4-BE49-F238E27FC236}">
                <a16:creationId xmlns:a16="http://schemas.microsoft.com/office/drawing/2014/main" id="{C44C2790-902A-4C19-85E0-C370F3EBD17A}"/>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FFFFFF"/>
              </a:solidFill>
            </a:endParaRPr>
          </a:p>
        </p:txBody>
      </p:sp>
    </p:spTree>
    <p:extLst>
      <p:ext uri="{BB962C8B-B14F-4D97-AF65-F5344CB8AC3E}">
        <p14:creationId xmlns:p14="http://schemas.microsoft.com/office/powerpoint/2010/main" val="78470827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idfot och två delar">
    <p:spTree>
      <p:nvGrpSpPr>
        <p:cNvPr id="1" name=""/>
        <p:cNvGrpSpPr/>
        <p:nvPr/>
      </p:nvGrpSpPr>
      <p:grpSpPr>
        <a:xfrm>
          <a:off x="0" y="0"/>
          <a:ext cx="0" cy="0"/>
          <a:chOff x="0" y="0"/>
          <a:chExt cx="0" cy="0"/>
        </a:xfrm>
      </p:grpSpPr>
      <p:sp>
        <p:nvSpPr>
          <p:cNvPr id="6" name="Bild 4" descr="En organisk hörn form">
            <a:extLst>
              <a:ext uri="{FF2B5EF4-FFF2-40B4-BE49-F238E27FC236}">
                <a16:creationId xmlns:a16="http://schemas.microsoft.com/office/drawing/2014/main" id="{0E3FBA26-4CC4-228D-E99C-8A0A6087FB8C}"/>
              </a:ext>
            </a:extLst>
          </p:cNvPr>
          <p:cNvSpPr/>
          <p:nvPr userDrawn="1"/>
        </p:nvSpPr>
        <p:spPr>
          <a:xfrm rot="10800000">
            <a:off x="8191500" y="4000500"/>
            <a:ext cx="4000500" cy="2857500"/>
          </a:xfrm>
          <a:custGeom>
            <a:avLst/>
            <a:gdLst>
              <a:gd name="connsiteX0" fmla="*/ 0 w 4000500"/>
              <a:gd name="connsiteY0" fmla="*/ 2857500 h 2857500"/>
              <a:gd name="connsiteX1" fmla="*/ 0 w 4000500"/>
              <a:gd name="connsiteY1" fmla="*/ 0 h 2857500"/>
              <a:gd name="connsiteX2" fmla="*/ 4000500 w 4000500"/>
              <a:gd name="connsiteY2" fmla="*/ 0 h 2857500"/>
              <a:gd name="connsiteX3" fmla="*/ 2328205 w 4000500"/>
              <a:gd name="connsiteY3" fmla="*/ 1271369 h 2857500"/>
              <a:gd name="connsiteX4" fmla="*/ 1504693 w 4000500"/>
              <a:gd name="connsiteY4" fmla="*/ 1483890 h 2857500"/>
              <a:gd name="connsiteX5" fmla="*/ 866775 w 4000500"/>
              <a:gd name="connsiteY5" fmla="*/ 2438400 h 2857500"/>
              <a:gd name="connsiteX6" fmla="*/ 0 w 4000500"/>
              <a:gd name="connsiteY6" fmla="*/ 285750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00500" h="2857500">
                <a:moveTo>
                  <a:pt x="0" y="2857500"/>
                </a:moveTo>
                <a:lnTo>
                  <a:pt x="0" y="0"/>
                </a:lnTo>
                <a:lnTo>
                  <a:pt x="4000500" y="0"/>
                </a:lnTo>
                <a:cubicBezTo>
                  <a:pt x="4000500" y="0"/>
                  <a:pt x="3276600" y="1181100"/>
                  <a:pt x="2328205" y="1271369"/>
                </a:cubicBezTo>
                <a:cubicBezTo>
                  <a:pt x="2057314" y="1297153"/>
                  <a:pt x="1790957" y="1280779"/>
                  <a:pt x="1504693" y="1483890"/>
                </a:cubicBezTo>
                <a:cubicBezTo>
                  <a:pt x="1174785" y="1717958"/>
                  <a:pt x="1206151" y="2097519"/>
                  <a:pt x="866775" y="2438400"/>
                </a:cubicBezTo>
                <a:cubicBezTo>
                  <a:pt x="571150" y="2735333"/>
                  <a:pt x="0" y="2857500"/>
                  <a:pt x="0" y="2857500"/>
                </a:cubicBezTo>
                <a:close/>
              </a:path>
            </a:pathLst>
          </a:custGeom>
          <a:solidFill>
            <a:schemeClr val="bg2"/>
          </a:solidFill>
          <a:ln w="9525" cap="flat">
            <a:noFill/>
            <a:prstDash val="solid"/>
            <a:miter/>
          </a:ln>
        </p:spPr>
        <p:txBody>
          <a:bodyPr rtlCol="0" anchor="ctr"/>
          <a:lstStyle/>
          <a:p>
            <a:endParaRPr lang="sv-SE"/>
          </a:p>
        </p:txBody>
      </p:sp>
      <p:sp>
        <p:nvSpPr>
          <p:cNvPr id="2" name="Rubrik 1">
            <a:extLst>
              <a:ext uri="{FF2B5EF4-FFF2-40B4-BE49-F238E27FC236}">
                <a16:creationId xmlns:a16="http://schemas.microsoft.com/office/drawing/2014/main" id="{35B0D984-7330-426D-813B-46AAE15059F8}"/>
              </a:ext>
            </a:extLst>
          </p:cNvPr>
          <p:cNvSpPr>
            <a:spLocks noGrp="1"/>
          </p:cNvSpPr>
          <p:nvPr>
            <p:ph type="title"/>
            <p:custDataLst>
              <p:tags r:id="rId1"/>
            </p:custDataLst>
          </p:nvPr>
        </p:nvSpPr>
        <p:spPr>
          <a:xfrm>
            <a:off x="1810332" y="1085685"/>
            <a:ext cx="8580582" cy="966397"/>
          </a:xfrm>
        </p:spPr>
        <p:txBody>
          <a:bodyPr/>
          <a:lstStyle>
            <a:lvl1pPr>
              <a:defRPr>
                <a:solidFill>
                  <a:srgbClr val="000000"/>
                </a:solidFill>
              </a:defRPr>
            </a:lvl1pPr>
          </a:lstStyle>
          <a:p>
            <a:r>
              <a:rPr lang="sv-SE" dirty="0"/>
              <a:t>Klicka här för att ändra format</a:t>
            </a:r>
          </a:p>
        </p:txBody>
      </p:sp>
      <p:sp>
        <p:nvSpPr>
          <p:cNvPr id="3" name="Platshållare för innehåll 2">
            <a:extLst>
              <a:ext uri="{FF2B5EF4-FFF2-40B4-BE49-F238E27FC236}">
                <a16:creationId xmlns:a16="http://schemas.microsoft.com/office/drawing/2014/main" id="{72A5FEE3-4F44-4EF8-BB58-7C6B9EE46DC0}"/>
              </a:ext>
            </a:extLst>
          </p:cNvPr>
          <p:cNvSpPr>
            <a:spLocks noGrp="1"/>
          </p:cNvSpPr>
          <p:nvPr>
            <p:ph sz="half" idx="1"/>
            <p:custDataLst>
              <p:tags r:id="rId2"/>
            </p:custDataLst>
          </p:nvPr>
        </p:nvSpPr>
        <p:spPr>
          <a:xfrm>
            <a:off x="1810331" y="2242380"/>
            <a:ext cx="4131654" cy="3253164"/>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innehåll 3">
            <a:extLst>
              <a:ext uri="{FF2B5EF4-FFF2-40B4-BE49-F238E27FC236}">
                <a16:creationId xmlns:a16="http://schemas.microsoft.com/office/drawing/2014/main" id="{D9E75873-11EA-475C-9688-F58B035842BF}"/>
              </a:ext>
            </a:extLst>
          </p:cNvPr>
          <p:cNvSpPr>
            <a:spLocks noGrp="1"/>
          </p:cNvSpPr>
          <p:nvPr>
            <p:ph sz="half" idx="2"/>
            <p:custDataLst>
              <p:tags r:id="rId3"/>
            </p:custDataLst>
          </p:nvPr>
        </p:nvSpPr>
        <p:spPr>
          <a:xfrm>
            <a:off x="6259260" y="2242380"/>
            <a:ext cx="4131654" cy="3253164"/>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5" name="Rektangel 4" descr="TagShapePrint">
            <a:extLst>
              <a:ext uri="{FF2B5EF4-FFF2-40B4-BE49-F238E27FC236}">
                <a16:creationId xmlns:a16="http://schemas.microsoft.com/office/drawing/2014/main" id="{C44C2790-902A-4C19-85E0-C370F3EBD17A}"/>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FFFFFF"/>
              </a:solidFill>
            </a:endParaRPr>
          </a:p>
        </p:txBody>
      </p:sp>
      <p:sp>
        <p:nvSpPr>
          <p:cNvPr id="10" name="Platshållare för text 8">
            <a:extLst>
              <a:ext uri="{FF2B5EF4-FFF2-40B4-BE49-F238E27FC236}">
                <a16:creationId xmlns:a16="http://schemas.microsoft.com/office/drawing/2014/main" id="{D756B829-7617-AE16-57BE-DF2B1055D768}"/>
              </a:ext>
              <a:ext uri="{C183D7F6-B498-43B3-948B-1728B52AA6E4}">
                <adec:decorative xmlns:adec="http://schemas.microsoft.com/office/drawing/2017/decorative" val="1"/>
              </a:ext>
            </a:extLst>
          </p:cNvPr>
          <p:cNvSpPr>
            <a:spLocks noGrp="1"/>
          </p:cNvSpPr>
          <p:nvPr>
            <p:ph type="body" sz="quarter" idx="10" hasCustomPrompt="1"/>
          </p:nvPr>
        </p:nvSpPr>
        <p:spPr>
          <a:xfrm>
            <a:off x="655779" y="248993"/>
            <a:ext cx="1014801" cy="360850"/>
          </a:xfrm>
          <a:solidFill>
            <a:schemeClr val="bg2"/>
          </a:solidFill>
          <a:ln>
            <a:solidFill>
              <a:schemeClr val="bg2"/>
            </a:solidFill>
          </a:ln>
        </p:spPr>
        <p:txBody>
          <a:bodyPr wrap="none" lIns="90000" tIns="72000" rIns="125999" bIns="72000" anchor="ctr">
            <a:spAutoFit/>
          </a:bodyPr>
          <a:lstStyle>
            <a:lvl1pPr marL="0" indent="0" algn="l">
              <a:buNone/>
              <a:defRPr sz="1400" b="1">
                <a:latin typeface="+mj-lt"/>
              </a:defRPr>
            </a:lvl1pPr>
          </a:lstStyle>
          <a:p>
            <a:pPr lvl="0"/>
            <a:r>
              <a:rPr lang="sv-SE" dirty="0"/>
              <a:t>Sidhuvud</a:t>
            </a:r>
          </a:p>
        </p:txBody>
      </p:sp>
      <p:sp>
        <p:nvSpPr>
          <p:cNvPr id="11" name="Rektangel 10">
            <a:extLst>
              <a:ext uri="{FF2B5EF4-FFF2-40B4-BE49-F238E27FC236}">
                <a16:creationId xmlns:a16="http://schemas.microsoft.com/office/drawing/2014/main" id="{ED7D6FA6-6CDC-DEF7-9A45-DF51AEFF0F7B}"/>
              </a:ext>
              <a:ext uri="{C183D7F6-B498-43B3-948B-1728B52AA6E4}">
                <adec:decorative xmlns:adec="http://schemas.microsoft.com/office/drawing/2017/decorative" val="1"/>
              </a:ext>
            </a:extLst>
          </p:cNvPr>
          <p:cNvSpPr/>
          <p:nvPr userDrawn="1"/>
        </p:nvSpPr>
        <p:spPr>
          <a:xfrm>
            <a:off x="429767" y="248994"/>
            <a:ext cx="226011" cy="360849"/>
          </a:xfrm>
          <a:prstGeom prst="rect">
            <a:avLst/>
          </a:prstGeom>
          <a:solidFill>
            <a:schemeClr val="bg2"/>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Ellips 11">
            <a:extLst>
              <a:ext uri="{FF2B5EF4-FFF2-40B4-BE49-F238E27FC236}">
                <a16:creationId xmlns:a16="http://schemas.microsoft.com/office/drawing/2014/main" id="{06CC1B60-2004-2E6E-AA6F-C2D4E6022ACF}"/>
              </a:ext>
              <a:ext uri="{C183D7F6-B498-43B3-948B-1728B52AA6E4}">
                <adec:decorative xmlns:adec="http://schemas.microsoft.com/office/drawing/2017/decorative" val="1"/>
              </a:ext>
            </a:extLst>
          </p:cNvPr>
          <p:cNvSpPr/>
          <p:nvPr userDrawn="1"/>
        </p:nvSpPr>
        <p:spPr>
          <a:xfrm>
            <a:off x="203198" y="203190"/>
            <a:ext cx="452581" cy="45258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dirty="0">
                <a:solidFill>
                  <a:schemeClr val="bg1"/>
                </a:solidFill>
                <a:latin typeface="+mj-lt"/>
                <a:cs typeface="Poppins" pitchFamily="2" charset="77"/>
              </a:rPr>
              <a:t>i</a:t>
            </a:r>
          </a:p>
        </p:txBody>
      </p:sp>
    </p:spTree>
    <p:extLst>
      <p:ext uri="{BB962C8B-B14F-4D97-AF65-F5344CB8AC3E}">
        <p14:creationId xmlns:p14="http://schemas.microsoft.com/office/powerpoint/2010/main" val="3855293393"/>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to med text">
    <p:spTree>
      <p:nvGrpSpPr>
        <p:cNvPr id="1" name=""/>
        <p:cNvGrpSpPr/>
        <p:nvPr/>
      </p:nvGrpSpPr>
      <p:grpSpPr>
        <a:xfrm>
          <a:off x="0" y="0"/>
          <a:ext cx="0" cy="0"/>
          <a:chOff x="0" y="0"/>
          <a:chExt cx="0" cy="0"/>
        </a:xfrm>
      </p:grpSpPr>
      <p:sp>
        <p:nvSpPr>
          <p:cNvPr id="5" name="Bild 4" descr="En organisk hörn form">
            <a:extLst>
              <a:ext uri="{FF2B5EF4-FFF2-40B4-BE49-F238E27FC236}">
                <a16:creationId xmlns:a16="http://schemas.microsoft.com/office/drawing/2014/main" id="{6448F028-4722-C02A-7453-871C3FBD6BE0}"/>
              </a:ext>
            </a:extLst>
          </p:cNvPr>
          <p:cNvSpPr/>
          <p:nvPr userDrawn="1"/>
        </p:nvSpPr>
        <p:spPr>
          <a:xfrm rot="10800000">
            <a:off x="8191500" y="4000500"/>
            <a:ext cx="4000500" cy="2857500"/>
          </a:xfrm>
          <a:custGeom>
            <a:avLst/>
            <a:gdLst>
              <a:gd name="connsiteX0" fmla="*/ 0 w 4000500"/>
              <a:gd name="connsiteY0" fmla="*/ 2857500 h 2857500"/>
              <a:gd name="connsiteX1" fmla="*/ 0 w 4000500"/>
              <a:gd name="connsiteY1" fmla="*/ 0 h 2857500"/>
              <a:gd name="connsiteX2" fmla="*/ 4000500 w 4000500"/>
              <a:gd name="connsiteY2" fmla="*/ 0 h 2857500"/>
              <a:gd name="connsiteX3" fmla="*/ 2328205 w 4000500"/>
              <a:gd name="connsiteY3" fmla="*/ 1271369 h 2857500"/>
              <a:gd name="connsiteX4" fmla="*/ 1504693 w 4000500"/>
              <a:gd name="connsiteY4" fmla="*/ 1483890 h 2857500"/>
              <a:gd name="connsiteX5" fmla="*/ 866775 w 4000500"/>
              <a:gd name="connsiteY5" fmla="*/ 2438400 h 2857500"/>
              <a:gd name="connsiteX6" fmla="*/ 0 w 4000500"/>
              <a:gd name="connsiteY6" fmla="*/ 285750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00500" h="2857500">
                <a:moveTo>
                  <a:pt x="0" y="2857500"/>
                </a:moveTo>
                <a:lnTo>
                  <a:pt x="0" y="0"/>
                </a:lnTo>
                <a:lnTo>
                  <a:pt x="4000500" y="0"/>
                </a:lnTo>
                <a:cubicBezTo>
                  <a:pt x="4000500" y="0"/>
                  <a:pt x="3276600" y="1181100"/>
                  <a:pt x="2328205" y="1271369"/>
                </a:cubicBezTo>
                <a:cubicBezTo>
                  <a:pt x="2057314" y="1297153"/>
                  <a:pt x="1790957" y="1280779"/>
                  <a:pt x="1504693" y="1483890"/>
                </a:cubicBezTo>
                <a:cubicBezTo>
                  <a:pt x="1174785" y="1717958"/>
                  <a:pt x="1206151" y="2097519"/>
                  <a:pt x="866775" y="2438400"/>
                </a:cubicBezTo>
                <a:cubicBezTo>
                  <a:pt x="571150" y="2735333"/>
                  <a:pt x="0" y="2857500"/>
                  <a:pt x="0" y="2857500"/>
                </a:cubicBezTo>
                <a:close/>
              </a:path>
            </a:pathLst>
          </a:custGeom>
          <a:solidFill>
            <a:schemeClr val="bg2"/>
          </a:solidFill>
          <a:ln w="9525" cap="flat">
            <a:noFill/>
            <a:prstDash val="solid"/>
            <a:miter/>
          </a:ln>
        </p:spPr>
        <p:txBody>
          <a:bodyPr rtlCol="0" anchor="ctr"/>
          <a:lstStyle/>
          <a:p>
            <a:endParaRPr lang="sv-SE"/>
          </a:p>
        </p:txBody>
      </p:sp>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22448"/>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0" y="9144"/>
            <a:ext cx="6096000" cy="6857999"/>
          </a:xfrm>
          <a:solidFill>
            <a:schemeClr val="bg1"/>
          </a:solidFill>
          <a:ln>
            <a:solidFill>
              <a:schemeClr val="bg2"/>
            </a:solidFill>
          </a:ln>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40115"/>
            <a:ext cx="4002087" cy="3255429"/>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ktangel 3" descr="TagShapePrint">
            <a:extLst>
              <a:ext uri="{FF2B5EF4-FFF2-40B4-BE49-F238E27FC236}">
                <a16:creationId xmlns:a16="http://schemas.microsoft.com/office/drawing/2014/main" id="{4D010190-EDD4-48A5-B350-2AB1DBEFAA41}"/>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93605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dhuvud och foto med text">
    <p:spTree>
      <p:nvGrpSpPr>
        <p:cNvPr id="1" name=""/>
        <p:cNvGrpSpPr/>
        <p:nvPr/>
      </p:nvGrpSpPr>
      <p:grpSpPr>
        <a:xfrm>
          <a:off x="0" y="0"/>
          <a:ext cx="0" cy="0"/>
          <a:chOff x="0" y="0"/>
          <a:chExt cx="0" cy="0"/>
        </a:xfrm>
      </p:grpSpPr>
      <p:sp>
        <p:nvSpPr>
          <p:cNvPr id="5" name="Bild 4" descr="En organisk hörn form">
            <a:extLst>
              <a:ext uri="{FF2B5EF4-FFF2-40B4-BE49-F238E27FC236}">
                <a16:creationId xmlns:a16="http://schemas.microsoft.com/office/drawing/2014/main" id="{6448F028-4722-C02A-7453-871C3FBD6BE0}"/>
              </a:ext>
            </a:extLst>
          </p:cNvPr>
          <p:cNvSpPr/>
          <p:nvPr userDrawn="1"/>
        </p:nvSpPr>
        <p:spPr>
          <a:xfrm rot="10800000">
            <a:off x="8191500" y="4000500"/>
            <a:ext cx="4000500" cy="2857500"/>
          </a:xfrm>
          <a:custGeom>
            <a:avLst/>
            <a:gdLst>
              <a:gd name="connsiteX0" fmla="*/ 0 w 4000500"/>
              <a:gd name="connsiteY0" fmla="*/ 2857500 h 2857500"/>
              <a:gd name="connsiteX1" fmla="*/ 0 w 4000500"/>
              <a:gd name="connsiteY1" fmla="*/ 0 h 2857500"/>
              <a:gd name="connsiteX2" fmla="*/ 4000500 w 4000500"/>
              <a:gd name="connsiteY2" fmla="*/ 0 h 2857500"/>
              <a:gd name="connsiteX3" fmla="*/ 2328205 w 4000500"/>
              <a:gd name="connsiteY3" fmla="*/ 1271369 h 2857500"/>
              <a:gd name="connsiteX4" fmla="*/ 1504693 w 4000500"/>
              <a:gd name="connsiteY4" fmla="*/ 1483890 h 2857500"/>
              <a:gd name="connsiteX5" fmla="*/ 866775 w 4000500"/>
              <a:gd name="connsiteY5" fmla="*/ 2438400 h 2857500"/>
              <a:gd name="connsiteX6" fmla="*/ 0 w 4000500"/>
              <a:gd name="connsiteY6" fmla="*/ 285750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00500" h="2857500">
                <a:moveTo>
                  <a:pt x="0" y="2857500"/>
                </a:moveTo>
                <a:lnTo>
                  <a:pt x="0" y="0"/>
                </a:lnTo>
                <a:lnTo>
                  <a:pt x="4000500" y="0"/>
                </a:lnTo>
                <a:cubicBezTo>
                  <a:pt x="4000500" y="0"/>
                  <a:pt x="3276600" y="1181100"/>
                  <a:pt x="2328205" y="1271369"/>
                </a:cubicBezTo>
                <a:cubicBezTo>
                  <a:pt x="2057314" y="1297153"/>
                  <a:pt x="1790957" y="1280779"/>
                  <a:pt x="1504693" y="1483890"/>
                </a:cubicBezTo>
                <a:cubicBezTo>
                  <a:pt x="1174785" y="1717958"/>
                  <a:pt x="1206151" y="2097519"/>
                  <a:pt x="866775" y="2438400"/>
                </a:cubicBezTo>
                <a:cubicBezTo>
                  <a:pt x="571150" y="2735333"/>
                  <a:pt x="0" y="2857500"/>
                  <a:pt x="0" y="2857500"/>
                </a:cubicBezTo>
                <a:close/>
              </a:path>
            </a:pathLst>
          </a:custGeom>
          <a:solidFill>
            <a:schemeClr val="bg2"/>
          </a:solidFill>
          <a:ln w="9525" cap="flat">
            <a:noFill/>
            <a:prstDash val="solid"/>
            <a:miter/>
          </a:ln>
        </p:spPr>
        <p:txBody>
          <a:bodyPr rtlCol="0" anchor="ctr"/>
          <a:lstStyle/>
          <a:p>
            <a:endParaRPr lang="sv-SE"/>
          </a:p>
        </p:txBody>
      </p:sp>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22448"/>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0" y="9144"/>
            <a:ext cx="6096000" cy="6857999"/>
          </a:xfrm>
          <a:solidFill>
            <a:schemeClr val="bg1"/>
          </a:solidFill>
          <a:ln>
            <a:solidFill>
              <a:schemeClr val="bg2"/>
            </a:solidFill>
          </a:ln>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40115"/>
            <a:ext cx="4002087" cy="3255429"/>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ktangel 3" descr="TagShapePrint">
            <a:extLst>
              <a:ext uri="{FF2B5EF4-FFF2-40B4-BE49-F238E27FC236}">
                <a16:creationId xmlns:a16="http://schemas.microsoft.com/office/drawing/2014/main" id="{4D010190-EDD4-48A5-B350-2AB1DBEFAA41}"/>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6" name="Platshållare för text 8">
            <a:extLst>
              <a:ext uri="{FF2B5EF4-FFF2-40B4-BE49-F238E27FC236}">
                <a16:creationId xmlns:a16="http://schemas.microsoft.com/office/drawing/2014/main" id="{CBE07C90-F3F8-EC21-2982-5C6E57AC322D}"/>
              </a:ext>
              <a:ext uri="{C183D7F6-B498-43B3-948B-1728B52AA6E4}">
                <adec:decorative xmlns:adec="http://schemas.microsoft.com/office/drawing/2017/decorative" val="1"/>
              </a:ext>
            </a:extLst>
          </p:cNvPr>
          <p:cNvSpPr>
            <a:spLocks noGrp="1"/>
          </p:cNvSpPr>
          <p:nvPr>
            <p:ph type="body" sz="quarter" idx="11" hasCustomPrompt="1"/>
          </p:nvPr>
        </p:nvSpPr>
        <p:spPr>
          <a:xfrm>
            <a:off x="10531665" y="248993"/>
            <a:ext cx="1014801" cy="360850"/>
          </a:xfrm>
          <a:solidFill>
            <a:srgbClr val="E4E4E1"/>
          </a:solidFill>
        </p:spPr>
        <p:txBody>
          <a:bodyPr wrap="none" lIns="90000" tIns="72000" rIns="125999" bIns="72000" anchor="ctr">
            <a:spAutoFit/>
          </a:bodyPr>
          <a:lstStyle>
            <a:lvl1pPr marL="0" indent="0" algn="l">
              <a:buNone/>
              <a:defRPr sz="1400" b="1">
                <a:latin typeface="+mj-lt"/>
              </a:defRPr>
            </a:lvl1pPr>
          </a:lstStyle>
          <a:p>
            <a:pPr lvl="0"/>
            <a:r>
              <a:rPr lang="sv-SE" dirty="0"/>
              <a:t>Sidhuvud</a:t>
            </a:r>
          </a:p>
        </p:txBody>
      </p:sp>
      <p:sp>
        <p:nvSpPr>
          <p:cNvPr id="8" name="Rektangel 7">
            <a:extLst>
              <a:ext uri="{FF2B5EF4-FFF2-40B4-BE49-F238E27FC236}">
                <a16:creationId xmlns:a16="http://schemas.microsoft.com/office/drawing/2014/main" id="{DE3D154E-A6D2-C67A-84DB-FF5BE75FDA74}"/>
              </a:ext>
              <a:ext uri="{C183D7F6-B498-43B3-948B-1728B52AA6E4}">
                <adec:decorative xmlns:adec="http://schemas.microsoft.com/office/drawing/2017/decorative" val="1"/>
              </a:ext>
            </a:extLst>
          </p:cNvPr>
          <p:cNvSpPr/>
          <p:nvPr userDrawn="1"/>
        </p:nvSpPr>
        <p:spPr>
          <a:xfrm>
            <a:off x="11546466" y="248994"/>
            <a:ext cx="226011" cy="360849"/>
          </a:xfrm>
          <a:prstGeom prst="rect">
            <a:avLst/>
          </a:prstGeom>
          <a:solidFill>
            <a:srgbClr val="E4E4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Ellips 8">
            <a:extLst>
              <a:ext uri="{FF2B5EF4-FFF2-40B4-BE49-F238E27FC236}">
                <a16:creationId xmlns:a16="http://schemas.microsoft.com/office/drawing/2014/main" id="{49DD790B-693C-FD25-B5F4-609EBEB5881B}"/>
              </a:ext>
              <a:ext uri="{C183D7F6-B498-43B3-948B-1728B52AA6E4}">
                <adec:decorative xmlns:adec="http://schemas.microsoft.com/office/drawing/2017/decorative" val="1"/>
              </a:ext>
            </a:extLst>
          </p:cNvPr>
          <p:cNvSpPr/>
          <p:nvPr userDrawn="1"/>
        </p:nvSpPr>
        <p:spPr>
          <a:xfrm>
            <a:off x="11546466" y="203190"/>
            <a:ext cx="452581" cy="45258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dirty="0">
                <a:solidFill>
                  <a:schemeClr val="bg1"/>
                </a:solidFill>
                <a:latin typeface="+mj-lt"/>
                <a:cs typeface="Poppins" pitchFamily="2" charset="77"/>
              </a:rPr>
              <a:t>i</a:t>
            </a:r>
          </a:p>
        </p:txBody>
      </p:sp>
    </p:spTree>
    <p:extLst>
      <p:ext uri="{BB962C8B-B14F-4D97-AF65-F5344CB8AC3E}">
        <p14:creationId xmlns:p14="http://schemas.microsoft.com/office/powerpoint/2010/main" val="799569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6" name="Bild 4" descr="En organisk hörn form">
            <a:extLst>
              <a:ext uri="{FF2B5EF4-FFF2-40B4-BE49-F238E27FC236}">
                <a16:creationId xmlns:a16="http://schemas.microsoft.com/office/drawing/2014/main" id="{0E3FBA26-4CC4-228D-E99C-8A0A6087FB8C}"/>
              </a:ext>
            </a:extLst>
          </p:cNvPr>
          <p:cNvSpPr/>
          <p:nvPr userDrawn="1"/>
        </p:nvSpPr>
        <p:spPr>
          <a:xfrm rot="10800000">
            <a:off x="8191500" y="4000500"/>
            <a:ext cx="4000500" cy="2857500"/>
          </a:xfrm>
          <a:custGeom>
            <a:avLst/>
            <a:gdLst>
              <a:gd name="connsiteX0" fmla="*/ 0 w 4000500"/>
              <a:gd name="connsiteY0" fmla="*/ 2857500 h 2857500"/>
              <a:gd name="connsiteX1" fmla="*/ 0 w 4000500"/>
              <a:gd name="connsiteY1" fmla="*/ 0 h 2857500"/>
              <a:gd name="connsiteX2" fmla="*/ 4000500 w 4000500"/>
              <a:gd name="connsiteY2" fmla="*/ 0 h 2857500"/>
              <a:gd name="connsiteX3" fmla="*/ 2328205 w 4000500"/>
              <a:gd name="connsiteY3" fmla="*/ 1271369 h 2857500"/>
              <a:gd name="connsiteX4" fmla="*/ 1504693 w 4000500"/>
              <a:gd name="connsiteY4" fmla="*/ 1483890 h 2857500"/>
              <a:gd name="connsiteX5" fmla="*/ 866775 w 4000500"/>
              <a:gd name="connsiteY5" fmla="*/ 2438400 h 2857500"/>
              <a:gd name="connsiteX6" fmla="*/ 0 w 4000500"/>
              <a:gd name="connsiteY6" fmla="*/ 285750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00500" h="2857500">
                <a:moveTo>
                  <a:pt x="0" y="2857500"/>
                </a:moveTo>
                <a:lnTo>
                  <a:pt x="0" y="0"/>
                </a:lnTo>
                <a:lnTo>
                  <a:pt x="4000500" y="0"/>
                </a:lnTo>
                <a:cubicBezTo>
                  <a:pt x="4000500" y="0"/>
                  <a:pt x="3276600" y="1181100"/>
                  <a:pt x="2328205" y="1271369"/>
                </a:cubicBezTo>
                <a:cubicBezTo>
                  <a:pt x="2057314" y="1297153"/>
                  <a:pt x="1790957" y="1280779"/>
                  <a:pt x="1504693" y="1483890"/>
                </a:cubicBezTo>
                <a:cubicBezTo>
                  <a:pt x="1174785" y="1717958"/>
                  <a:pt x="1206151" y="2097519"/>
                  <a:pt x="866775" y="2438400"/>
                </a:cubicBezTo>
                <a:cubicBezTo>
                  <a:pt x="571150" y="2735333"/>
                  <a:pt x="0" y="2857500"/>
                  <a:pt x="0" y="2857500"/>
                </a:cubicBezTo>
                <a:close/>
              </a:path>
            </a:pathLst>
          </a:custGeom>
          <a:solidFill>
            <a:schemeClr val="bg2"/>
          </a:solidFill>
          <a:ln w="9525" cap="flat">
            <a:noFill/>
            <a:prstDash val="solid"/>
            <a:miter/>
          </a:ln>
        </p:spPr>
        <p:txBody>
          <a:bodyPr rtlCol="0" anchor="ctr"/>
          <a:lstStyle/>
          <a:p>
            <a:endParaRPr lang="sv-SE"/>
          </a:p>
        </p:txBody>
      </p:sp>
      <p:sp>
        <p:nvSpPr>
          <p:cNvPr id="2" name="Rubrik 1">
            <a:extLst>
              <a:ext uri="{FF2B5EF4-FFF2-40B4-BE49-F238E27FC236}">
                <a16:creationId xmlns:a16="http://schemas.microsoft.com/office/drawing/2014/main" id="{35B0D984-7330-426D-813B-46AAE15059F8}"/>
              </a:ext>
            </a:extLst>
          </p:cNvPr>
          <p:cNvSpPr>
            <a:spLocks noGrp="1"/>
          </p:cNvSpPr>
          <p:nvPr>
            <p:ph type="title"/>
            <p:custDataLst>
              <p:tags r:id="rId1"/>
            </p:custDataLst>
          </p:nvPr>
        </p:nvSpPr>
        <p:spPr>
          <a:xfrm>
            <a:off x="1810332" y="1085685"/>
            <a:ext cx="8580582" cy="966397"/>
          </a:xfrm>
        </p:spPr>
        <p:txBody>
          <a:bodyPr/>
          <a:lstStyle>
            <a:lvl1pPr>
              <a:defRPr>
                <a:solidFill>
                  <a:srgbClr val="000000"/>
                </a:solidFill>
              </a:defRPr>
            </a:lvl1pPr>
          </a:lstStyle>
          <a:p>
            <a:r>
              <a:rPr lang="sv-SE" dirty="0"/>
              <a:t>Klicka här för att ändra format</a:t>
            </a:r>
          </a:p>
        </p:txBody>
      </p:sp>
      <p:sp>
        <p:nvSpPr>
          <p:cNvPr id="5" name="Rektangel 4" descr="TagShapePrint">
            <a:extLst>
              <a:ext uri="{FF2B5EF4-FFF2-40B4-BE49-F238E27FC236}">
                <a16:creationId xmlns:a16="http://schemas.microsoft.com/office/drawing/2014/main" id="{C44C2790-902A-4C19-85E0-C370F3EBD17A}"/>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FFFFFF"/>
              </a:solidFill>
            </a:endParaRPr>
          </a:p>
        </p:txBody>
      </p:sp>
    </p:spTree>
    <p:extLst>
      <p:ext uri="{BB962C8B-B14F-4D97-AF65-F5344CB8AC3E}">
        <p14:creationId xmlns:p14="http://schemas.microsoft.com/office/powerpoint/2010/main" val="106157838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F1D9020-1940-49A2-BFA3-95584FEA93EC}"/>
              </a:ext>
            </a:extLst>
          </p:cNvPr>
          <p:cNvSpPr>
            <a:spLocks noGrp="1"/>
          </p:cNvSpPr>
          <p:nvPr>
            <p:ph type="title"/>
            <p:custDataLst>
              <p:tags r:id="rId12"/>
            </p:custDataLst>
          </p:nvPr>
        </p:nvSpPr>
        <p:spPr>
          <a:xfrm>
            <a:off x="1773388" y="1108423"/>
            <a:ext cx="8580582" cy="966397"/>
          </a:xfrm>
          <a:prstGeom prst="rect">
            <a:avLst/>
          </a:prstGeom>
        </p:spPr>
        <p:txBody>
          <a:bodyPr vert="horz" lIns="91440" tIns="45720" rIns="91440" bIns="45720" rtlCol="0" anchor="b">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C40A15B8-FBB7-4178-991C-E12627728F18}"/>
              </a:ext>
            </a:extLst>
          </p:cNvPr>
          <p:cNvSpPr>
            <a:spLocks noGrp="1"/>
          </p:cNvSpPr>
          <p:nvPr>
            <p:ph type="body" idx="1"/>
            <p:custDataLst>
              <p:tags r:id="rId13"/>
            </p:custDataLst>
          </p:nvPr>
        </p:nvSpPr>
        <p:spPr>
          <a:xfrm>
            <a:off x="1773388" y="2265119"/>
            <a:ext cx="8580582" cy="3601527"/>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BF95B3C8-56E1-4799-9EF1-0E2899D19799}"/>
              </a:ext>
            </a:extLst>
          </p:cNvPr>
          <p:cNvSpPr>
            <a:spLocks noGrp="1"/>
          </p:cNvSpPr>
          <p:nvPr>
            <p:ph type="dt" sz="half" idx="2"/>
            <p:custDataLst>
              <p:tags r:id="rId14"/>
            </p:custDataLst>
          </p:nvPr>
        </p:nvSpPr>
        <p:spPr>
          <a:xfrm>
            <a:off x="838200" y="6356350"/>
            <a:ext cx="1418617" cy="365125"/>
          </a:xfrm>
          <a:prstGeom prst="rect">
            <a:avLst/>
          </a:prstGeom>
        </p:spPr>
        <p:txBody>
          <a:bodyPr vert="horz" lIns="91440" tIns="45720" rIns="91440" bIns="45720" rtlCol="0" anchor="ctr"/>
          <a:lstStyle>
            <a:lvl1pPr algn="l">
              <a:defRPr sz="1200">
                <a:solidFill>
                  <a:srgbClr val="898989"/>
                </a:solidFill>
              </a:defRPr>
            </a:lvl1pPr>
          </a:lstStyle>
          <a:p>
            <a:fld id="{EBE9B6F4-6F0E-449D-99C3-FA3961AAF713}" type="datetimeFigureOut">
              <a:rPr lang="sv-SE" smtClean="0"/>
              <a:pPr/>
              <a:t>2024-11-28</a:t>
            </a:fld>
            <a:endParaRPr lang="sv-SE"/>
          </a:p>
        </p:txBody>
      </p:sp>
      <p:sp>
        <p:nvSpPr>
          <p:cNvPr id="5" name="Platshållare för sidfot 4">
            <a:extLst>
              <a:ext uri="{FF2B5EF4-FFF2-40B4-BE49-F238E27FC236}">
                <a16:creationId xmlns:a16="http://schemas.microsoft.com/office/drawing/2014/main" id="{50C6C383-6118-42A0-9B5E-5FFE17808E4C}"/>
              </a:ext>
            </a:extLst>
          </p:cNvPr>
          <p:cNvSpPr>
            <a:spLocks noGrp="1"/>
          </p:cNvSpPr>
          <p:nvPr>
            <p:ph type="ftr" sz="quarter" idx="3"/>
            <p:custDataLst>
              <p:tags r:id="rId15"/>
            </p:custDataLst>
          </p:nvPr>
        </p:nvSpPr>
        <p:spPr>
          <a:xfrm>
            <a:off x="4038600" y="6356350"/>
            <a:ext cx="1700719" cy="365125"/>
          </a:xfrm>
          <a:prstGeom prst="rect">
            <a:avLst/>
          </a:prstGeom>
        </p:spPr>
        <p:txBody>
          <a:bodyPr vert="horz" lIns="91440" tIns="45720" rIns="91440" bIns="45720" rtlCol="0" anchor="ctr"/>
          <a:lstStyle>
            <a:lvl1pPr algn="ctr">
              <a:defRPr sz="1200">
                <a:solidFill>
                  <a:srgbClr val="898989"/>
                </a:solidFill>
              </a:defRPr>
            </a:lvl1pPr>
          </a:lstStyle>
          <a:p>
            <a:endParaRPr lang="sv-SE"/>
          </a:p>
        </p:txBody>
      </p:sp>
      <p:sp>
        <p:nvSpPr>
          <p:cNvPr id="6" name="Platshållare för bildnummer 5">
            <a:extLst>
              <a:ext uri="{FF2B5EF4-FFF2-40B4-BE49-F238E27FC236}">
                <a16:creationId xmlns:a16="http://schemas.microsoft.com/office/drawing/2014/main" id="{1EB2F42B-D68C-4430-95CE-B474C2F44049}"/>
              </a:ext>
            </a:extLst>
          </p:cNvPr>
          <p:cNvSpPr>
            <a:spLocks noGrp="1"/>
          </p:cNvSpPr>
          <p:nvPr>
            <p:ph type="sldNum" sz="quarter" idx="4"/>
            <p:custDataLst>
              <p:tags r:id="rId16"/>
            </p:custDataLst>
          </p:nvPr>
        </p:nvSpPr>
        <p:spPr>
          <a:xfrm>
            <a:off x="8182706" y="6356350"/>
            <a:ext cx="387231" cy="365125"/>
          </a:xfrm>
          <a:prstGeom prst="rect">
            <a:avLst/>
          </a:prstGeom>
        </p:spPr>
        <p:txBody>
          <a:bodyPr vert="horz" lIns="91440" tIns="45720" rIns="91440" bIns="45720" rtlCol="0" anchor="ctr"/>
          <a:lstStyle>
            <a:lvl1pPr algn="r">
              <a:defRPr sz="1200">
                <a:solidFill>
                  <a:srgbClr val="898989"/>
                </a:solidFill>
              </a:defRPr>
            </a:lvl1pPr>
          </a:lstStyle>
          <a:p>
            <a:fld id="{B56B4F8C-CEC5-4B2C-9C29-5300068510B6}" type="slidenum">
              <a:rPr lang="sv-SE" smtClean="0"/>
              <a:pPr/>
              <a:t>‹#›</a:t>
            </a:fld>
            <a:endParaRPr lang="sv-SE"/>
          </a:p>
        </p:txBody>
      </p:sp>
      <p:sp>
        <p:nvSpPr>
          <p:cNvPr id="7" name="Rektangel 6" descr="TagShapePrint">
            <a:extLst>
              <a:ext uri="{FF2B5EF4-FFF2-40B4-BE49-F238E27FC236}">
                <a16:creationId xmlns:a16="http://schemas.microsoft.com/office/drawing/2014/main" id="{7ACF45BF-8B57-4982-89CE-41EEE824F538}"/>
              </a:ext>
            </a:extLst>
          </p:cNvPr>
          <p:cNvSpPr/>
          <p:nvPr userDrawn="1">
            <p:custDataLst>
              <p:tags r:id="rId17"/>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06295745"/>
      </p:ext>
    </p:extLst>
  </p:cSld>
  <p:clrMap bg1="lt1" tx1="dk1" bg2="lt2" tx2="dk2" accent1="accent1" accent2="accent2" accent3="accent3" accent4="accent4" accent5="accent5" accent6="accent6" hlink="hlink" folHlink="folHlink"/>
  <p:sldLayoutIdLst>
    <p:sldLayoutId id="2147483669" r:id="rId1"/>
    <p:sldLayoutId id="2147483702" r:id="rId2"/>
    <p:sldLayoutId id="2147483662" r:id="rId3"/>
    <p:sldLayoutId id="2147483703" r:id="rId4"/>
    <p:sldLayoutId id="2147483664" r:id="rId5"/>
    <p:sldLayoutId id="2147483705" r:id="rId6"/>
    <p:sldLayoutId id="2147483706" r:id="rId7"/>
    <p:sldLayoutId id="2147483708" r:id="rId8"/>
    <p:sldLayoutId id="2147483704" r:id="rId9"/>
    <p:sldLayoutId id="2147483707" r:id="rId10"/>
  </p:sldLayoutIdLst>
  <p:txStyles>
    <p:titleStyle>
      <a:lvl1pPr algn="l" defTabSz="914400" rtl="0" eaLnBrk="1" latinLnBrk="0" hangingPunct="1">
        <a:lnSpc>
          <a:spcPct val="90000"/>
        </a:lnSpc>
        <a:spcBef>
          <a:spcPct val="0"/>
        </a:spcBef>
        <a:buNone/>
        <a:defRPr sz="3200" b="1" kern="1200">
          <a:solidFill>
            <a:srgbClr val="000000"/>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rgbClr val="000000"/>
          </a:solidFill>
          <a:latin typeface="+mn-lt"/>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rgbClr val="000000"/>
          </a:solidFill>
          <a:latin typeface="+mn-lt"/>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rgbClr val="000000"/>
          </a:solidFill>
          <a:latin typeface="+mn-lt"/>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rgbClr val="000000"/>
          </a:solidFill>
          <a:latin typeface="+mn-lt"/>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rgbClr val="000000"/>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Underrubrik 3">
            <a:extLst>
              <a:ext uri="{FF2B5EF4-FFF2-40B4-BE49-F238E27FC236}">
                <a16:creationId xmlns:a16="http://schemas.microsoft.com/office/drawing/2014/main" id="{569D845E-44F5-6E89-36F1-2CE03AAB2C2E}"/>
              </a:ext>
            </a:extLst>
          </p:cNvPr>
          <p:cNvSpPr txBox="1">
            <a:spLocks/>
          </p:cNvSpPr>
          <p:nvPr/>
        </p:nvSpPr>
        <p:spPr>
          <a:xfrm>
            <a:off x="1774800" y="1854200"/>
            <a:ext cx="8582400" cy="277682"/>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400" kern="1200">
                <a:solidFill>
                  <a:srgbClr val="000000"/>
                </a:solidFill>
                <a:latin typeface="+mn-lt"/>
                <a:ea typeface="+mn-ea"/>
                <a:cs typeface="Arial" panose="020B0604020202020204" pitchFamily="34" charset="0"/>
              </a:defRPr>
            </a:lvl1pPr>
            <a:lvl2pPr marL="457200" indent="0" algn="l" defTabSz="914400" rtl="0" eaLnBrk="1" latinLnBrk="0" hangingPunct="1">
              <a:lnSpc>
                <a:spcPct val="100000"/>
              </a:lnSpc>
              <a:spcBef>
                <a:spcPts val="500"/>
              </a:spcBef>
              <a:buFont typeface="Arial" panose="020B0604020202020204" pitchFamily="34" charset="0"/>
              <a:buNone/>
              <a:defRPr sz="2000" kern="1200">
                <a:solidFill>
                  <a:schemeClr val="tx1">
                    <a:tint val="75000"/>
                  </a:schemeClr>
                </a:solidFill>
                <a:latin typeface="+mn-lt"/>
                <a:ea typeface="+mn-ea"/>
                <a:cs typeface="Arial" panose="020B0604020202020204" pitchFamily="34" charset="0"/>
              </a:defRPr>
            </a:lvl2pPr>
            <a:lvl3pPr marL="914400" indent="0" algn="l" defTabSz="914400" rtl="0" eaLnBrk="1" latinLnBrk="0" hangingPunct="1">
              <a:lnSpc>
                <a:spcPct val="100000"/>
              </a:lnSpc>
              <a:spcBef>
                <a:spcPts val="500"/>
              </a:spcBef>
              <a:buFont typeface="Arial" panose="020B0604020202020204" pitchFamily="34" charset="0"/>
              <a:buNone/>
              <a:defRPr sz="1800" kern="1200">
                <a:solidFill>
                  <a:schemeClr val="tx1">
                    <a:tint val="75000"/>
                  </a:schemeClr>
                </a:solidFill>
                <a:latin typeface="+mn-lt"/>
                <a:ea typeface="+mn-ea"/>
                <a:cs typeface="Arial" panose="020B0604020202020204" pitchFamily="34" charset="0"/>
              </a:defRPr>
            </a:lvl3pPr>
            <a:lvl4pPr marL="1371600" indent="0" algn="l" defTabSz="914400" rtl="0" eaLnBrk="1" latinLnBrk="0" hangingPunct="1">
              <a:lnSpc>
                <a:spcPct val="100000"/>
              </a:lnSpc>
              <a:spcBef>
                <a:spcPts val="500"/>
              </a:spcBef>
              <a:buFont typeface="Arial" panose="020B0604020202020204" pitchFamily="34" charset="0"/>
              <a:buNone/>
              <a:defRPr sz="1600" kern="1200">
                <a:solidFill>
                  <a:schemeClr val="tx1">
                    <a:tint val="75000"/>
                  </a:schemeClr>
                </a:solidFill>
                <a:latin typeface="+mn-lt"/>
                <a:ea typeface="+mn-ea"/>
                <a:cs typeface="Arial" panose="020B0604020202020204" pitchFamily="34" charset="0"/>
              </a:defRPr>
            </a:lvl4pPr>
            <a:lvl5pPr marL="1828800" indent="0" algn="l" defTabSz="914400" rtl="0" eaLnBrk="1" latinLnBrk="0" hangingPunct="1">
              <a:lnSpc>
                <a:spcPct val="100000"/>
              </a:lnSpc>
              <a:spcBef>
                <a:spcPts val="500"/>
              </a:spcBef>
              <a:buFont typeface="Arial" panose="020B0604020202020204" pitchFamily="34" charset="0"/>
              <a:buNone/>
              <a:defRPr sz="1600" kern="1200">
                <a:solidFill>
                  <a:schemeClr val="tx1">
                    <a:tint val="75000"/>
                  </a:schemeClr>
                </a:solidFill>
                <a:latin typeface="+mn-lt"/>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sv-SE" sz="1400" dirty="0">
                <a:solidFill>
                  <a:schemeClr val="accent3"/>
                </a:solidFill>
              </a:rPr>
              <a:t>STATLIGA MYNDIGHETER OCH ANDRA ORGANISATIONER</a:t>
            </a:r>
          </a:p>
        </p:txBody>
      </p:sp>
      <p:sp>
        <p:nvSpPr>
          <p:cNvPr id="9" name="Rubrik 1">
            <a:extLst>
              <a:ext uri="{FF2B5EF4-FFF2-40B4-BE49-F238E27FC236}">
                <a16:creationId xmlns:a16="http://schemas.microsoft.com/office/drawing/2014/main" id="{9BD2D911-AFCB-9619-EA4F-E5BB9DBD3ABA}"/>
              </a:ext>
            </a:extLst>
          </p:cNvPr>
          <p:cNvSpPr>
            <a:spLocks noGrp="1"/>
          </p:cNvSpPr>
          <p:nvPr>
            <p:ph type="title"/>
          </p:nvPr>
        </p:nvSpPr>
        <p:spPr>
          <a:xfrm>
            <a:off x="1774800" y="2201332"/>
            <a:ext cx="8582400" cy="1273968"/>
          </a:xfrm>
        </p:spPr>
        <p:txBody>
          <a:bodyPr/>
          <a:lstStyle/>
          <a:p>
            <a:r>
              <a:rPr lang="sv-SE" dirty="0"/>
              <a:t>Ledningsgruppsövning </a:t>
            </a:r>
            <a:br>
              <a:rPr lang="sv-SE" dirty="0"/>
            </a:br>
            <a:r>
              <a:rPr lang="sv-SE" dirty="0"/>
              <a:t>i informationssäkerhet </a:t>
            </a:r>
          </a:p>
        </p:txBody>
      </p:sp>
      <p:sp>
        <p:nvSpPr>
          <p:cNvPr id="10" name="Underrubrik 3">
            <a:extLst>
              <a:ext uri="{FF2B5EF4-FFF2-40B4-BE49-F238E27FC236}">
                <a16:creationId xmlns:a16="http://schemas.microsoft.com/office/drawing/2014/main" id="{07A6039D-CD7F-21C2-8026-3DD71BA22314}"/>
              </a:ext>
            </a:extLst>
          </p:cNvPr>
          <p:cNvSpPr>
            <a:spLocks noGrp="1"/>
          </p:cNvSpPr>
          <p:nvPr>
            <p:ph type="body" idx="1"/>
          </p:nvPr>
        </p:nvSpPr>
        <p:spPr>
          <a:xfrm>
            <a:off x="1774800" y="3507077"/>
            <a:ext cx="8582400" cy="633743"/>
          </a:xfrm>
        </p:spPr>
        <p:txBody>
          <a:bodyPr/>
          <a:lstStyle/>
          <a:p>
            <a:r>
              <a:rPr lang="sv-SE" sz="2800" dirty="0"/>
              <a:t>”Vi kom, vi såg, vi säkrade.”</a:t>
            </a:r>
          </a:p>
        </p:txBody>
      </p:sp>
      <p:sp>
        <p:nvSpPr>
          <p:cNvPr id="3" name="textruta 2">
            <a:extLst>
              <a:ext uri="{FF2B5EF4-FFF2-40B4-BE49-F238E27FC236}">
                <a16:creationId xmlns:a16="http://schemas.microsoft.com/office/drawing/2014/main" id="{BB45C973-6306-E264-42DB-77684D7487DE}"/>
              </a:ext>
            </a:extLst>
          </p:cNvPr>
          <p:cNvSpPr txBox="1"/>
          <p:nvPr/>
        </p:nvSpPr>
        <p:spPr>
          <a:xfrm>
            <a:off x="277586" y="6325511"/>
            <a:ext cx="7918147" cy="338554"/>
          </a:xfrm>
          <a:prstGeom prst="rect">
            <a:avLst/>
          </a:prstGeom>
          <a:noFill/>
        </p:spPr>
        <p:txBody>
          <a:bodyPr wrap="square" rtlCol="0">
            <a:spAutoFit/>
          </a:bodyPr>
          <a:lstStyle/>
          <a:p>
            <a:r>
              <a:rPr lang="sv-SE" sz="1600" dirty="0">
                <a:effectLst/>
                <a:latin typeface="Arial" panose="020B0604020202020204" pitchFamily="34" charset="0"/>
              </a:rPr>
              <a:t>Publikationsnummer: MSB2243 – reviderad </a:t>
            </a:r>
            <a:r>
              <a:rPr lang="sv-SE" sz="1600" dirty="0">
                <a:latin typeface="Arial" panose="020B0604020202020204" pitchFamily="34" charset="0"/>
              </a:rPr>
              <a:t>okto</a:t>
            </a:r>
            <a:r>
              <a:rPr lang="sv-SE" sz="1600" dirty="0">
                <a:effectLst/>
                <a:latin typeface="Arial" panose="020B0604020202020204" pitchFamily="34" charset="0"/>
              </a:rPr>
              <a:t>ber 2024   ISBN: </a:t>
            </a:r>
            <a:r>
              <a:rPr lang="sv-SE" sz="1600" b="0" i="0" u="none" strike="noStrike" dirty="0">
                <a:solidFill>
                  <a:srgbClr val="212121"/>
                </a:solidFill>
                <a:effectLst/>
                <a:latin typeface="Aptos" panose="020B0004020202020204" pitchFamily="34" charset="0"/>
              </a:rPr>
              <a:t>978-91-7927-568-6</a:t>
            </a:r>
            <a:endParaRPr lang="sv-SE" sz="1600" dirty="0">
              <a:effectLst/>
              <a:latin typeface="Arial" panose="020B0604020202020204" pitchFamily="34" charset="0"/>
            </a:endParaRPr>
          </a:p>
        </p:txBody>
      </p:sp>
    </p:spTree>
    <p:extLst>
      <p:ext uri="{BB962C8B-B14F-4D97-AF65-F5344CB8AC3E}">
        <p14:creationId xmlns:p14="http://schemas.microsoft.com/office/powerpoint/2010/main" val="412472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latshållare för text 9">
            <a:extLst>
              <a:ext uri="{FF2B5EF4-FFF2-40B4-BE49-F238E27FC236}">
                <a16:creationId xmlns:a16="http://schemas.microsoft.com/office/drawing/2014/main" id="{F06E4545-099B-66D4-BC02-698C0CC840D2}"/>
              </a:ext>
            </a:extLst>
          </p:cNvPr>
          <p:cNvSpPr>
            <a:spLocks noGrp="1"/>
          </p:cNvSpPr>
          <p:nvPr>
            <p:ph type="body" sz="quarter" idx="10"/>
          </p:nvPr>
        </p:nvSpPr>
        <p:spPr>
          <a:xfrm>
            <a:off x="655779" y="248993"/>
            <a:ext cx="1091745" cy="360850"/>
          </a:xfrm>
        </p:spPr>
        <p:txBody>
          <a:bodyPr/>
          <a:lstStyle/>
          <a:p>
            <a:r>
              <a:rPr lang="sv-SE" dirty="0"/>
              <a:t>Moment 1</a:t>
            </a:r>
          </a:p>
        </p:txBody>
      </p:sp>
      <p:sp>
        <p:nvSpPr>
          <p:cNvPr id="13" name="Rubrik 1">
            <a:extLst>
              <a:ext uri="{FF2B5EF4-FFF2-40B4-BE49-F238E27FC236}">
                <a16:creationId xmlns:a16="http://schemas.microsoft.com/office/drawing/2014/main" id="{852007E5-C2D5-2B6E-E0FE-061578CDCB25}"/>
              </a:ext>
            </a:extLst>
          </p:cNvPr>
          <p:cNvSpPr>
            <a:spLocks noGrp="1"/>
          </p:cNvSpPr>
          <p:nvPr>
            <p:ph type="title"/>
          </p:nvPr>
        </p:nvSpPr>
        <p:spPr>
          <a:xfrm>
            <a:off x="1810332" y="831875"/>
            <a:ext cx="8580582" cy="966397"/>
          </a:xfrm>
        </p:spPr>
        <p:txBody>
          <a:bodyPr anchor="b"/>
          <a:lstStyle/>
          <a:p>
            <a:r>
              <a:rPr lang="sv-SE" dirty="0"/>
              <a:t>Identifierade brister vid internrevision</a:t>
            </a:r>
          </a:p>
        </p:txBody>
      </p:sp>
      <p:sp>
        <p:nvSpPr>
          <p:cNvPr id="14" name="Platshållare för innehåll 2">
            <a:extLst>
              <a:ext uri="{FF2B5EF4-FFF2-40B4-BE49-F238E27FC236}">
                <a16:creationId xmlns:a16="http://schemas.microsoft.com/office/drawing/2014/main" id="{D3E8B321-B623-5E9F-65E8-A1F52C0AC4CB}"/>
              </a:ext>
            </a:extLst>
          </p:cNvPr>
          <p:cNvSpPr>
            <a:spLocks noGrp="1"/>
          </p:cNvSpPr>
          <p:nvPr>
            <p:ph idx="1"/>
          </p:nvPr>
        </p:nvSpPr>
        <p:spPr>
          <a:xfrm>
            <a:off x="1810332" y="1988571"/>
            <a:ext cx="7926335" cy="3616363"/>
          </a:xfrm>
        </p:spPr>
        <p:txBody>
          <a:bodyPr/>
          <a:lstStyle/>
          <a:p>
            <a:r>
              <a:rPr lang="sv-SE" sz="2000" dirty="0"/>
              <a:t>Trots beskrivna roller och ansvar så brister informationsägarna i sitt ansvar genom att inte återkommande revidera och uppdatera informationsklassningarna. </a:t>
            </a:r>
          </a:p>
          <a:p>
            <a:r>
              <a:rPr lang="sv-SE" sz="2000" dirty="0"/>
              <a:t>Det saknas fortfarande fastställda klassningar i flera delprocesser.</a:t>
            </a:r>
          </a:p>
          <a:p>
            <a:r>
              <a:rPr lang="sv-SE" sz="2000" dirty="0"/>
              <a:t>Medarbetarna följer därför inte relevanta hanteringsanvisningar (säkerhetsåtgärder).</a:t>
            </a:r>
          </a:p>
          <a:p>
            <a:r>
              <a:rPr lang="sv-SE" sz="2000" dirty="0"/>
              <a:t>Flera av medarbetarna uppgav att de inte känner till </a:t>
            </a:r>
            <a:br>
              <a:rPr lang="sv-SE" sz="2000" dirty="0"/>
            </a:br>
            <a:r>
              <a:rPr lang="sv-SE" sz="2000" dirty="0"/>
              <a:t>hanteringsanvisningarna eller var man hittar dem.</a:t>
            </a:r>
          </a:p>
          <a:p>
            <a:r>
              <a:rPr lang="sv-SE" sz="2000" dirty="0"/>
              <a:t>Överdriven tilltro till tekniska säkerhetslösningar. </a:t>
            </a:r>
            <a:br>
              <a:rPr lang="sv-SE" sz="2000" dirty="0"/>
            </a:br>
            <a:r>
              <a:rPr lang="sv-SE" sz="2000" i="1" dirty="0"/>
              <a:t>”systemen är uppsatta så att det inte går att göra fel.”</a:t>
            </a:r>
          </a:p>
        </p:txBody>
      </p:sp>
    </p:spTree>
    <p:extLst>
      <p:ext uri="{BB962C8B-B14F-4D97-AF65-F5344CB8AC3E}">
        <p14:creationId xmlns:p14="http://schemas.microsoft.com/office/powerpoint/2010/main" val="1841601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CC2A8CD9-88B4-D4D8-94CF-84D03E047804}"/>
              </a:ext>
            </a:extLst>
          </p:cNvPr>
          <p:cNvSpPr>
            <a:spLocks noGrp="1"/>
          </p:cNvSpPr>
          <p:nvPr>
            <p:ph type="body" sz="quarter" idx="10"/>
          </p:nvPr>
        </p:nvSpPr>
        <p:spPr>
          <a:xfrm>
            <a:off x="655779" y="248993"/>
            <a:ext cx="1091745" cy="360850"/>
          </a:xfrm>
        </p:spPr>
        <p:txBody>
          <a:bodyPr/>
          <a:lstStyle/>
          <a:p>
            <a:r>
              <a:rPr lang="sv-SE" dirty="0"/>
              <a:t>Moment 1</a:t>
            </a:r>
          </a:p>
        </p:txBody>
      </p:sp>
      <p:sp>
        <p:nvSpPr>
          <p:cNvPr id="2" name="Rubrik 1"/>
          <p:cNvSpPr>
            <a:spLocks noGrp="1"/>
          </p:cNvSpPr>
          <p:nvPr>
            <p:ph type="title"/>
          </p:nvPr>
        </p:nvSpPr>
        <p:spPr/>
        <p:txBody>
          <a:bodyPr anchor="b"/>
          <a:lstStyle/>
          <a:p>
            <a:r>
              <a:rPr lang="sv-SE" dirty="0"/>
              <a:t>Åtgärdsförslag från internrevisionen</a:t>
            </a:r>
          </a:p>
        </p:txBody>
      </p:sp>
      <p:sp>
        <p:nvSpPr>
          <p:cNvPr id="3" name="Platshållare för innehåll 2"/>
          <p:cNvSpPr>
            <a:spLocks noGrp="1"/>
          </p:cNvSpPr>
          <p:nvPr>
            <p:ph idx="1"/>
          </p:nvPr>
        </p:nvSpPr>
        <p:spPr/>
        <p:txBody>
          <a:bodyPr/>
          <a:lstStyle/>
          <a:p>
            <a:r>
              <a:rPr lang="sv-SE" sz="2000" dirty="0">
                <a:solidFill>
                  <a:schemeClr val="tx1"/>
                </a:solidFill>
              </a:rPr>
              <a:t>Förtydliga innebörden av roller och ansvar.</a:t>
            </a:r>
          </a:p>
          <a:p>
            <a:r>
              <a:rPr lang="sv-SE" sz="2000" dirty="0">
                <a:solidFill>
                  <a:schemeClr val="tx1"/>
                </a:solidFill>
              </a:rPr>
              <a:t>Förstärk uppföljningen på området.</a:t>
            </a:r>
          </a:p>
          <a:p>
            <a:r>
              <a:rPr lang="sv-SE" sz="2000" dirty="0">
                <a:solidFill>
                  <a:schemeClr val="tx1"/>
                </a:solidFill>
              </a:rPr>
              <a:t>Säkerställ återkommande utbildning till medarbetarna.</a:t>
            </a:r>
          </a:p>
        </p:txBody>
      </p:sp>
    </p:spTree>
    <p:extLst>
      <p:ext uri="{BB962C8B-B14F-4D97-AF65-F5344CB8AC3E}">
        <p14:creationId xmlns:p14="http://schemas.microsoft.com/office/powerpoint/2010/main" val="1145143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7E729153-CF18-273E-D9F9-0A9F6FE5004E}"/>
              </a:ext>
            </a:extLst>
          </p:cNvPr>
          <p:cNvSpPr>
            <a:spLocks noGrp="1"/>
          </p:cNvSpPr>
          <p:nvPr>
            <p:ph type="body" sz="quarter" idx="10"/>
          </p:nvPr>
        </p:nvSpPr>
        <p:spPr>
          <a:xfrm>
            <a:off x="655779" y="248993"/>
            <a:ext cx="1091745" cy="360850"/>
          </a:xfrm>
        </p:spPr>
        <p:txBody>
          <a:bodyPr/>
          <a:lstStyle/>
          <a:p>
            <a:r>
              <a:rPr lang="sv-SE" dirty="0"/>
              <a:t>Moment 1</a:t>
            </a:r>
          </a:p>
        </p:txBody>
      </p:sp>
      <p:sp>
        <p:nvSpPr>
          <p:cNvPr id="2" name="Rubrik 1"/>
          <p:cNvSpPr>
            <a:spLocks noGrp="1"/>
          </p:cNvSpPr>
          <p:nvPr>
            <p:ph type="title"/>
          </p:nvPr>
        </p:nvSpPr>
        <p:spPr/>
        <p:txBody>
          <a:bodyPr anchor="b"/>
          <a:lstStyle/>
          <a:p>
            <a:r>
              <a:rPr lang="sv-SE" dirty="0"/>
              <a:t>Diskussionsfrågor (10 min)</a:t>
            </a:r>
          </a:p>
        </p:txBody>
      </p:sp>
      <p:sp>
        <p:nvSpPr>
          <p:cNvPr id="3" name="Platshållare för innehåll 2"/>
          <p:cNvSpPr>
            <a:spLocks noGrp="1"/>
          </p:cNvSpPr>
          <p:nvPr>
            <p:ph idx="1"/>
          </p:nvPr>
        </p:nvSpPr>
        <p:spPr>
          <a:xfrm>
            <a:off x="1810332" y="2242567"/>
            <a:ext cx="8214201" cy="3252978"/>
          </a:xfrm>
        </p:spPr>
        <p:txBody>
          <a:bodyPr/>
          <a:lstStyle/>
          <a:p>
            <a:pPr marL="0" indent="0">
              <a:buNone/>
            </a:pPr>
            <a:r>
              <a:rPr lang="sv-SE" sz="2000" dirty="0"/>
              <a:t>På ledningsgruppsmötet vill ni inrikta organisationens säkerhetskultur. Ni inser att det är ett långsiktigt och kortsiktigt arbete.</a:t>
            </a:r>
          </a:p>
          <a:p>
            <a:r>
              <a:rPr lang="sv-SE" sz="2000" dirty="0"/>
              <a:t>Hur prioriterar ni arbetet på lång och kort sikt med anledning av internrevisionens rapport? Hur motiverar ni prioriteringarna? </a:t>
            </a:r>
          </a:p>
          <a:p>
            <a:r>
              <a:rPr lang="sv-SE" sz="2000" dirty="0"/>
              <a:t>Vilken säkerhetskultur vill ni ha? Hur går ni tillväga?</a:t>
            </a:r>
          </a:p>
          <a:p>
            <a:r>
              <a:rPr lang="sv-SE" sz="2000" dirty="0"/>
              <a:t>Vilka beslut fattar ni?</a:t>
            </a:r>
          </a:p>
        </p:txBody>
      </p:sp>
    </p:spTree>
    <p:extLst>
      <p:ext uri="{BB962C8B-B14F-4D97-AF65-F5344CB8AC3E}">
        <p14:creationId xmlns:p14="http://schemas.microsoft.com/office/powerpoint/2010/main" val="1903689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Moment 2</a:t>
            </a:r>
          </a:p>
        </p:txBody>
      </p:sp>
    </p:spTree>
    <p:extLst>
      <p:ext uri="{BB962C8B-B14F-4D97-AF65-F5344CB8AC3E}">
        <p14:creationId xmlns:p14="http://schemas.microsoft.com/office/powerpoint/2010/main" val="2635140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F777DDBD-10DE-447F-39A3-5B1D89845236}"/>
              </a:ext>
            </a:extLst>
          </p:cNvPr>
          <p:cNvSpPr>
            <a:spLocks noGrp="1"/>
          </p:cNvSpPr>
          <p:nvPr>
            <p:ph type="body" sz="quarter" idx="10"/>
          </p:nvPr>
        </p:nvSpPr>
        <p:spPr>
          <a:xfrm>
            <a:off x="655779" y="248993"/>
            <a:ext cx="1091745" cy="360850"/>
          </a:xfrm>
        </p:spPr>
        <p:txBody>
          <a:bodyPr/>
          <a:lstStyle/>
          <a:p>
            <a:r>
              <a:rPr lang="sv-SE" dirty="0"/>
              <a:t>Moment 2</a:t>
            </a:r>
          </a:p>
        </p:txBody>
      </p:sp>
      <p:sp>
        <p:nvSpPr>
          <p:cNvPr id="2" name="Rubrik 1"/>
          <p:cNvSpPr>
            <a:spLocks noGrp="1"/>
          </p:cNvSpPr>
          <p:nvPr>
            <p:ph type="title"/>
          </p:nvPr>
        </p:nvSpPr>
        <p:spPr>
          <a:xfrm>
            <a:off x="1810332" y="916540"/>
            <a:ext cx="8580582" cy="966397"/>
          </a:xfrm>
        </p:spPr>
        <p:txBody>
          <a:bodyPr anchor="b"/>
          <a:lstStyle/>
          <a:p>
            <a:r>
              <a:rPr lang="sv-SE" dirty="0"/>
              <a:t>3 veckor senare: CISO blir sjukskriven</a:t>
            </a:r>
          </a:p>
        </p:txBody>
      </p:sp>
      <p:sp>
        <p:nvSpPr>
          <p:cNvPr id="3" name="Platshållare för innehåll 2"/>
          <p:cNvSpPr>
            <a:spLocks noGrp="1"/>
          </p:cNvSpPr>
          <p:nvPr>
            <p:ph idx="1"/>
          </p:nvPr>
        </p:nvSpPr>
        <p:spPr>
          <a:xfrm>
            <a:off x="1810333" y="2073237"/>
            <a:ext cx="8400467" cy="3252978"/>
          </a:xfrm>
        </p:spPr>
        <p:txBody>
          <a:bodyPr/>
          <a:lstStyle/>
          <a:p>
            <a:r>
              <a:rPr lang="sv-SE" sz="2000" dirty="0">
                <a:solidFill>
                  <a:schemeClr val="tx1"/>
                </a:solidFill>
              </a:rPr>
              <a:t>Organisationens CISO</a:t>
            </a:r>
            <a:r>
              <a:rPr lang="sv-SE" sz="2000" baseline="30000" dirty="0">
                <a:solidFill>
                  <a:schemeClr val="tx1"/>
                </a:solidFill>
              </a:rPr>
              <a:t>1</a:t>
            </a:r>
            <a:r>
              <a:rPr lang="sv-SE" sz="2000" dirty="0">
                <a:solidFill>
                  <a:schemeClr val="tx1"/>
                </a:solidFill>
              </a:rPr>
              <a:t> har hastigt blivit långtidssjukskriven på heltid minst 6 månader och kommer därefter troligen att vara deltidssjukskriven ytterligare 6 månader.</a:t>
            </a:r>
          </a:p>
          <a:p>
            <a:r>
              <a:rPr lang="sv-SE" sz="2000" dirty="0" err="1">
                <a:solidFill>
                  <a:schemeClr val="tx1"/>
                </a:solidFill>
              </a:rPr>
              <a:t>CISO:n</a:t>
            </a:r>
            <a:r>
              <a:rPr lang="sv-SE" sz="2000" dirty="0">
                <a:solidFill>
                  <a:schemeClr val="tx1"/>
                </a:solidFill>
              </a:rPr>
              <a:t> utgör en viktig kugge i er säkerhetsorganisation och har ansvar för att driva och samordna huvuddelen av förbättringsåtgärderna som internrevisionen föreslagit. </a:t>
            </a:r>
          </a:p>
          <a:p>
            <a:r>
              <a:rPr lang="sv-SE" sz="2000" dirty="0">
                <a:solidFill>
                  <a:schemeClr val="tx1"/>
                </a:solidFill>
              </a:rPr>
              <a:t>Förutom att ha ett ansvar för att driva igenom de beslut som ni just tagit så är er CISO också en garant för er informationshantering vid flytten av huvudkontoret till nya lokaler. Ni ska vara inflyttade och klara om 6 månader.</a:t>
            </a:r>
          </a:p>
        </p:txBody>
      </p:sp>
      <p:sp>
        <p:nvSpPr>
          <p:cNvPr id="5" name="textruta 4">
            <a:extLst>
              <a:ext uri="{FF2B5EF4-FFF2-40B4-BE49-F238E27FC236}">
                <a16:creationId xmlns:a16="http://schemas.microsoft.com/office/drawing/2014/main" id="{3E2E821E-10C8-78CC-718A-2077A2AEFF1C}"/>
              </a:ext>
            </a:extLst>
          </p:cNvPr>
          <p:cNvSpPr txBox="1"/>
          <p:nvPr/>
        </p:nvSpPr>
        <p:spPr>
          <a:xfrm>
            <a:off x="207034" y="6221999"/>
            <a:ext cx="6642341" cy="461665"/>
          </a:xfrm>
          <a:prstGeom prst="rect">
            <a:avLst/>
          </a:prstGeom>
          <a:noFill/>
        </p:spPr>
        <p:txBody>
          <a:bodyPr wrap="square" rtlCol="0">
            <a:spAutoFit/>
          </a:bodyPr>
          <a:lstStyle/>
          <a:p>
            <a:r>
              <a:rPr lang="sv-SE" sz="1200" baseline="30000" dirty="0">
                <a:effectLst/>
                <a:latin typeface="Arial" panose="020B0604020202020204" pitchFamily="34" charset="0"/>
              </a:rPr>
              <a:t>1 </a:t>
            </a:r>
            <a:r>
              <a:rPr lang="sv-SE" sz="1200" dirty="0">
                <a:effectLst/>
                <a:latin typeface="Arial" panose="020B0604020202020204" pitchFamily="34" charset="0"/>
              </a:rPr>
              <a:t>CISO: </a:t>
            </a:r>
            <a:r>
              <a:rPr lang="sv-SE" sz="1200" dirty="0" err="1">
                <a:effectLst/>
                <a:latin typeface="Arial" panose="020B0604020202020204" pitchFamily="34" charset="0"/>
              </a:rPr>
              <a:t>Chief</a:t>
            </a:r>
            <a:r>
              <a:rPr lang="sv-SE" sz="1200" dirty="0">
                <a:effectLst/>
                <a:latin typeface="Arial" panose="020B0604020202020204" pitchFamily="34" charset="0"/>
              </a:rPr>
              <a:t> Information </a:t>
            </a:r>
            <a:r>
              <a:rPr lang="sv-SE" sz="1200" dirty="0" err="1">
                <a:effectLst/>
                <a:latin typeface="Arial" panose="020B0604020202020204" pitchFamily="34" charset="0"/>
              </a:rPr>
              <a:t>Security</a:t>
            </a:r>
            <a:r>
              <a:rPr lang="sv-SE" sz="1200" dirty="0">
                <a:effectLst/>
                <a:latin typeface="Arial" panose="020B0604020202020204" pitchFamily="34" charset="0"/>
              </a:rPr>
              <a:t> Officer. Begreppet används generellt för den som ansvarar för att driva och samordna informationssäkerhetsarbetet i en organisation, oavsett titel.</a:t>
            </a:r>
          </a:p>
        </p:txBody>
      </p:sp>
    </p:spTree>
    <p:extLst>
      <p:ext uri="{BB962C8B-B14F-4D97-AF65-F5344CB8AC3E}">
        <p14:creationId xmlns:p14="http://schemas.microsoft.com/office/powerpoint/2010/main" val="1483025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3912A8A5-9F4E-9D2A-97FB-D2A298D2ED79}"/>
              </a:ext>
            </a:extLst>
          </p:cNvPr>
          <p:cNvSpPr>
            <a:spLocks noGrp="1"/>
          </p:cNvSpPr>
          <p:nvPr>
            <p:ph type="body" sz="quarter" idx="10"/>
          </p:nvPr>
        </p:nvSpPr>
        <p:spPr>
          <a:xfrm>
            <a:off x="655779" y="248993"/>
            <a:ext cx="1091745" cy="360850"/>
          </a:xfrm>
        </p:spPr>
        <p:txBody>
          <a:bodyPr/>
          <a:lstStyle/>
          <a:p>
            <a:r>
              <a:rPr lang="sv-SE" dirty="0"/>
              <a:t>Moment 2</a:t>
            </a:r>
          </a:p>
        </p:txBody>
      </p:sp>
      <p:sp>
        <p:nvSpPr>
          <p:cNvPr id="2" name="Rubrik 1"/>
          <p:cNvSpPr>
            <a:spLocks noGrp="1"/>
          </p:cNvSpPr>
          <p:nvPr>
            <p:ph type="title"/>
          </p:nvPr>
        </p:nvSpPr>
        <p:spPr/>
        <p:txBody>
          <a:bodyPr anchor="b"/>
          <a:lstStyle/>
          <a:p>
            <a:r>
              <a:rPr lang="sv-SE" dirty="0"/>
              <a:t>Diskussionsfrågor (10 min)  </a:t>
            </a:r>
          </a:p>
        </p:txBody>
      </p:sp>
      <p:sp>
        <p:nvSpPr>
          <p:cNvPr id="3" name="Platshållare för innehåll 2"/>
          <p:cNvSpPr>
            <a:spLocks noGrp="1"/>
          </p:cNvSpPr>
          <p:nvPr>
            <p:ph idx="1"/>
          </p:nvPr>
        </p:nvSpPr>
        <p:spPr>
          <a:xfrm>
            <a:off x="1810332" y="2242567"/>
            <a:ext cx="9264068" cy="3252978"/>
          </a:xfrm>
        </p:spPr>
        <p:txBody>
          <a:bodyPr/>
          <a:lstStyle/>
          <a:p>
            <a:r>
              <a:rPr lang="sv-SE" sz="2000" dirty="0"/>
              <a:t>Vilka risker innebär </a:t>
            </a:r>
            <a:r>
              <a:rPr lang="sv-SE" sz="2000" dirty="0" err="1"/>
              <a:t>CISO:s</a:t>
            </a:r>
            <a:r>
              <a:rPr lang="sv-SE" sz="2000" dirty="0"/>
              <a:t> sjukskrivning för organisationens långsiktiga informationssäkerhetsarbete?</a:t>
            </a:r>
          </a:p>
          <a:p>
            <a:r>
              <a:rPr lang="sv-SE" sz="2000" dirty="0">
                <a:solidFill>
                  <a:schemeClr val="tx1"/>
                </a:solidFill>
              </a:rPr>
              <a:t>Hur väljer ni att lösa den uppkomna utmaningen ur ett kontinuitetsperspektiv?</a:t>
            </a:r>
          </a:p>
          <a:p>
            <a:endParaRPr lang="sv-SE" dirty="0"/>
          </a:p>
        </p:txBody>
      </p:sp>
    </p:spTree>
    <p:extLst>
      <p:ext uri="{BB962C8B-B14F-4D97-AF65-F5344CB8AC3E}">
        <p14:creationId xmlns:p14="http://schemas.microsoft.com/office/powerpoint/2010/main" val="3186968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Moment 3</a:t>
            </a:r>
          </a:p>
        </p:txBody>
      </p:sp>
    </p:spTree>
    <p:extLst>
      <p:ext uri="{BB962C8B-B14F-4D97-AF65-F5344CB8AC3E}">
        <p14:creationId xmlns:p14="http://schemas.microsoft.com/office/powerpoint/2010/main" val="3139327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69105592-F53C-370A-5975-8E367A987572}"/>
              </a:ext>
            </a:extLst>
          </p:cNvPr>
          <p:cNvSpPr>
            <a:spLocks noGrp="1"/>
          </p:cNvSpPr>
          <p:nvPr>
            <p:ph type="body" sz="quarter" idx="10"/>
          </p:nvPr>
        </p:nvSpPr>
        <p:spPr>
          <a:xfrm>
            <a:off x="655779" y="248993"/>
            <a:ext cx="1091745" cy="360850"/>
          </a:xfrm>
        </p:spPr>
        <p:txBody>
          <a:bodyPr/>
          <a:lstStyle/>
          <a:p>
            <a:r>
              <a:rPr lang="sv-SE" dirty="0"/>
              <a:t>Moment 3</a:t>
            </a:r>
          </a:p>
        </p:txBody>
      </p:sp>
      <p:sp>
        <p:nvSpPr>
          <p:cNvPr id="2" name="Rubrik 1"/>
          <p:cNvSpPr>
            <a:spLocks noGrp="1"/>
          </p:cNvSpPr>
          <p:nvPr>
            <p:ph type="title"/>
          </p:nvPr>
        </p:nvSpPr>
        <p:spPr/>
        <p:txBody>
          <a:bodyPr/>
          <a:lstStyle/>
          <a:p>
            <a:r>
              <a:rPr lang="sv-SE" dirty="0"/>
              <a:t>6 månader senare: Sårbarhet upptäcks i nytt verktyg för rapportering</a:t>
            </a:r>
          </a:p>
        </p:txBody>
      </p:sp>
      <p:sp>
        <p:nvSpPr>
          <p:cNvPr id="5" name="Platshållare för innehåll 4">
            <a:extLst>
              <a:ext uri="{FF2B5EF4-FFF2-40B4-BE49-F238E27FC236}">
                <a16:creationId xmlns:a16="http://schemas.microsoft.com/office/drawing/2014/main" id="{71D41C9F-A3D2-39A6-C366-3BFE11E066A0}"/>
              </a:ext>
            </a:extLst>
          </p:cNvPr>
          <p:cNvSpPr>
            <a:spLocks noGrp="1"/>
          </p:cNvSpPr>
          <p:nvPr>
            <p:ph idx="1"/>
          </p:nvPr>
        </p:nvSpPr>
        <p:spPr>
          <a:xfrm>
            <a:off x="1810332" y="2242566"/>
            <a:ext cx="8400468" cy="2431033"/>
          </a:xfrm>
        </p:spPr>
        <p:txBody>
          <a:bodyPr/>
          <a:lstStyle/>
          <a:p>
            <a:r>
              <a:rPr lang="sv-SE" sz="2000" dirty="0"/>
              <a:t>Ett antal externa aktörer har skyldighet att rapportera in information </a:t>
            </a:r>
            <a:br>
              <a:rPr lang="sv-SE" sz="2000" dirty="0"/>
            </a:br>
            <a:r>
              <a:rPr lang="sv-SE" sz="2000" dirty="0"/>
              <a:t>om störningar eller andra uppgifter som kan vara känsliga. </a:t>
            </a:r>
          </a:p>
          <a:p>
            <a:r>
              <a:rPr lang="sv-SE" sz="2000" dirty="0"/>
              <a:t>Både ni och aktörerna är beroende av att verktyget fungerar, och </a:t>
            </a:r>
            <a:br>
              <a:rPr lang="sv-SE" sz="2000" dirty="0"/>
            </a:br>
            <a:r>
              <a:rPr lang="sv-SE" sz="2000" dirty="0"/>
              <a:t>att upprätthålla förtroendet är avgörande för relationen med de </a:t>
            </a:r>
            <a:br>
              <a:rPr lang="sv-SE" sz="2000" dirty="0"/>
            </a:br>
            <a:r>
              <a:rPr lang="sv-SE" sz="2000" dirty="0"/>
              <a:t>externa aktörerna.</a:t>
            </a:r>
          </a:p>
          <a:p>
            <a:r>
              <a:rPr lang="sv-SE" sz="2000" dirty="0"/>
              <a:t>Verktyget har varit i drift en tid då det upptäcks att det har en sårbarhet som kan leda till att riktigheten i informationen inte kan garanteras.</a:t>
            </a:r>
          </a:p>
          <a:p>
            <a:endParaRPr lang="sv-SE" sz="1800" dirty="0"/>
          </a:p>
        </p:txBody>
      </p:sp>
    </p:spTree>
    <p:extLst>
      <p:ext uri="{BB962C8B-B14F-4D97-AF65-F5344CB8AC3E}">
        <p14:creationId xmlns:p14="http://schemas.microsoft.com/office/powerpoint/2010/main" val="239483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6E72FB81-5625-B620-0CE8-72876901B5B6}"/>
              </a:ext>
            </a:extLst>
          </p:cNvPr>
          <p:cNvSpPr>
            <a:spLocks noGrp="1"/>
          </p:cNvSpPr>
          <p:nvPr>
            <p:ph type="body" sz="quarter" idx="10"/>
          </p:nvPr>
        </p:nvSpPr>
        <p:spPr>
          <a:xfrm>
            <a:off x="655779" y="248993"/>
            <a:ext cx="1091745" cy="360850"/>
          </a:xfrm>
        </p:spPr>
        <p:txBody>
          <a:bodyPr/>
          <a:lstStyle/>
          <a:p>
            <a:r>
              <a:rPr lang="sv-SE" dirty="0"/>
              <a:t>Moment 3</a:t>
            </a:r>
          </a:p>
        </p:txBody>
      </p:sp>
      <p:sp>
        <p:nvSpPr>
          <p:cNvPr id="2" name="Rubrik 1"/>
          <p:cNvSpPr>
            <a:spLocks noGrp="1"/>
          </p:cNvSpPr>
          <p:nvPr>
            <p:ph type="title"/>
          </p:nvPr>
        </p:nvSpPr>
        <p:spPr/>
        <p:txBody>
          <a:bodyPr anchor="b"/>
          <a:lstStyle/>
          <a:p>
            <a:r>
              <a:rPr lang="sv-SE" dirty="0"/>
              <a:t>Diskussionsfrågor (10 min) </a:t>
            </a:r>
          </a:p>
        </p:txBody>
      </p:sp>
      <p:sp>
        <p:nvSpPr>
          <p:cNvPr id="3" name="Platshållare för innehåll 2"/>
          <p:cNvSpPr>
            <a:spLocks noGrp="1"/>
          </p:cNvSpPr>
          <p:nvPr>
            <p:ph idx="1"/>
          </p:nvPr>
        </p:nvSpPr>
        <p:spPr>
          <a:xfrm>
            <a:off x="1810332" y="2242567"/>
            <a:ext cx="8112601" cy="3252978"/>
          </a:xfrm>
        </p:spPr>
        <p:txBody>
          <a:bodyPr/>
          <a:lstStyle/>
          <a:p>
            <a:r>
              <a:rPr lang="sv-SE" sz="2000" dirty="0"/>
              <a:t>Vilka risker ser ni </a:t>
            </a:r>
            <a:r>
              <a:rPr lang="sv-SE" sz="2000" dirty="0">
                <a:solidFill>
                  <a:schemeClr val="tx1"/>
                </a:solidFill>
              </a:rPr>
              <a:t>på kort respektive lång sikt</a:t>
            </a:r>
            <a:r>
              <a:rPr lang="sv-SE" sz="2000" dirty="0"/>
              <a:t>?</a:t>
            </a:r>
          </a:p>
          <a:p>
            <a:r>
              <a:rPr lang="sv-SE" sz="2000" dirty="0">
                <a:solidFill>
                  <a:schemeClr val="tx1"/>
                </a:solidFill>
              </a:rPr>
              <a:t>Hur väljer ni att hantera dessa risker? </a:t>
            </a:r>
          </a:p>
          <a:p>
            <a:r>
              <a:rPr lang="sv-SE" sz="2000" dirty="0">
                <a:solidFill>
                  <a:schemeClr val="tx1"/>
                </a:solidFill>
              </a:rPr>
              <a:t>För att kunna hantera riskerna, vilken typ av frågor/uppdrag ställer ni till ansvariga i er organisation?</a:t>
            </a:r>
          </a:p>
          <a:p>
            <a:r>
              <a:rPr lang="sv-SE" sz="2000" dirty="0">
                <a:solidFill>
                  <a:schemeClr val="tx1"/>
                </a:solidFill>
              </a:rPr>
              <a:t>Vem/vilka i er organisation är ansvarig/a?</a:t>
            </a:r>
          </a:p>
          <a:p>
            <a:pPr marL="0" indent="0">
              <a:buNone/>
            </a:pPr>
            <a:endParaRPr lang="sv-SE" dirty="0"/>
          </a:p>
          <a:p>
            <a:endParaRPr lang="sv-SE" dirty="0"/>
          </a:p>
        </p:txBody>
      </p:sp>
    </p:spTree>
    <p:extLst>
      <p:ext uri="{BB962C8B-B14F-4D97-AF65-F5344CB8AC3E}">
        <p14:creationId xmlns:p14="http://schemas.microsoft.com/office/powerpoint/2010/main" val="1051737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87236" y="2078185"/>
            <a:ext cx="7924800" cy="1350815"/>
          </a:xfrm>
        </p:spPr>
        <p:txBody>
          <a:bodyPr/>
          <a:lstStyle/>
          <a:p>
            <a:r>
              <a:rPr lang="sv-SE" dirty="0"/>
              <a:t>Avslutande diskussion, reflektion och återkoppling</a:t>
            </a:r>
          </a:p>
        </p:txBody>
      </p:sp>
    </p:spTree>
    <p:extLst>
      <p:ext uri="{BB962C8B-B14F-4D97-AF65-F5344CB8AC3E}">
        <p14:creationId xmlns:p14="http://schemas.microsoft.com/office/powerpoint/2010/main" val="3170344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810332" y="831875"/>
            <a:ext cx="8580582" cy="966397"/>
          </a:xfrm>
        </p:spPr>
        <p:txBody>
          <a:bodyPr anchor="b"/>
          <a:lstStyle/>
          <a:p>
            <a:r>
              <a:rPr lang="sv-SE" dirty="0"/>
              <a:t>Varför är ni här?</a:t>
            </a:r>
          </a:p>
        </p:txBody>
      </p:sp>
      <p:sp>
        <p:nvSpPr>
          <p:cNvPr id="3" name="Platshållare för innehåll 2"/>
          <p:cNvSpPr>
            <a:spLocks noGrp="1"/>
          </p:cNvSpPr>
          <p:nvPr>
            <p:ph idx="1"/>
          </p:nvPr>
        </p:nvSpPr>
        <p:spPr>
          <a:xfrm>
            <a:off x="1810331" y="1988572"/>
            <a:ext cx="8739135" cy="3252978"/>
          </a:xfrm>
        </p:spPr>
        <p:txBody>
          <a:bodyPr/>
          <a:lstStyle/>
          <a:p>
            <a:r>
              <a:rPr lang="sv-SE" sz="2000" dirty="0"/>
              <a:t>Vi behöver alla skydda informationen vi arbetar med för att verksamheten är beroende av den. </a:t>
            </a:r>
          </a:p>
          <a:p>
            <a:r>
              <a:rPr lang="sv-SE" sz="2000" dirty="0"/>
              <a:t>Ändamålsenligt skydd uppnår vi genom ett systematiskt, förebyggande arbete i hela organisationen.</a:t>
            </a:r>
          </a:p>
          <a:p>
            <a:r>
              <a:rPr lang="sv-SE" sz="2000" dirty="0"/>
              <a:t>Ledningen har en central roll för att arbetet ska fungera. Ni behöver inte vara experter i ämnet, men behöver viss kunskap för att kunna fatta lämpliga beslut.</a:t>
            </a:r>
          </a:p>
          <a:p>
            <a:r>
              <a:rPr lang="sv-SE" sz="2000" dirty="0"/>
              <a:t>Genom att öva hantering av frågeställningar som kan uppstå på ledningsnivå stärker ledningsgruppen sin förmåga att leda och </a:t>
            </a:r>
            <a:br>
              <a:rPr lang="sv-SE" sz="2000" dirty="0"/>
            </a:br>
            <a:r>
              <a:rPr lang="sv-SE" sz="2000" dirty="0"/>
              <a:t>styra informationssäkerhetsarbetet. </a:t>
            </a:r>
          </a:p>
        </p:txBody>
      </p:sp>
    </p:spTree>
    <p:extLst>
      <p:ext uri="{BB962C8B-B14F-4D97-AF65-F5344CB8AC3E}">
        <p14:creationId xmlns:p14="http://schemas.microsoft.com/office/powerpoint/2010/main" val="1241298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EAB92103-F711-FCE1-F766-3D139FE64E53}"/>
              </a:ext>
            </a:extLst>
          </p:cNvPr>
          <p:cNvSpPr>
            <a:spLocks noGrp="1"/>
          </p:cNvSpPr>
          <p:nvPr>
            <p:ph type="body" sz="quarter" idx="10"/>
          </p:nvPr>
        </p:nvSpPr>
        <p:spPr>
          <a:xfrm>
            <a:off x="655779" y="248993"/>
            <a:ext cx="4579880" cy="360850"/>
          </a:xfrm>
        </p:spPr>
        <p:txBody>
          <a:bodyPr/>
          <a:lstStyle/>
          <a:p>
            <a:r>
              <a:rPr lang="sv-SE" dirty="0"/>
              <a:t>Avslutande diskussion, reflektion och återkoppling</a:t>
            </a:r>
          </a:p>
        </p:txBody>
      </p:sp>
      <p:sp>
        <p:nvSpPr>
          <p:cNvPr id="2" name="Rubrik 1"/>
          <p:cNvSpPr>
            <a:spLocks noGrp="1"/>
          </p:cNvSpPr>
          <p:nvPr>
            <p:ph type="title"/>
          </p:nvPr>
        </p:nvSpPr>
        <p:spPr/>
        <p:txBody>
          <a:bodyPr anchor="b"/>
          <a:lstStyle/>
          <a:p>
            <a:r>
              <a:rPr lang="sv-SE" dirty="0">
                <a:solidFill>
                  <a:schemeClr val="tx1"/>
                </a:solidFill>
              </a:rPr>
              <a:t>Sammanfattande diskussion (10 min)</a:t>
            </a:r>
          </a:p>
        </p:txBody>
      </p:sp>
      <p:sp>
        <p:nvSpPr>
          <p:cNvPr id="3" name="Platshållare för innehåll 2"/>
          <p:cNvSpPr>
            <a:spLocks noGrp="1"/>
          </p:cNvSpPr>
          <p:nvPr>
            <p:ph idx="1"/>
          </p:nvPr>
        </p:nvSpPr>
        <p:spPr/>
        <p:txBody>
          <a:bodyPr/>
          <a:lstStyle/>
          <a:p>
            <a:pPr marL="0" indent="0">
              <a:buNone/>
            </a:pPr>
            <a:r>
              <a:rPr lang="sv-SE" sz="2000" dirty="0"/>
              <a:t>Vad tar ni med er från eftermiddagens </a:t>
            </a:r>
            <a:r>
              <a:rPr lang="sv-SE" sz="2000"/>
              <a:t>diskussion avseende:</a:t>
            </a:r>
            <a:endParaRPr lang="sv-SE" sz="2000" dirty="0"/>
          </a:p>
          <a:p>
            <a:r>
              <a:rPr lang="sv-SE" sz="2000" dirty="0"/>
              <a:t>Hur ledningen påverkar arbetet, kortsiktigt och långsiktigt.</a:t>
            </a:r>
          </a:p>
          <a:p>
            <a:r>
              <a:rPr lang="sv-SE" sz="2000" dirty="0"/>
              <a:t>Utmaningar med att skapa och upprätthålla en säkerhetskultur.</a:t>
            </a:r>
          </a:p>
          <a:p>
            <a:r>
              <a:rPr lang="sv-SE" sz="2000" dirty="0"/>
              <a:t>Informationssäkerhetsaspekter (riskanalyser) som en del av frågor inom andra områden, både i det dagliga arbetet och vid händelser.</a:t>
            </a:r>
          </a:p>
          <a:p>
            <a:r>
              <a:rPr lang="sv-SE" sz="2000" dirty="0"/>
              <a:t>Informationssäkerhetsrisker i förhållande till andra risker och mål.</a:t>
            </a:r>
            <a:endParaRPr lang="sv-SE" dirty="0"/>
          </a:p>
          <a:p>
            <a:endParaRPr lang="sv-SE" dirty="0"/>
          </a:p>
        </p:txBody>
      </p:sp>
    </p:spTree>
    <p:extLst>
      <p:ext uri="{BB962C8B-B14F-4D97-AF65-F5344CB8AC3E}">
        <p14:creationId xmlns:p14="http://schemas.microsoft.com/office/powerpoint/2010/main" val="31405292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text 4">
            <a:extLst>
              <a:ext uri="{FF2B5EF4-FFF2-40B4-BE49-F238E27FC236}">
                <a16:creationId xmlns:a16="http://schemas.microsoft.com/office/drawing/2014/main" id="{069E8683-6DEC-B07C-E148-C3EA5D8944A6}"/>
              </a:ext>
            </a:extLst>
          </p:cNvPr>
          <p:cNvSpPr>
            <a:spLocks noGrp="1"/>
          </p:cNvSpPr>
          <p:nvPr>
            <p:ph type="body" sz="quarter" idx="10"/>
          </p:nvPr>
        </p:nvSpPr>
        <p:spPr>
          <a:xfrm>
            <a:off x="655779" y="248993"/>
            <a:ext cx="4579880" cy="360850"/>
          </a:xfrm>
        </p:spPr>
        <p:txBody>
          <a:bodyPr/>
          <a:lstStyle/>
          <a:p>
            <a:r>
              <a:rPr lang="sv-SE" dirty="0"/>
              <a:t>Avslutande diskussion, reflektion och återkoppling</a:t>
            </a:r>
          </a:p>
        </p:txBody>
      </p:sp>
      <p:sp>
        <p:nvSpPr>
          <p:cNvPr id="2" name="Rubrik 1"/>
          <p:cNvSpPr>
            <a:spLocks noGrp="1"/>
          </p:cNvSpPr>
          <p:nvPr>
            <p:ph type="title"/>
          </p:nvPr>
        </p:nvSpPr>
        <p:spPr>
          <a:xfrm>
            <a:off x="1810332" y="1255200"/>
            <a:ext cx="8580582" cy="966397"/>
          </a:xfrm>
        </p:spPr>
        <p:txBody>
          <a:bodyPr anchor="b"/>
          <a:lstStyle/>
          <a:p>
            <a:r>
              <a:rPr lang="sv-SE" dirty="0"/>
              <a:t>Utvärderingsenkät</a:t>
            </a:r>
            <a:br>
              <a:rPr lang="sv-SE" dirty="0"/>
            </a:br>
            <a:endParaRPr lang="sv-SE" dirty="0"/>
          </a:p>
        </p:txBody>
      </p:sp>
      <p:graphicFrame>
        <p:nvGraphicFramePr>
          <p:cNvPr id="11" name="Platshållare för innehåll 3">
            <a:extLst>
              <a:ext uri="{FF2B5EF4-FFF2-40B4-BE49-F238E27FC236}">
                <a16:creationId xmlns:a16="http://schemas.microsoft.com/office/drawing/2014/main" id="{8E48FCFA-DA10-068D-80E6-97A9ED9D1125}"/>
              </a:ext>
            </a:extLst>
          </p:cNvPr>
          <p:cNvGraphicFramePr>
            <a:graphicFrameLocks/>
          </p:cNvGraphicFramePr>
          <p:nvPr>
            <p:extLst>
              <p:ext uri="{D42A27DB-BD31-4B8C-83A1-F6EECF244321}">
                <p14:modId xmlns:p14="http://schemas.microsoft.com/office/powerpoint/2010/main" val="839855466"/>
              </p:ext>
            </p:extLst>
          </p:nvPr>
        </p:nvGraphicFramePr>
        <p:xfrm>
          <a:off x="1773238" y="1988732"/>
          <a:ext cx="8504311" cy="3457440"/>
        </p:xfrm>
        <a:graphic>
          <a:graphicData uri="http://schemas.openxmlformats.org/drawingml/2006/table">
            <a:tbl>
              <a:tblPr firstRow="1" bandRow="1">
                <a:tableStyleId>{F5AB1C69-6EDB-4FF4-983F-18BD219EF322}</a:tableStyleId>
              </a:tblPr>
              <a:tblGrid>
                <a:gridCol w="475976">
                  <a:extLst>
                    <a:ext uri="{9D8B030D-6E8A-4147-A177-3AD203B41FA5}">
                      <a16:colId xmlns:a16="http://schemas.microsoft.com/office/drawing/2014/main" val="1701251894"/>
                    </a:ext>
                  </a:extLst>
                </a:gridCol>
                <a:gridCol w="3878317">
                  <a:extLst>
                    <a:ext uri="{9D8B030D-6E8A-4147-A177-3AD203B41FA5}">
                      <a16:colId xmlns:a16="http://schemas.microsoft.com/office/drawing/2014/main" val="2394559173"/>
                    </a:ext>
                  </a:extLst>
                </a:gridCol>
                <a:gridCol w="1114097">
                  <a:extLst>
                    <a:ext uri="{9D8B030D-6E8A-4147-A177-3AD203B41FA5}">
                      <a16:colId xmlns:a16="http://schemas.microsoft.com/office/drawing/2014/main" val="174666890"/>
                    </a:ext>
                  </a:extLst>
                </a:gridCol>
                <a:gridCol w="1135117">
                  <a:extLst>
                    <a:ext uri="{9D8B030D-6E8A-4147-A177-3AD203B41FA5}">
                      <a16:colId xmlns:a16="http://schemas.microsoft.com/office/drawing/2014/main" val="3001208470"/>
                    </a:ext>
                  </a:extLst>
                </a:gridCol>
                <a:gridCol w="1135117">
                  <a:extLst>
                    <a:ext uri="{9D8B030D-6E8A-4147-A177-3AD203B41FA5}">
                      <a16:colId xmlns:a16="http://schemas.microsoft.com/office/drawing/2014/main" val="2563054187"/>
                    </a:ext>
                  </a:extLst>
                </a:gridCol>
                <a:gridCol w="765687">
                  <a:extLst>
                    <a:ext uri="{9D8B030D-6E8A-4147-A177-3AD203B41FA5}">
                      <a16:colId xmlns:a16="http://schemas.microsoft.com/office/drawing/2014/main" val="2084430883"/>
                    </a:ext>
                  </a:extLst>
                </a:gridCol>
              </a:tblGrid>
              <a:tr h="545533">
                <a:tc>
                  <a:txBody>
                    <a:bodyPr/>
                    <a:lstStyle/>
                    <a:p>
                      <a:r>
                        <a:rPr lang="sv-SE" sz="1200" dirty="0"/>
                        <a:t>Nr</a:t>
                      </a:r>
                    </a:p>
                  </a:txBody>
                  <a:tcPr marT="90000" marB="90000" anchor="b"/>
                </a:tc>
                <a:tc>
                  <a:txBody>
                    <a:bodyPr/>
                    <a:lstStyle/>
                    <a:p>
                      <a:r>
                        <a:rPr lang="sv-SE" sz="1200" dirty="0"/>
                        <a:t>Fråga</a:t>
                      </a:r>
                    </a:p>
                  </a:txBody>
                  <a:tcPr marT="90000" marB="90000" anchor="b"/>
                </a:tc>
                <a:tc>
                  <a:txBody>
                    <a:bodyPr/>
                    <a:lstStyle/>
                    <a:p>
                      <a:r>
                        <a:rPr lang="sv-SE" sz="1200" dirty="0"/>
                        <a:t>Mycket stor utsträckning</a:t>
                      </a:r>
                    </a:p>
                  </a:txBody>
                  <a:tcPr marT="90000" marB="90000" anchor="b"/>
                </a:tc>
                <a:tc>
                  <a:txBody>
                    <a:bodyPr/>
                    <a:lstStyle/>
                    <a:p>
                      <a:r>
                        <a:rPr lang="sv-SE" sz="1200" dirty="0"/>
                        <a:t>Stor utsträckning</a:t>
                      </a:r>
                    </a:p>
                  </a:txBody>
                  <a:tcPr marT="90000" marB="90000" anchor="b"/>
                </a:tc>
                <a:tc>
                  <a:txBody>
                    <a:bodyPr/>
                    <a:lstStyle/>
                    <a:p>
                      <a:r>
                        <a:rPr lang="sv-SE" sz="1200" dirty="0"/>
                        <a:t>Liten utsträckning</a:t>
                      </a:r>
                    </a:p>
                  </a:txBody>
                  <a:tcPr marT="90000" marB="90000" anchor="b"/>
                </a:tc>
                <a:tc>
                  <a:txBody>
                    <a:bodyPr/>
                    <a:lstStyle/>
                    <a:p>
                      <a:r>
                        <a:rPr lang="sv-SE" sz="1200" dirty="0"/>
                        <a:t>Inte</a:t>
                      </a:r>
                      <a:r>
                        <a:rPr lang="sv-SE" sz="1200" baseline="0" dirty="0"/>
                        <a:t> alls</a:t>
                      </a:r>
                      <a:endParaRPr lang="sv-SE" sz="1200" dirty="0"/>
                    </a:p>
                  </a:txBody>
                  <a:tcPr marT="90000" marB="90000" anchor="b"/>
                </a:tc>
                <a:extLst>
                  <a:ext uri="{0D108BD9-81ED-4DB2-BD59-A6C34878D82A}">
                    <a16:rowId xmlns:a16="http://schemas.microsoft.com/office/drawing/2014/main" val="946340453"/>
                  </a:ext>
                </a:extLst>
              </a:tr>
              <a:tr h="728337">
                <a:tc>
                  <a:txBody>
                    <a:bodyPr/>
                    <a:lstStyle/>
                    <a:p>
                      <a:r>
                        <a:rPr lang="sv-SE" sz="1200" dirty="0"/>
                        <a:t>1</a:t>
                      </a:r>
                    </a:p>
                  </a:txBody>
                  <a:tcPr marT="90000" marB="90000"/>
                </a:tc>
                <a:tc>
                  <a:txBody>
                    <a:bodyPr/>
                    <a:lstStyle/>
                    <a:p>
                      <a:r>
                        <a:rPr lang="sv-SE" sz="1200" kern="1200" dirty="0">
                          <a:effectLst/>
                        </a:rPr>
                        <a:t>Uppnåddes syftet? Belysa utmaningar med att fatta medvetna beslut som behövs för ett riskdrivet systematiskt informationssäkerhetsarbete.</a:t>
                      </a:r>
                      <a:endParaRPr lang="sv-SE" sz="1200" dirty="0"/>
                    </a:p>
                  </a:txBody>
                  <a:tcPr marT="90000" marB="90000"/>
                </a:tc>
                <a:tc>
                  <a:txBody>
                    <a:bodyPr/>
                    <a:lstStyle/>
                    <a:p>
                      <a:endParaRPr lang="sv-SE" sz="1200" dirty="0"/>
                    </a:p>
                  </a:txBody>
                  <a:tcPr marT="90000" marB="90000"/>
                </a:tc>
                <a:tc>
                  <a:txBody>
                    <a:bodyPr/>
                    <a:lstStyle/>
                    <a:p>
                      <a:endParaRPr lang="sv-SE" sz="1200" dirty="0"/>
                    </a:p>
                  </a:txBody>
                  <a:tcPr marT="90000" marB="90000"/>
                </a:tc>
                <a:tc>
                  <a:txBody>
                    <a:bodyPr/>
                    <a:lstStyle/>
                    <a:p>
                      <a:endParaRPr lang="sv-SE" sz="1200" dirty="0"/>
                    </a:p>
                  </a:txBody>
                  <a:tcPr marT="90000" marB="90000"/>
                </a:tc>
                <a:tc>
                  <a:txBody>
                    <a:bodyPr/>
                    <a:lstStyle/>
                    <a:p>
                      <a:endParaRPr lang="sv-SE" sz="1200" dirty="0"/>
                    </a:p>
                  </a:txBody>
                  <a:tcPr marT="90000" marB="90000"/>
                </a:tc>
                <a:extLst>
                  <a:ext uri="{0D108BD9-81ED-4DB2-BD59-A6C34878D82A}">
                    <a16:rowId xmlns:a16="http://schemas.microsoft.com/office/drawing/2014/main" val="2174383892"/>
                  </a:ext>
                </a:extLst>
              </a:tr>
              <a:tr h="728337">
                <a:tc>
                  <a:txBody>
                    <a:bodyPr/>
                    <a:lstStyle/>
                    <a:p>
                      <a:r>
                        <a:rPr lang="sv-SE" sz="1200" dirty="0"/>
                        <a:t>2</a:t>
                      </a:r>
                    </a:p>
                  </a:txBody>
                  <a:tcPr marT="90000" marB="90000"/>
                </a:tc>
                <a:tc>
                  <a:txBody>
                    <a:bodyPr/>
                    <a:lstStyle/>
                    <a:p>
                      <a:r>
                        <a:rPr lang="sv-SE" sz="1200" kern="1200" dirty="0">
                          <a:effectLst/>
                        </a:rPr>
                        <a:t>Har ledningsgruppen tillräcklig </a:t>
                      </a:r>
                      <a:br>
                        <a:rPr lang="sv-SE" sz="1200" kern="1200" dirty="0">
                          <a:effectLst/>
                        </a:rPr>
                      </a:br>
                      <a:r>
                        <a:rPr lang="sv-SE" sz="1200" kern="1200" dirty="0">
                          <a:effectLst/>
                        </a:rPr>
                        <a:t>förmåga att fatta lämpliga beslut </a:t>
                      </a:r>
                      <a:br>
                        <a:rPr lang="sv-SE" sz="1200" kern="1200" dirty="0">
                          <a:effectLst/>
                        </a:rPr>
                      </a:br>
                      <a:r>
                        <a:rPr lang="sv-SE" sz="1200" kern="1200" dirty="0">
                          <a:effectLst/>
                        </a:rPr>
                        <a:t>för informationssäkerhetsarbetet? </a:t>
                      </a:r>
                      <a:endParaRPr lang="sv-SE" sz="1200" dirty="0"/>
                    </a:p>
                  </a:txBody>
                  <a:tcPr marT="90000" marB="90000"/>
                </a:tc>
                <a:tc>
                  <a:txBody>
                    <a:bodyPr/>
                    <a:lstStyle/>
                    <a:p>
                      <a:endParaRPr lang="sv-SE" sz="1200" dirty="0"/>
                    </a:p>
                  </a:txBody>
                  <a:tcPr marT="90000" marB="90000"/>
                </a:tc>
                <a:tc>
                  <a:txBody>
                    <a:bodyPr/>
                    <a:lstStyle/>
                    <a:p>
                      <a:endParaRPr lang="sv-SE" sz="1200" dirty="0"/>
                    </a:p>
                  </a:txBody>
                  <a:tcPr marT="90000" marB="90000"/>
                </a:tc>
                <a:tc>
                  <a:txBody>
                    <a:bodyPr/>
                    <a:lstStyle/>
                    <a:p>
                      <a:endParaRPr lang="sv-SE" sz="1200" dirty="0"/>
                    </a:p>
                  </a:txBody>
                  <a:tcPr marT="90000" marB="90000"/>
                </a:tc>
                <a:tc>
                  <a:txBody>
                    <a:bodyPr/>
                    <a:lstStyle/>
                    <a:p>
                      <a:endParaRPr lang="sv-SE" sz="1200" dirty="0"/>
                    </a:p>
                  </a:txBody>
                  <a:tcPr marT="90000" marB="90000"/>
                </a:tc>
                <a:extLst>
                  <a:ext uri="{0D108BD9-81ED-4DB2-BD59-A6C34878D82A}">
                    <a16:rowId xmlns:a16="http://schemas.microsoft.com/office/drawing/2014/main" val="2254132151"/>
                  </a:ext>
                </a:extLst>
              </a:tr>
              <a:tr h="545533">
                <a:tc>
                  <a:txBody>
                    <a:bodyPr/>
                    <a:lstStyle/>
                    <a:p>
                      <a:r>
                        <a:rPr lang="sv-SE" sz="1200" dirty="0"/>
                        <a:t>3</a:t>
                      </a:r>
                    </a:p>
                  </a:txBody>
                  <a:tcPr marT="90000" marB="90000"/>
                </a:tc>
                <a:tc>
                  <a:txBody>
                    <a:bodyPr/>
                    <a:lstStyle/>
                    <a:p>
                      <a:r>
                        <a:rPr lang="sv-SE" sz="1200" kern="1200" dirty="0">
                          <a:effectLst/>
                        </a:rPr>
                        <a:t>Har diskussionen visat på brister i organisationens </a:t>
                      </a:r>
                      <a:r>
                        <a:rPr lang="sv-SE" sz="1200" kern="1200" spc="-20" baseline="0" dirty="0">
                          <a:effectLst/>
                        </a:rPr>
                        <a:t>förmåga att stödja ledningsgruppens arbete enligt ovan?</a:t>
                      </a:r>
                      <a:endParaRPr lang="sv-SE" sz="1200" spc="-20" baseline="0" dirty="0"/>
                    </a:p>
                  </a:txBody>
                  <a:tcPr marT="90000" marB="90000"/>
                </a:tc>
                <a:tc gridSpan="4">
                  <a:txBody>
                    <a:bodyPr/>
                    <a:lstStyle/>
                    <a:p>
                      <a:r>
                        <a:rPr lang="sv-SE" sz="1200" dirty="0"/>
                        <a:t>Fritextsvar:</a:t>
                      </a:r>
                    </a:p>
                  </a:txBody>
                  <a:tcPr marT="90000" marB="90000"/>
                </a:tc>
                <a:tc hMerge="1">
                  <a:txBody>
                    <a:bodyPr/>
                    <a:lstStyle/>
                    <a:p>
                      <a:endParaRPr lang="sv-SE" sz="1200" dirty="0"/>
                    </a:p>
                  </a:txBody>
                  <a:tcPr marT="90000" marB="90000"/>
                </a:tc>
                <a:tc hMerge="1">
                  <a:txBody>
                    <a:bodyPr/>
                    <a:lstStyle/>
                    <a:p>
                      <a:endParaRPr lang="sv-SE" sz="1200" spc="-20" baseline="0" dirty="0"/>
                    </a:p>
                  </a:txBody>
                  <a:tcPr marT="90000" marB="90000"/>
                </a:tc>
                <a:tc hMerge="1">
                  <a:txBody>
                    <a:bodyPr/>
                    <a:lstStyle/>
                    <a:p>
                      <a:endParaRPr lang="sv-SE" sz="1200" dirty="0"/>
                    </a:p>
                  </a:txBody>
                  <a:tcPr marT="90000" marB="90000"/>
                </a:tc>
                <a:extLst>
                  <a:ext uri="{0D108BD9-81ED-4DB2-BD59-A6C34878D82A}">
                    <a16:rowId xmlns:a16="http://schemas.microsoft.com/office/drawing/2014/main" val="3427670199"/>
                  </a:ext>
                </a:extLst>
              </a:tr>
              <a:tr h="362729">
                <a:tc>
                  <a:txBody>
                    <a:bodyPr/>
                    <a:lstStyle/>
                    <a:p>
                      <a:r>
                        <a:rPr lang="sv-SE" sz="1200" dirty="0"/>
                        <a:t>4</a:t>
                      </a:r>
                    </a:p>
                  </a:txBody>
                  <a:tcPr marT="90000" marB="90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Vilka aktiviteter och/eller förändringar behövs?</a:t>
                      </a:r>
                    </a:p>
                  </a:txBody>
                  <a:tcPr marT="90000" marB="90000"/>
                </a:tc>
                <a:tc gridSpan="4">
                  <a:txBody>
                    <a:bodyPr/>
                    <a:lstStyle/>
                    <a:p>
                      <a:r>
                        <a:rPr lang="sv-SE" sz="1200" dirty="0"/>
                        <a:t>Fritextsvar:</a:t>
                      </a:r>
                    </a:p>
                  </a:txBody>
                  <a:tcPr marT="90000" marB="90000"/>
                </a:tc>
                <a:tc hMerge="1">
                  <a:txBody>
                    <a:bodyPr/>
                    <a:lstStyle/>
                    <a:p>
                      <a:endParaRPr lang="sv-SE" sz="1200" dirty="0"/>
                    </a:p>
                  </a:txBody>
                  <a:tcPr marT="90000" marB="90000"/>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p>
                  </a:txBody>
                  <a:tcPr marT="90000" marB="90000"/>
                </a:tc>
                <a:tc hMerge="1">
                  <a:txBody>
                    <a:bodyPr/>
                    <a:lstStyle/>
                    <a:p>
                      <a:endParaRPr lang="sv-SE" sz="1200" dirty="0"/>
                    </a:p>
                  </a:txBody>
                  <a:tcPr marT="90000" marB="90000"/>
                </a:tc>
                <a:extLst>
                  <a:ext uri="{0D108BD9-81ED-4DB2-BD59-A6C34878D82A}">
                    <a16:rowId xmlns:a16="http://schemas.microsoft.com/office/drawing/2014/main" val="1187250035"/>
                  </a:ext>
                </a:extLst>
              </a:tr>
              <a:tr h="545533">
                <a:tc>
                  <a:txBody>
                    <a:bodyPr/>
                    <a:lstStyle/>
                    <a:p>
                      <a:r>
                        <a:rPr lang="sv-SE" sz="1200" dirty="0"/>
                        <a:t>5</a:t>
                      </a:r>
                    </a:p>
                  </a:txBody>
                  <a:tcPr marT="90000" marB="90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Reflektioner kring övningens innehåll </a:t>
                      </a:r>
                      <a:br>
                        <a:rPr lang="sv-SE" sz="1200" dirty="0"/>
                      </a:br>
                      <a:r>
                        <a:rPr lang="sv-SE" sz="1200" dirty="0"/>
                        <a:t>och genomförande?</a:t>
                      </a:r>
                    </a:p>
                  </a:txBody>
                  <a:tcPr marT="90000" marB="90000"/>
                </a:tc>
                <a:tc gridSpan="4">
                  <a:txBody>
                    <a:bodyPr/>
                    <a:lstStyle/>
                    <a:p>
                      <a:r>
                        <a:rPr lang="sv-SE" sz="1200" dirty="0"/>
                        <a:t>Fritextsvar:</a:t>
                      </a:r>
                    </a:p>
                  </a:txBody>
                  <a:tcPr marT="90000" marB="90000"/>
                </a:tc>
                <a:tc hMerge="1">
                  <a:txBody>
                    <a:bodyPr/>
                    <a:lstStyle/>
                    <a:p>
                      <a:endParaRPr lang="sv-SE" sz="1200" dirty="0"/>
                    </a:p>
                  </a:txBody>
                  <a:tcPr marT="90000" marB="90000"/>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p>
                  </a:txBody>
                  <a:tcPr marT="90000" marB="90000"/>
                </a:tc>
                <a:tc hMerge="1">
                  <a:txBody>
                    <a:bodyPr/>
                    <a:lstStyle/>
                    <a:p>
                      <a:endParaRPr lang="sv-SE" sz="1200" dirty="0"/>
                    </a:p>
                  </a:txBody>
                  <a:tcPr marT="90000" marB="90000"/>
                </a:tc>
                <a:extLst>
                  <a:ext uri="{0D108BD9-81ED-4DB2-BD59-A6C34878D82A}">
                    <a16:rowId xmlns:a16="http://schemas.microsoft.com/office/drawing/2014/main" val="327198182"/>
                  </a:ext>
                </a:extLst>
              </a:tr>
            </a:tbl>
          </a:graphicData>
        </a:graphic>
      </p:graphicFrame>
    </p:spTree>
    <p:extLst>
      <p:ext uri="{BB962C8B-B14F-4D97-AF65-F5344CB8AC3E}">
        <p14:creationId xmlns:p14="http://schemas.microsoft.com/office/powerpoint/2010/main" val="578148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2ABEF7C6-F3CE-DA95-E9BA-78F8D80CF2FE}"/>
              </a:ext>
            </a:extLst>
          </p:cNvPr>
          <p:cNvSpPr>
            <a:spLocks noGrp="1"/>
          </p:cNvSpPr>
          <p:nvPr>
            <p:ph type="body" sz="quarter" idx="10"/>
          </p:nvPr>
        </p:nvSpPr>
        <p:spPr>
          <a:xfrm>
            <a:off x="655779" y="248993"/>
            <a:ext cx="4579880" cy="360850"/>
          </a:xfrm>
        </p:spPr>
        <p:txBody>
          <a:bodyPr/>
          <a:lstStyle/>
          <a:p>
            <a:r>
              <a:rPr lang="sv-SE" dirty="0"/>
              <a:t>Avslutande diskussion, reflektion och återkoppling</a:t>
            </a:r>
          </a:p>
        </p:txBody>
      </p:sp>
      <p:sp>
        <p:nvSpPr>
          <p:cNvPr id="2" name="Rubrik 1"/>
          <p:cNvSpPr>
            <a:spLocks noGrp="1"/>
          </p:cNvSpPr>
          <p:nvPr>
            <p:ph type="title"/>
          </p:nvPr>
        </p:nvSpPr>
        <p:spPr/>
        <p:txBody>
          <a:bodyPr anchor="b"/>
          <a:lstStyle/>
          <a:p>
            <a:r>
              <a:rPr lang="sv-SE" dirty="0"/>
              <a:t>Efter övningen: egen reflektion</a:t>
            </a:r>
          </a:p>
        </p:txBody>
      </p:sp>
      <p:sp>
        <p:nvSpPr>
          <p:cNvPr id="3" name="Platshållare för innehåll 2"/>
          <p:cNvSpPr>
            <a:spLocks noGrp="1"/>
          </p:cNvSpPr>
          <p:nvPr>
            <p:ph sz="half" idx="1"/>
          </p:nvPr>
        </p:nvSpPr>
        <p:spPr/>
        <p:txBody>
          <a:bodyPr/>
          <a:lstStyle/>
          <a:p>
            <a:r>
              <a:rPr lang="sv-SE" sz="2000" dirty="0"/>
              <a:t>Skriv ner...</a:t>
            </a:r>
          </a:p>
          <a:p>
            <a:r>
              <a:rPr lang="sv-SE" sz="2000" dirty="0"/>
              <a:t>Återkom till...</a:t>
            </a:r>
          </a:p>
          <a:p>
            <a:r>
              <a:rPr lang="sv-SE" sz="2000" dirty="0"/>
              <a:t>Läs...</a:t>
            </a:r>
          </a:p>
          <a:p>
            <a:r>
              <a:rPr lang="sv-SE" sz="2000" dirty="0"/>
              <a:t>Prata med... </a:t>
            </a:r>
          </a:p>
          <a:p>
            <a:r>
              <a:rPr lang="sv-SE" sz="2000" dirty="0"/>
              <a:t>Gör en plan...</a:t>
            </a:r>
          </a:p>
          <a:p>
            <a:endParaRPr lang="sv-SE" sz="2000" dirty="0"/>
          </a:p>
        </p:txBody>
      </p:sp>
      <p:sp>
        <p:nvSpPr>
          <p:cNvPr id="7" name="Platshållare för innehåll 6">
            <a:extLst>
              <a:ext uri="{FF2B5EF4-FFF2-40B4-BE49-F238E27FC236}">
                <a16:creationId xmlns:a16="http://schemas.microsoft.com/office/drawing/2014/main" id="{FFEA88D0-931F-0802-AA3E-F6D1C016C650}"/>
              </a:ext>
            </a:extLst>
          </p:cNvPr>
          <p:cNvSpPr>
            <a:spLocks noGrp="1"/>
          </p:cNvSpPr>
          <p:nvPr>
            <p:ph sz="half" idx="2"/>
          </p:nvPr>
        </p:nvSpPr>
        <p:spPr>
          <a:xfrm>
            <a:off x="6096000" y="2242380"/>
            <a:ext cx="4578073" cy="3253164"/>
          </a:xfrm>
        </p:spPr>
        <p:txBody>
          <a:bodyPr/>
          <a:lstStyle/>
          <a:p>
            <a:pPr marL="0" indent="0">
              <a:buNone/>
            </a:pPr>
            <a:r>
              <a:rPr lang="sv-SE" sz="2000" dirty="0"/>
              <a:t>Syfte:</a:t>
            </a:r>
          </a:p>
          <a:p>
            <a:pPr marL="0" indent="0">
              <a:buNone/>
            </a:pPr>
            <a:r>
              <a:rPr lang="sv-SE" sz="2000" dirty="0"/>
              <a:t>Att fånga upp tankar och idéer och fundera över hur man ska ta dem vidare. Detta utgör ett komplement till den gemensamma sammanställningen och åtgärdsplanen. </a:t>
            </a:r>
          </a:p>
          <a:p>
            <a:endParaRPr lang="sv-SE" dirty="0"/>
          </a:p>
        </p:txBody>
      </p:sp>
    </p:spTree>
    <p:extLst>
      <p:ext uri="{BB962C8B-B14F-4D97-AF65-F5344CB8AC3E}">
        <p14:creationId xmlns:p14="http://schemas.microsoft.com/office/powerpoint/2010/main" val="3326573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chor="b"/>
          <a:lstStyle/>
          <a:p>
            <a:r>
              <a:rPr lang="sv-SE" dirty="0"/>
              <a:t>Övningens syfte</a:t>
            </a:r>
          </a:p>
        </p:txBody>
      </p:sp>
      <p:sp>
        <p:nvSpPr>
          <p:cNvPr id="49" name="Rektangel 48">
            <a:extLst>
              <a:ext uri="{FF2B5EF4-FFF2-40B4-BE49-F238E27FC236}">
                <a16:creationId xmlns:a16="http://schemas.microsoft.com/office/drawing/2014/main" id="{D1A21C83-476F-AEF5-2F14-6FDCC105BB3B}"/>
              </a:ext>
              <a:ext uri="{C183D7F6-B498-43B3-948B-1728B52AA6E4}">
                <adec:decorative xmlns:adec="http://schemas.microsoft.com/office/drawing/2017/decorative" val="1"/>
              </a:ext>
            </a:extLst>
          </p:cNvPr>
          <p:cNvSpPr/>
          <p:nvPr/>
        </p:nvSpPr>
        <p:spPr>
          <a:xfrm>
            <a:off x="1551709" y="2275804"/>
            <a:ext cx="8913091" cy="149744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p:cNvSpPr>
            <a:spLocks noGrp="1"/>
          </p:cNvSpPr>
          <p:nvPr>
            <p:ph idx="1"/>
          </p:nvPr>
        </p:nvSpPr>
        <p:spPr>
          <a:xfrm>
            <a:off x="1810332" y="2519988"/>
            <a:ext cx="8580582" cy="1117600"/>
          </a:xfrm>
        </p:spPr>
        <p:txBody>
          <a:bodyPr anchor="t"/>
          <a:lstStyle/>
          <a:p>
            <a:pPr marL="0" indent="0">
              <a:buNone/>
            </a:pPr>
            <a:r>
              <a:rPr lang="sv-SE" sz="2000" dirty="0">
                <a:solidFill>
                  <a:schemeClr val="bg1"/>
                </a:solidFill>
              </a:rPr>
              <a:t>Vi övar hantering av informationssäkerhetsfrågor i ledningsgruppen för </a:t>
            </a:r>
            <a:br>
              <a:rPr lang="sv-SE" sz="2000" dirty="0">
                <a:solidFill>
                  <a:schemeClr val="bg1"/>
                </a:solidFill>
              </a:rPr>
            </a:br>
            <a:r>
              <a:rPr lang="sv-SE" sz="2000" dirty="0">
                <a:solidFill>
                  <a:schemeClr val="bg1"/>
                </a:solidFill>
              </a:rPr>
              <a:t>att belysa utmaningar med att fatta de beslut som behövs för ett riskdrivet systematiskt informationssäkerhetsarbete. </a:t>
            </a:r>
          </a:p>
          <a:p>
            <a:pPr marL="0" indent="0">
              <a:buNone/>
            </a:pPr>
            <a:endParaRPr lang="sv-SE" sz="2000" b="1" dirty="0">
              <a:solidFill>
                <a:schemeClr val="bg1"/>
              </a:solidFill>
            </a:endParaRPr>
          </a:p>
          <a:p>
            <a:pPr marL="0" indent="0">
              <a:buNone/>
            </a:pPr>
            <a:endParaRPr lang="sv-SE" sz="2000" b="1" dirty="0">
              <a:solidFill>
                <a:schemeClr val="tx1"/>
              </a:solidFill>
            </a:endParaRPr>
          </a:p>
        </p:txBody>
      </p:sp>
      <p:sp>
        <p:nvSpPr>
          <p:cNvPr id="48" name="Platshållare för innehåll 47">
            <a:extLst>
              <a:ext uri="{FF2B5EF4-FFF2-40B4-BE49-F238E27FC236}">
                <a16:creationId xmlns:a16="http://schemas.microsoft.com/office/drawing/2014/main" id="{15C6FEF7-B6C5-815A-A4C9-2DB78AA4A031}"/>
              </a:ext>
            </a:extLst>
          </p:cNvPr>
          <p:cNvSpPr>
            <a:spLocks noGrp="1"/>
          </p:cNvSpPr>
          <p:nvPr>
            <p:ph sz="half" idx="4294967295"/>
          </p:nvPr>
        </p:nvSpPr>
        <p:spPr>
          <a:xfrm>
            <a:off x="1810332" y="4015848"/>
            <a:ext cx="8018463" cy="1058862"/>
          </a:xfrm>
        </p:spPr>
        <p:txBody>
          <a:bodyPr/>
          <a:lstStyle/>
          <a:p>
            <a:pPr marL="0" indent="0">
              <a:buNone/>
            </a:pPr>
            <a:r>
              <a:rPr lang="sv-SE" sz="2000" dirty="0"/>
              <a:t>Detta stärker organisationens informationssäkerhetsarbete genom att öka ledningsgruppens handlingsberedskap och förmåga att leda och styra arbetet.</a:t>
            </a:r>
          </a:p>
          <a:p>
            <a:pPr marL="0" indent="0">
              <a:buNone/>
            </a:pPr>
            <a:endParaRPr lang="sv-SE" sz="2000" dirty="0"/>
          </a:p>
        </p:txBody>
      </p:sp>
    </p:spTree>
    <p:extLst>
      <p:ext uri="{BB962C8B-B14F-4D97-AF65-F5344CB8AC3E}">
        <p14:creationId xmlns:p14="http://schemas.microsoft.com/office/powerpoint/2010/main" val="3445981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chor="b"/>
          <a:lstStyle/>
          <a:p>
            <a:r>
              <a:rPr lang="sv-SE" dirty="0"/>
              <a:t>Mål</a:t>
            </a:r>
          </a:p>
        </p:txBody>
      </p:sp>
      <p:sp>
        <p:nvSpPr>
          <p:cNvPr id="3" name="Platshållare för innehåll 2"/>
          <p:cNvSpPr>
            <a:spLocks noGrp="1"/>
          </p:cNvSpPr>
          <p:nvPr>
            <p:ph idx="1"/>
          </p:nvPr>
        </p:nvSpPr>
        <p:spPr/>
        <p:txBody>
          <a:bodyPr/>
          <a:lstStyle/>
          <a:p>
            <a:r>
              <a:rPr lang="sv-SE" sz="2000" dirty="0"/>
              <a:t>Identifiera åtgärder eller beslut som behöver fattas på kort respektive längre sikt.</a:t>
            </a:r>
          </a:p>
          <a:p>
            <a:r>
              <a:rPr lang="sv-SE" sz="2000" dirty="0"/>
              <a:t>Ökad förståelse för behovet att efterfråga informationssäkerhetsaspekter i beslutsunderlag.</a:t>
            </a:r>
          </a:p>
          <a:p>
            <a:r>
              <a:rPr lang="sv-SE" sz="2000" dirty="0"/>
              <a:t>Ökad förmåga att väga informationssäkerhetsrisker mot andra risker </a:t>
            </a:r>
            <a:br>
              <a:rPr lang="sv-SE" sz="2000" dirty="0"/>
            </a:br>
            <a:r>
              <a:rPr lang="sv-SE" sz="2000" dirty="0"/>
              <a:t>och mål.</a:t>
            </a:r>
            <a:endParaRPr lang="sv-SE" dirty="0"/>
          </a:p>
        </p:txBody>
      </p:sp>
    </p:spTree>
    <p:extLst>
      <p:ext uri="{BB962C8B-B14F-4D97-AF65-F5344CB8AC3E}">
        <p14:creationId xmlns:p14="http://schemas.microsoft.com/office/powerpoint/2010/main" val="2098766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1A6379-DA20-5B4C-3AE4-5144C9208DB7}"/>
              </a:ext>
            </a:extLst>
          </p:cNvPr>
          <p:cNvSpPr>
            <a:spLocks noGrp="1"/>
          </p:cNvSpPr>
          <p:nvPr>
            <p:ph type="title"/>
          </p:nvPr>
        </p:nvSpPr>
        <p:spPr/>
        <p:txBody>
          <a:bodyPr anchor="b"/>
          <a:lstStyle/>
          <a:p>
            <a:r>
              <a:rPr lang="sv-SE" dirty="0"/>
              <a:t>Genomförande</a:t>
            </a:r>
          </a:p>
        </p:txBody>
      </p:sp>
      <p:sp>
        <p:nvSpPr>
          <p:cNvPr id="4" name="Platshållare för innehåll 3">
            <a:extLst>
              <a:ext uri="{FF2B5EF4-FFF2-40B4-BE49-F238E27FC236}">
                <a16:creationId xmlns:a16="http://schemas.microsoft.com/office/drawing/2014/main" id="{8497CE91-57F3-1747-0B04-5B40FC0951D0}"/>
              </a:ext>
            </a:extLst>
          </p:cNvPr>
          <p:cNvSpPr>
            <a:spLocks noGrp="1"/>
          </p:cNvSpPr>
          <p:nvPr>
            <p:ph idx="1"/>
          </p:nvPr>
        </p:nvSpPr>
        <p:spPr/>
        <p:txBody>
          <a:bodyPr/>
          <a:lstStyle/>
          <a:p>
            <a:pPr marL="228600" marR="0" lvl="0" indent="-228600" defTabSz="914400" fontAlgn="auto">
              <a:lnSpc>
                <a:spcPct val="120000"/>
              </a:lnSpc>
              <a:spcBef>
                <a:spcPts val="1000"/>
              </a:spcBef>
              <a:spcAft>
                <a:spcPts val="0"/>
              </a:spcAft>
              <a:buClr>
                <a:schemeClr val="tx1"/>
              </a:buClr>
              <a:buSzTx/>
              <a:buFont typeface="Arial" panose="020B0604020202020204" pitchFamily="34" charset="0"/>
              <a:buChar char="•"/>
              <a:tabLst/>
              <a:defRPr/>
            </a:pPr>
            <a:r>
              <a:rPr lang="sv-SE" sz="2000" dirty="0">
                <a:solidFill>
                  <a:srgbClr val="000000"/>
                </a:solidFill>
                <a:cs typeface="Arial" panose="020B0604020202020204" pitchFamily="34" charset="0"/>
              </a:rPr>
              <a:t>Övningen är samtals- och diskussionsbaserad.</a:t>
            </a:r>
          </a:p>
          <a:p>
            <a:pPr marL="228600" marR="0" lvl="0" indent="-228600" defTabSz="914400" fontAlgn="auto">
              <a:lnSpc>
                <a:spcPct val="120000"/>
              </a:lnSpc>
              <a:spcBef>
                <a:spcPts val="1000"/>
              </a:spcBef>
              <a:spcAft>
                <a:spcPts val="0"/>
              </a:spcAft>
              <a:buClr>
                <a:schemeClr val="tx1"/>
              </a:buClr>
              <a:buSzTx/>
              <a:buFont typeface="Arial" panose="020B0604020202020204" pitchFamily="34" charset="0"/>
              <a:buChar char="•"/>
              <a:tabLst/>
              <a:defRPr/>
            </a:pPr>
            <a:r>
              <a:rPr lang="sv-SE" sz="2000" dirty="0">
                <a:solidFill>
                  <a:srgbClr val="000000"/>
                </a:solidFill>
                <a:cs typeface="Arial" panose="020B0604020202020204" pitchFamily="34" charset="0"/>
              </a:rPr>
              <a:t>För att hinna igenom alla moment är det viktigt att hålla utsatta tider.</a:t>
            </a:r>
          </a:p>
          <a:p>
            <a:pPr marL="228600" marR="0" lvl="0" indent="-228600" defTabSz="914400" fontAlgn="auto">
              <a:lnSpc>
                <a:spcPct val="120000"/>
              </a:lnSpc>
              <a:spcBef>
                <a:spcPts val="1000"/>
              </a:spcBef>
              <a:spcAft>
                <a:spcPts val="0"/>
              </a:spcAft>
              <a:buClr>
                <a:schemeClr val="tx1"/>
              </a:buClr>
              <a:buSzTx/>
              <a:buFont typeface="Arial" panose="020B0604020202020204" pitchFamily="34" charset="0"/>
              <a:buChar char="•"/>
              <a:tabLst/>
              <a:defRPr/>
            </a:pPr>
            <a:r>
              <a:rPr lang="sv-SE" sz="2000" dirty="0">
                <a:solidFill>
                  <a:srgbClr val="000000"/>
                </a:solidFill>
                <a:cs typeface="Arial" panose="020B0604020202020204" pitchFamily="34" charset="0"/>
              </a:rPr>
              <a:t>Diskussionsledaren styr och leder scenariot och diskussionen.</a:t>
            </a:r>
          </a:p>
          <a:p>
            <a:pPr marL="228600" indent="-228600">
              <a:lnSpc>
                <a:spcPct val="120000"/>
              </a:lnSpc>
              <a:spcBef>
                <a:spcPts val="1000"/>
              </a:spcBef>
              <a:buClr>
                <a:schemeClr val="tx1"/>
              </a:buClr>
              <a:buFont typeface="Arial" panose="020B0604020202020204" pitchFamily="34" charset="0"/>
              <a:buChar char="•"/>
              <a:defRPr/>
            </a:pPr>
            <a:r>
              <a:rPr lang="sv-SE" sz="2000" dirty="0">
                <a:solidFill>
                  <a:srgbClr val="000000"/>
                </a:solidFill>
                <a:cs typeface="Arial" panose="020B0604020202020204" pitchFamily="34" charset="0"/>
              </a:rPr>
              <a:t>Utifrån scenariot ges frågeställningar och inspel till deltagarna för diskussion och beslut.</a:t>
            </a:r>
          </a:p>
        </p:txBody>
      </p:sp>
    </p:spTree>
    <p:extLst>
      <p:ext uri="{BB962C8B-B14F-4D97-AF65-F5344CB8AC3E}">
        <p14:creationId xmlns:p14="http://schemas.microsoft.com/office/powerpoint/2010/main" val="950736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chor="b"/>
          <a:lstStyle/>
          <a:p>
            <a:r>
              <a:rPr lang="sv-SE" dirty="0"/>
              <a:t>Tidplan och översikt</a:t>
            </a:r>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22848266"/>
              </p:ext>
            </p:extLst>
          </p:nvPr>
        </p:nvGraphicFramePr>
        <p:xfrm>
          <a:off x="1809750" y="2243138"/>
          <a:ext cx="8580437" cy="2620800"/>
        </p:xfrm>
        <a:graphic>
          <a:graphicData uri="http://schemas.openxmlformats.org/drawingml/2006/table">
            <a:tbl>
              <a:tblPr firstRow="1" firstCol="1" bandRow="1">
                <a:tableStyleId>{F5AB1C69-6EDB-4FF4-983F-18BD219EF322}</a:tableStyleId>
              </a:tblPr>
              <a:tblGrid>
                <a:gridCol w="1707849">
                  <a:extLst>
                    <a:ext uri="{9D8B030D-6E8A-4147-A177-3AD203B41FA5}">
                      <a16:colId xmlns:a16="http://schemas.microsoft.com/office/drawing/2014/main" val="1297376353"/>
                    </a:ext>
                  </a:extLst>
                </a:gridCol>
                <a:gridCol w="6872588">
                  <a:extLst>
                    <a:ext uri="{9D8B030D-6E8A-4147-A177-3AD203B41FA5}">
                      <a16:colId xmlns:a16="http://schemas.microsoft.com/office/drawing/2014/main" val="2973687793"/>
                    </a:ext>
                  </a:extLst>
                </a:gridCol>
              </a:tblGrid>
              <a:tr h="374400">
                <a:tc>
                  <a:txBody>
                    <a:bodyPr/>
                    <a:lstStyle/>
                    <a:p>
                      <a:pPr marL="50800" marR="24130" indent="-6350" algn="l">
                        <a:lnSpc>
                          <a:spcPct val="107000"/>
                        </a:lnSpc>
                        <a:spcAft>
                          <a:spcPts val="0"/>
                        </a:spcAft>
                      </a:pPr>
                      <a:r>
                        <a:rPr lang="sv-SE" sz="1200" dirty="0">
                          <a:solidFill>
                            <a:schemeClr val="bg1"/>
                          </a:solidFill>
                          <a:effectLst/>
                        </a:rPr>
                        <a:t>Tid</a:t>
                      </a:r>
                      <a:endParaRPr lang="sv-SE" sz="1200" dirty="0">
                        <a:solidFill>
                          <a:schemeClr val="bg1"/>
                        </a:solidFill>
                        <a:effectLst/>
                        <a:latin typeface="+mn-lt"/>
                        <a:ea typeface="Times New Roman" panose="02020603050405020304" pitchFamily="18" charset="0"/>
                      </a:endParaRPr>
                    </a:p>
                  </a:txBody>
                  <a:tcPr marL="90000" marR="90000" marT="90000" marB="90000" anchor="ctr"/>
                </a:tc>
                <a:tc>
                  <a:txBody>
                    <a:bodyPr/>
                    <a:lstStyle/>
                    <a:p>
                      <a:pPr marL="186055" marR="24130" indent="-6350" algn="l">
                        <a:lnSpc>
                          <a:spcPct val="107000"/>
                        </a:lnSpc>
                        <a:spcAft>
                          <a:spcPts val="0"/>
                        </a:spcAft>
                      </a:pPr>
                      <a:r>
                        <a:rPr lang="sv-SE" sz="1200" dirty="0">
                          <a:solidFill>
                            <a:schemeClr val="bg1"/>
                          </a:solidFill>
                          <a:effectLst/>
                        </a:rPr>
                        <a:t>Aktivitet</a:t>
                      </a:r>
                      <a:endParaRPr lang="sv-SE" sz="1200" dirty="0">
                        <a:solidFill>
                          <a:schemeClr val="bg1"/>
                        </a:solidFill>
                        <a:effectLst/>
                        <a:latin typeface="+mn-lt"/>
                        <a:ea typeface="Times New Roman" panose="02020603050405020304" pitchFamily="18" charset="0"/>
                      </a:endParaRPr>
                    </a:p>
                  </a:txBody>
                  <a:tcPr marL="0" marR="90000" marT="90000" marB="90000" anchor="ctr"/>
                </a:tc>
                <a:extLst>
                  <a:ext uri="{0D108BD9-81ED-4DB2-BD59-A6C34878D82A}">
                    <a16:rowId xmlns:a16="http://schemas.microsoft.com/office/drawing/2014/main" val="2597276879"/>
                  </a:ext>
                </a:extLst>
              </a:tr>
              <a:tr h="374400">
                <a:tc>
                  <a:txBody>
                    <a:bodyPr/>
                    <a:lstStyle/>
                    <a:p>
                      <a:pPr marL="50800" marR="24130" lvl="0" indent="-6350" algn="l" defTabSz="914400" rtl="0" eaLnBrk="1" fontAlgn="auto" latinLnBrk="0" hangingPunct="1">
                        <a:lnSpc>
                          <a:spcPct val="107000"/>
                        </a:lnSpc>
                        <a:spcBef>
                          <a:spcPts val="0"/>
                        </a:spcBef>
                        <a:spcAft>
                          <a:spcPts val="0"/>
                        </a:spcAft>
                        <a:buClrTx/>
                        <a:buSzTx/>
                        <a:buFontTx/>
                        <a:buNone/>
                        <a:tabLst/>
                        <a:defRPr/>
                      </a:pPr>
                      <a:r>
                        <a:rPr lang="sv-SE" sz="1200" dirty="0">
                          <a:effectLst/>
                        </a:rPr>
                        <a:t>09:00 – 09:05</a:t>
                      </a:r>
                      <a:endParaRPr lang="sv-SE" sz="1200" dirty="0">
                        <a:solidFill>
                          <a:srgbClr val="000000"/>
                        </a:solidFill>
                        <a:effectLst/>
                        <a:latin typeface="Times New Roman" panose="02020603050405020304" pitchFamily="18" charset="0"/>
                        <a:ea typeface="Times New Roman" panose="02020603050405020304" pitchFamily="18" charset="0"/>
                      </a:endParaRPr>
                    </a:p>
                  </a:txBody>
                  <a:tcPr marL="90000" marR="90000" marT="90000" marB="90000" anchor="ctr"/>
                </a:tc>
                <a:tc>
                  <a:txBody>
                    <a:bodyPr/>
                    <a:lstStyle/>
                    <a:p>
                      <a:pPr marL="186055" marR="24130" lvl="0" indent="-6350" algn="l" defTabSz="914400" rtl="0" eaLnBrk="1" fontAlgn="auto" latinLnBrk="0" hangingPunct="1">
                        <a:lnSpc>
                          <a:spcPct val="107000"/>
                        </a:lnSpc>
                        <a:spcBef>
                          <a:spcPts val="0"/>
                        </a:spcBef>
                        <a:spcAft>
                          <a:spcPts val="0"/>
                        </a:spcAft>
                        <a:buClrTx/>
                        <a:buSzTx/>
                        <a:buFontTx/>
                        <a:buNone/>
                        <a:tabLst/>
                        <a:defRPr/>
                      </a:pPr>
                      <a:r>
                        <a:rPr lang="sv-SE" sz="1200" dirty="0">
                          <a:effectLst/>
                        </a:rPr>
                        <a:t>Presentera övningen och gå igenom övningsbestämmelserna</a:t>
                      </a:r>
                      <a:endParaRPr lang="sv-SE" sz="1200" dirty="0">
                        <a:solidFill>
                          <a:srgbClr val="000000"/>
                        </a:solidFill>
                        <a:effectLst/>
                        <a:latin typeface="Times New Roman" panose="02020603050405020304" pitchFamily="18" charset="0"/>
                        <a:ea typeface="Times New Roman" panose="02020603050405020304" pitchFamily="18" charset="0"/>
                      </a:endParaRPr>
                    </a:p>
                  </a:txBody>
                  <a:tcPr marL="0" marR="90000" marT="90000" marB="90000" anchor="ctr"/>
                </a:tc>
                <a:extLst>
                  <a:ext uri="{0D108BD9-81ED-4DB2-BD59-A6C34878D82A}">
                    <a16:rowId xmlns:a16="http://schemas.microsoft.com/office/drawing/2014/main" val="2683884253"/>
                  </a:ext>
                </a:extLst>
              </a:tr>
              <a:tr h="374400">
                <a:tc>
                  <a:txBody>
                    <a:bodyPr/>
                    <a:lstStyle/>
                    <a:p>
                      <a:pPr marL="50800" marR="24130" indent="-6350" algn="l">
                        <a:lnSpc>
                          <a:spcPct val="107000"/>
                        </a:lnSpc>
                        <a:spcAft>
                          <a:spcPts val="0"/>
                        </a:spcAft>
                      </a:pPr>
                      <a:r>
                        <a:rPr lang="sv-SE" sz="1200" dirty="0">
                          <a:effectLst/>
                        </a:rPr>
                        <a:t>09:05 – 09:25</a:t>
                      </a:r>
                      <a:endParaRPr lang="sv-SE" sz="1200" dirty="0">
                        <a:solidFill>
                          <a:srgbClr val="000000"/>
                        </a:solidFill>
                        <a:effectLst/>
                        <a:latin typeface="Times New Roman" panose="02020603050405020304" pitchFamily="18" charset="0"/>
                        <a:ea typeface="Times New Roman" panose="02020603050405020304" pitchFamily="18" charset="0"/>
                      </a:endParaRPr>
                    </a:p>
                  </a:txBody>
                  <a:tcPr marL="90000" marR="90000" marT="90000" marB="90000" anchor="ctr"/>
                </a:tc>
                <a:tc>
                  <a:txBody>
                    <a:bodyPr/>
                    <a:lstStyle/>
                    <a:p>
                      <a:pPr marL="186055" marR="24130" indent="-6350" algn="l">
                        <a:lnSpc>
                          <a:spcPct val="107000"/>
                        </a:lnSpc>
                        <a:spcAft>
                          <a:spcPts val="0"/>
                        </a:spcAft>
                      </a:pPr>
                      <a:r>
                        <a:rPr lang="sv-SE" sz="1200" dirty="0">
                          <a:effectLst/>
                        </a:rPr>
                        <a:t>Moment 1</a:t>
                      </a:r>
                      <a:endParaRPr lang="sv-SE" sz="1200" dirty="0">
                        <a:solidFill>
                          <a:srgbClr val="000000"/>
                        </a:solidFill>
                        <a:effectLst/>
                        <a:latin typeface="Times New Roman" panose="02020603050405020304" pitchFamily="18" charset="0"/>
                        <a:ea typeface="Times New Roman" panose="02020603050405020304" pitchFamily="18" charset="0"/>
                      </a:endParaRPr>
                    </a:p>
                  </a:txBody>
                  <a:tcPr marL="0" marR="90000" marT="90000" marB="90000" anchor="ctr"/>
                </a:tc>
                <a:extLst>
                  <a:ext uri="{0D108BD9-81ED-4DB2-BD59-A6C34878D82A}">
                    <a16:rowId xmlns:a16="http://schemas.microsoft.com/office/drawing/2014/main" val="2730141401"/>
                  </a:ext>
                </a:extLst>
              </a:tr>
              <a:tr h="374400">
                <a:tc>
                  <a:txBody>
                    <a:bodyPr/>
                    <a:lstStyle/>
                    <a:p>
                      <a:pPr marL="50800" marR="24130" indent="-6350" algn="l">
                        <a:lnSpc>
                          <a:spcPct val="107000"/>
                        </a:lnSpc>
                        <a:spcAft>
                          <a:spcPts val="0"/>
                        </a:spcAft>
                      </a:pPr>
                      <a:r>
                        <a:rPr lang="sv-SE" sz="1200" dirty="0">
                          <a:effectLst/>
                        </a:rPr>
                        <a:t>09:25 – 09:45</a:t>
                      </a:r>
                      <a:endParaRPr lang="sv-SE" sz="1200" dirty="0">
                        <a:solidFill>
                          <a:srgbClr val="000000"/>
                        </a:solidFill>
                        <a:effectLst/>
                        <a:latin typeface="Times New Roman" panose="02020603050405020304" pitchFamily="18" charset="0"/>
                        <a:ea typeface="Times New Roman" panose="02020603050405020304" pitchFamily="18" charset="0"/>
                      </a:endParaRPr>
                    </a:p>
                  </a:txBody>
                  <a:tcPr marL="90000" marR="90000" marT="90000" marB="90000" anchor="ctr"/>
                </a:tc>
                <a:tc>
                  <a:txBody>
                    <a:bodyPr/>
                    <a:lstStyle/>
                    <a:p>
                      <a:pPr marL="186055" marR="24130" indent="-6350" algn="l">
                        <a:lnSpc>
                          <a:spcPct val="107000"/>
                        </a:lnSpc>
                        <a:spcAft>
                          <a:spcPts val="0"/>
                        </a:spcAft>
                      </a:pPr>
                      <a:r>
                        <a:rPr lang="sv-SE" sz="1200" dirty="0">
                          <a:effectLst/>
                        </a:rPr>
                        <a:t>Moment 2</a:t>
                      </a:r>
                      <a:endParaRPr lang="sv-SE" sz="1200" dirty="0">
                        <a:solidFill>
                          <a:srgbClr val="000000"/>
                        </a:solidFill>
                        <a:effectLst/>
                        <a:latin typeface="Times New Roman" panose="02020603050405020304" pitchFamily="18" charset="0"/>
                        <a:ea typeface="Times New Roman" panose="02020603050405020304" pitchFamily="18" charset="0"/>
                      </a:endParaRPr>
                    </a:p>
                  </a:txBody>
                  <a:tcPr marL="0" marR="90000" marT="90000" marB="90000" anchor="ctr"/>
                </a:tc>
                <a:extLst>
                  <a:ext uri="{0D108BD9-81ED-4DB2-BD59-A6C34878D82A}">
                    <a16:rowId xmlns:a16="http://schemas.microsoft.com/office/drawing/2014/main" val="1447449648"/>
                  </a:ext>
                </a:extLst>
              </a:tr>
              <a:tr h="374400">
                <a:tc>
                  <a:txBody>
                    <a:bodyPr/>
                    <a:lstStyle/>
                    <a:p>
                      <a:pPr marL="50800" marR="24130" indent="-6350" algn="l">
                        <a:lnSpc>
                          <a:spcPct val="107000"/>
                        </a:lnSpc>
                        <a:spcAft>
                          <a:spcPts val="0"/>
                        </a:spcAft>
                      </a:pPr>
                      <a:r>
                        <a:rPr lang="sv-SE" sz="1200" dirty="0">
                          <a:effectLst/>
                        </a:rPr>
                        <a:t>09:45 – 10:05</a:t>
                      </a:r>
                      <a:endParaRPr lang="sv-SE" sz="1200" dirty="0">
                        <a:solidFill>
                          <a:srgbClr val="000000"/>
                        </a:solidFill>
                        <a:effectLst/>
                        <a:latin typeface="Times New Roman" panose="02020603050405020304" pitchFamily="18" charset="0"/>
                        <a:ea typeface="Times New Roman" panose="02020603050405020304" pitchFamily="18" charset="0"/>
                      </a:endParaRPr>
                    </a:p>
                  </a:txBody>
                  <a:tcPr marL="90000" marR="90000" marT="90000" marB="90000" anchor="ctr"/>
                </a:tc>
                <a:tc>
                  <a:txBody>
                    <a:bodyPr/>
                    <a:lstStyle/>
                    <a:p>
                      <a:pPr marL="186055" marR="24130" indent="-6350" algn="l">
                        <a:lnSpc>
                          <a:spcPct val="107000"/>
                        </a:lnSpc>
                        <a:spcAft>
                          <a:spcPts val="0"/>
                        </a:spcAft>
                      </a:pPr>
                      <a:r>
                        <a:rPr lang="sv-SE" sz="1200" dirty="0">
                          <a:effectLst/>
                        </a:rPr>
                        <a:t>Moment 3</a:t>
                      </a:r>
                      <a:endParaRPr lang="sv-SE" sz="1200" dirty="0">
                        <a:solidFill>
                          <a:srgbClr val="000000"/>
                        </a:solidFill>
                        <a:effectLst/>
                        <a:latin typeface="Times New Roman" panose="02020603050405020304" pitchFamily="18" charset="0"/>
                        <a:ea typeface="Times New Roman" panose="02020603050405020304" pitchFamily="18" charset="0"/>
                      </a:endParaRPr>
                    </a:p>
                  </a:txBody>
                  <a:tcPr marL="0" marR="90000" marT="90000" marB="90000" anchor="ctr"/>
                </a:tc>
                <a:extLst>
                  <a:ext uri="{0D108BD9-81ED-4DB2-BD59-A6C34878D82A}">
                    <a16:rowId xmlns:a16="http://schemas.microsoft.com/office/drawing/2014/main" val="1807765384"/>
                  </a:ext>
                </a:extLst>
              </a:tr>
              <a:tr h="374400">
                <a:tc>
                  <a:txBody>
                    <a:bodyPr/>
                    <a:lstStyle/>
                    <a:p>
                      <a:pPr marL="50800" marR="24130" indent="-6350" algn="l">
                        <a:lnSpc>
                          <a:spcPct val="107000"/>
                        </a:lnSpc>
                        <a:spcAft>
                          <a:spcPts val="0"/>
                        </a:spcAft>
                      </a:pPr>
                      <a:r>
                        <a:rPr lang="sv-SE" sz="1200" dirty="0">
                          <a:effectLst/>
                        </a:rPr>
                        <a:t>10:05 – 10:20</a:t>
                      </a:r>
                      <a:endParaRPr lang="sv-SE" sz="1200" dirty="0">
                        <a:solidFill>
                          <a:srgbClr val="000000"/>
                        </a:solidFill>
                        <a:effectLst/>
                        <a:latin typeface="Times New Roman" panose="02020603050405020304" pitchFamily="18" charset="0"/>
                        <a:ea typeface="Times New Roman" panose="02020603050405020304" pitchFamily="18" charset="0"/>
                      </a:endParaRPr>
                    </a:p>
                  </a:txBody>
                  <a:tcPr marL="90000" marR="90000" marT="90000" marB="90000" anchor="ctr"/>
                </a:tc>
                <a:tc>
                  <a:txBody>
                    <a:bodyPr/>
                    <a:lstStyle/>
                    <a:p>
                      <a:pPr marL="186055" marR="24130" indent="-6350" algn="l">
                        <a:lnSpc>
                          <a:spcPct val="107000"/>
                        </a:lnSpc>
                        <a:spcAft>
                          <a:spcPts val="0"/>
                        </a:spcAft>
                      </a:pPr>
                      <a:r>
                        <a:rPr lang="sv-SE" sz="1200" dirty="0">
                          <a:effectLst/>
                        </a:rPr>
                        <a:t>Sammanfattande diskussion</a:t>
                      </a:r>
                      <a:endParaRPr lang="sv-SE" sz="1200" dirty="0">
                        <a:solidFill>
                          <a:srgbClr val="000000"/>
                        </a:solidFill>
                        <a:effectLst/>
                        <a:latin typeface="Times New Roman" panose="02020603050405020304" pitchFamily="18" charset="0"/>
                        <a:ea typeface="Times New Roman" panose="02020603050405020304" pitchFamily="18" charset="0"/>
                      </a:endParaRPr>
                    </a:p>
                  </a:txBody>
                  <a:tcPr marL="0" marR="90000" marT="90000" marB="90000" anchor="ctr"/>
                </a:tc>
                <a:extLst>
                  <a:ext uri="{0D108BD9-81ED-4DB2-BD59-A6C34878D82A}">
                    <a16:rowId xmlns:a16="http://schemas.microsoft.com/office/drawing/2014/main" val="1591988733"/>
                  </a:ext>
                </a:extLst>
              </a:tr>
              <a:tr h="374400">
                <a:tc>
                  <a:txBody>
                    <a:bodyPr/>
                    <a:lstStyle/>
                    <a:p>
                      <a:pPr marL="50800" marR="24130" indent="-6350" algn="l">
                        <a:lnSpc>
                          <a:spcPct val="107000"/>
                        </a:lnSpc>
                        <a:spcAft>
                          <a:spcPts val="0"/>
                        </a:spcAft>
                      </a:pPr>
                      <a:r>
                        <a:rPr lang="sv-SE" sz="1200" dirty="0">
                          <a:effectLst/>
                        </a:rPr>
                        <a:t>10:20 – 10:30</a:t>
                      </a:r>
                      <a:endParaRPr lang="sv-SE" sz="1200" dirty="0">
                        <a:solidFill>
                          <a:srgbClr val="000000"/>
                        </a:solidFill>
                        <a:effectLst/>
                        <a:latin typeface="Times New Roman" panose="02020603050405020304" pitchFamily="18" charset="0"/>
                        <a:ea typeface="Times New Roman" panose="02020603050405020304" pitchFamily="18" charset="0"/>
                      </a:endParaRPr>
                    </a:p>
                  </a:txBody>
                  <a:tcPr marL="90000" marR="90000" marT="90000" marB="90000" anchor="ctr"/>
                </a:tc>
                <a:tc>
                  <a:txBody>
                    <a:bodyPr/>
                    <a:lstStyle/>
                    <a:p>
                      <a:pPr marL="186055" marR="24130" indent="-6350" algn="l">
                        <a:lnSpc>
                          <a:spcPct val="107000"/>
                        </a:lnSpc>
                        <a:spcAft>
                          <a:spcPts val="0"/>
                        </a:spcAft>
                      </a:pPr>
                      <a:r>
                        <a:rPr lang="sv-SE" sz="1200" dirty="0">
                          <a:effectLst/>
                        </a:rPr>
                        <a:t>Utvärdering och erfarenhetshantering</a:t>
                      </a:r>
                      <a:endParaRPr lang="sv-SE" sz="1200" dirty="0">
                        <a:solidFill>
                          <a:srgbClr val="000000"/>
                        </a:solidFill>
                        <a:effectLst/>
                        <a:latin typeface="Times New Roman" panose="02020603050405020304" pitchFamily="18" charset="0"/>
                        <a:ea typeface="Times New Roman" panose="02020603050405020304" pitchFamily="18" charset="0"/>
                      </a:endParaRPr>
                    </a:p>
                  </a:txBody>
                  <a:tcPr marL="0" marR="90000" marT="90000" marB="90000" anchor="ctr"/>
                </a:tc>
                <a:extLst>
                  <a:ext uri="{0D108BD9-81ED-4DB2-BD59-A6C34878D82A}">
                    <a16:rowId xmlns:a16="http://schemas.microsoft.com/office/drawing/2014/main" val="4210238404"/>
                  </a:ext>
                </a:extLst>
              </a:tr>
            </a:tbl>
          </a:graphicData>
        </a:graphic>
      </p:graphicFrame>
    </p:spTree>
    <p:extLst>
      <p:ext uri="{BB962C8B-B14F-4D97-AF65-F5344CB8AC3E}">
        <p14:creationId xmlns:p14="http://schemas.microsoft.com/office/powerpoint/2010/main" val="4080826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chor="b"/>
          <a:lstStyle/>
          <a:p>
            <a:r>
              <a:rPr lang="sv-SE" dirty="0"/>
              <a:t>Förutsättningar</a:t>
            </a:r>
          </a:p>
        </p:txBody>
      </p:sp>
      <p:sp>
        <p:nvSpPr>
          <p:cNvPr id="3" name="Platshållare för innehåll 2"/>
          <p:cNvSpPr>
            <a:spLocks noGrp="1"/>
          </p:cNvSpPr>
          <p:nvPr>
            <p:ph idx="1"/>
          </p:nvPr>
        </p:nvSpPr>
        <p:spPr/>
        <p:txBody>
          <a:bodyPr/>
          <a:lstStyle/>
          <a:p>
            <a:r>
              <a:rPr lang="sv-SE" sz="2000" dirty="0"/>
              <a:t>Ni har era ordinarie roller i ledningsgruppen för organisationen. </a:t>
            </a:r>
          </a:p>
          <a:p>
            <a:r>
              <a:rPr lang="sv-SE" sz="2000" dirty="0">
                <a:solidFill>
                  <a:schemeClr val="tx1"/>
                </a:solidFill>
              </a:rPr>
              <a:t>Organisationen utsattes under sommaren för ett intrång i ett administrativt system och information från databasen läckte ut. </a:t>
            </a:r>
          </a:p>
          <a:p>
            <a:r>
              <a:rPr lang="sv-SE" sz="2000" dirty="0">
                <a:solidFill>
                  <a:schemeClr val="tx1"/>
                </a:solidFill>
              </a:rPr>
              <a:t>Sårbarheten som nyttjades är nu åtgärdad och systemet är åter i drift.</a:t>
            </a:r>
          </a:p>
        </p:txBody>
      </p:sp>
    </p:spTree>
    <p:extLst>
      <p:ext uri="{BB962C8B-B14F-4D97-AF65-F5344CB8AC3E}">
        <p14:creationId xmlns:p14="http://schemas.microsoft.com/office/powerpoint/2010/main" val="1005204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Moment 1</a:t>
            </a:r>
          </a:p>
        </p:txBody>
      </p:sp>
    </p:spTree>
    <p:extLst>
      <p:ext uri="{BB962C8B-B14F-4D97-AF65-F5344CB8AC3E}">
        <p14:creationId xmlns:p14="http://schemas.microsoft.com/office/powerpoint/2010/main" val="794679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D807B4BA-9B61-9D22-4EDB-8728FFD5DB25}"/>
              </a:ext>
            </a:extLst>
          </p:cNvPr>
          <p:cNvSpPr>
            <a:spLocks noGrp="1"/>
          </p:cNvSpPr>
          <p:nvPr>
            <p:ph type="body" sz="quarter" idx="10"/>
          </p:nvPr>
        </p:nvSpPr>
        <p:spPr>
          <a:xfrm>
            <a:off x="655779" y="248993"/>
            <a:ext cx="1091745" cy="360850"/>
          </a:xfrm>
        </p:spPr>
        <p:txBody>
          <a:bodyPr/>
          <a:lstStyle/>
          <a:p>
            <a:r>
              <a:rPr lang="sv-SE" dirty="0"/>
              <a:t>Moment 1</a:t>
            </a:r>
          </a:p>
        </p:txBody>
      </p:sp>
      <p:sp>
        <p:nvSpPr>
          <p:cNvPr id="13" name="Rubrik 1">
            <a:extLst>
              <a:ext uri="{FF2B5EF4-FFF2-40B4-BE49-F238E27FC236}">
                <a16:creationId xmlns:a16="http://schemas.microsoft.com/office/drawing/2014/main" id="{FD91E07B-13C6-6A06-B552-689ED2142082}"/>
              </a:ext>
            </a:extLst>
          </p:cNvPr>
          <p:cNvSpPr>
            <a:spLocks noGrp="1"/>
          </p:cNvSpPr>
          <p:nvPr>
            <p:ph type="title"/>
          </p:nvPr>
        </p:nvSpPr>
        <p:spPr>
          <a:xfrm>
            <a:off x="1810332" y="1280740"/>
            <a:ext cx="8580582" cy="966397"/>
          </a:xfrm>
        </p:spPr>
        <p:txBody>
          <a:bodyPr/>
          <a:lstStyle/>
          <a:p>
            <a:r>
              <a:rPr lang="sv-SE" dirty="0"/>
              <a:t>Ledningsgruppsmöte: </a:t>
            </a:r>
            <a:br>
              <a:rPr lang="sv-SE" dirty="0"/>
            </a:br>
            <a:r>
              <a:rPr lang="sv-SE" dirty="0"/>
              <a:t>Internrevisionen rapporterar</a:t>
            </a:r>
          </a:p>
        </p:txBody>
      </p:sp>
      <p:sp>
        <p:nvSpPr>
          <p:cNvPr id="14" name="Platshållare för innehåll 2">
            <a:extLst>
              <a:ext uri="{FF2B5EF4-FFF2-40B4-BE49-F238E27FC236}">
                <a16:creationId xmlns:a16="http://schemas.microsoft.com/office/drawing/2014/main" id="{1B6FC4C0-E61A-CF55-45AF-FFE31124B7F9}"/>
              </a:ext>
            </a:extLst>
          </p:cNvPr>
          <p:cNvSpPr>
            <a:spLocks noGrp="1"/>
          </p:cNvSpPr>
          <p:nvPr>
            <p:ph idx="1"/>
          </p:nvPr>
        </p:nvSpPr>
        <p:spPr>
          <a:xfrm>
            <a:off x="1810331" y="2437437"/>
            <a:ext cx="8580582" cy="3252978"/>
          </a:xfrm>
        </p:spPr>
        <p:txBody>
          <a:bodyPr/>
          <a:lstStyle/>
          <a:p>
            <a:pPr marL="0" indent="0">
              <a:buNone/>
            </a:pPr>
            <a:r>
              <a:rPr lang="sv-SE" sz="2000" dirty="0"/>
              <a:t>På ledningsgruppsmötet presenteras resultat från internrevisionen rörande informationssäkerhet.</a:t>
            </a:r>
          </a:p>
          <a:p>
            <a:pPr marL="0" indent="0">
              <a:buNone/>
            </a:pPr>
            <a:r>
              <a:rPr lang="sv-SE" sz="2000" dirty="0"/>
              <a:t>Den verksamhet som hanterar organisationens mest värdefulla information visar stora brister i det förebyggande arbetet med informationssäkerhet.</a:t>
            </a:r>
          </a:p>
        </p:txBody>
      </p:sp>
    </p:spTree>
    <p:extLst>
      <p:ext uri="{BB962C8B-B14F-4D97-AF65-F5344CB8AC3E}">
        <p14:creationId xmlns:p14="http://schemas.microsoft.com/office/powerpoint/2010/main" val="3734250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TCOLOR" val="0"/>
</p:tagLst>
</file>

<file path=ppt/tags/tag10.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1.xml><?xml version="1.0" encoding="utf-8"?>
<p:tagLst xmlns:a="http://schemas.openxmlformats.org/drawingml/2006/main" xmlns:r="http://schemas.openxmlformats.org/officeDocument/2006/relationships" xmlns:p="http://schemas.openxmlformats.org/presentationml/2006/main">
  <p:tag name="TEXTCOLOR" val="0"/>
</p:tagLst>
</file>

<file path=ppt/tags/tag12.xml><?xml version="1.0" encoding="utf-8"?>
<p:tagLst xmlns:a="http://schemas.openxmlformats.org/drawingml/2006/main" xmlns:r="http://schemas.openxmlformats.org/officeDocument/2006/relationships" xmlns:p="http://schemas.openxmlformats.org/presentationml/2006/main">
  <p:tag name="TEXTCOLOR" val="0"/>
</p:tagLst>
</file>

<file path=ppt/tags/tag13.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4.xml><?xml version="1.0" encoding="utf-8"?>
<p:tagLst xmlns:a="http://schemas.openxmlformats.org/drawingml/2006/main" xmlns:r="http://schemas.openxmlformats.org/officeDocument/2006/relationships" xmlns:p="http://schemas.openxmlformats.org/presentationml/2006/main">
  <p:tag name="TEXTCOLOR" val="0"/>
</p:tagLst>
</file>

<file path=ppt/tags/tag15.xml><?xml version="1.0" encoding="utf-8"?>
<p:tagLst xmlns:a="http://schemas.openxmlformats.org/drawingml/2006/main" xmlns:r="http://schemas.openxmlformats.org/officeDocument/2006/relationships" xmlns:p="http://schemas.openxmlformats.org/presentationml/2006/main">
  <p:tag name="TEXTCOLOR" val="0"/>
</p:tagLst>
</file>

<file path=ppt/tags/tag16.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7.xml><?xml version="1.0" encoding="utf-8"?>
<p:tagLst xmlns:a="http://schemas.openxmlformats.org/drawingml/2006/main" xmlns:r="http://schemas.openxmlformats.org/officeDocument/2006/relationships" xmlns:p="http://schemas.openxmlformats.org/presentationml/2006/main">
  <p:tag name="TEXTCOLOR" val="0"/>
</p:tagLst>
</file>

<file path=ppt/tags/tag18.xml><?xml version="1.0" encoding="utf-8"?>
<p:tagLst xmlns:a="http://schemas.openxmlformats.org/drawingml/2006/main" xmlns:r="http://schemas.openxmlformats.org/officeDocument/2006/relationships" xmlns:p="http://schemas.openxmlformats.org/presentationml/2006/main">
  <p:tag name="TEXTCOLOR" val="0"/>
</p:tagLst>
</file>

<file path=ppt/tags/tag19.xml><?xml version="1.0" encoding="utf-8"?>
<p:tagLst xmlns:a="http://schemas.openxmlformats.org/drawingml/2006/main" xmlns:r="http://schemas.openxmlformats.org/officeDocument/2006/relationships" xmlns:p="http://schemas.openxmlformats.org/presentationml/2006/main">
  <p:tag name="TEXTCOLOR" val="0"/>
</p:tagLst>
</file>

<file path=ppt/tags/tag2.xml><?xml version="1.0" encoding="utf-8"?>
<p:tagLst xmlns:a="http://schemas.openxmlformats.org/drawingml/2006/main" xmlns:r="http://schemas.openxmlformats.org/officeDocument/2006/relationships" xmlns:p="http://schemas.openxmlformats.org/presentationml/2006/main">
  <p:tag name="TEXTCOLOR" val="0"/>
</p:tagLst>
</file>

<file path=ppt/tags/tag20.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1.xml><?xml version="1.0" encoding="utf-8"?>
<p:tagLst xmlns:a="http://schemas.openxmlformats.org/drawingml/2006/main" xmlns:r="http://schemas.openxmlformats.org/officeDocument/2006/relationships" xmlns:p="http://schemas.openxmlformats.org/presentationml/2006/main">
  <p:tag name="TEXTCOLOR" val="0"/>
</p:tagLst>
</file>

<file path=ppt/tags/tag22.xml><?xml version="1.0" encoding="utf-8"?>
<p:tagLst xmlns:a="http://schemas.openxmlformats.org/drawingml/2006/main" xmlns:r="http://schemas.openxmlformats.org/officeDocument/2006/relationships" xmlns:p="http://schemas.openxmlformats.org/presentationml/2006/main">
  <p:tag name="TEXTCOLOR" val="0"/>
</p:tagLst>
</file>

<file path=ppt/tags/tag23.xml><?xml version="1.0" encoding="utf-8"?>
<p:tagLst xmlns:a="http://schemas.openxmlformats.org/drawingml/2006/main" xmlns:r="http://schemas.openxmlformats.org/officeDocument/2006/relationships" xmlns:p="http://schemas.openxmlformats.org/presentationml/2006/main">
  <p:tag name="TEXTCOLOR" val="0"/>
</p:tagLst>
</file>

<file path=ppt/tags/tag24.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5.xml><?xml version="1.0" encoding="utf-8"?>
<p:tagLst xmlns:a="http://schemas.openxmlformats.org/drawingml/2006/main" xmlns:r="http://schemas.openxmlformats.org/officeDocument/2006/relationships" xmlns:p="http://schemas.openxmlformats.org/presentationml/2006/main">
  <p:tag name="TEXTCOLOR" val="0"/>
</p:tagLst>
</file>

<file path=ppt/tags/tag26.xml><?xml version="1.0" encoding="utf-8"?>
<p:tagLst xmlns:a="http://schemas.openxmlformats.org/drawingml/2006/main" xmlns:r="http://schemas.openxmlformats.org/officeDocument/2006/relationships" xmlns:p="http://schemas.openxmlformats.org/presentationml/2006/main">
  <p:tag name="TEXTCOLOR" val="0"/>
</p:tagLst>
</file>

<file path=ppt/tags/tag27.xml><?xml version="1.0" encoding="utf-8"?>
<p:tagLst xmlns:a="http://schemas.openxmlformats.org/drawingml/2006/main" xmlns:r="http://schemas.openxmlformats.org/officeDocument/2006/relationships" xmlns:p="http://schemas.openxmlformats.org/presentationml/2006/main">
  <p:tag name="TEXTCOLOR" val="0"/>
</p:tagLst>
</file>

<file path=ppt/tags/tag28.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9.xml><?xml version="1.0" encoding="utf-8"?>
<p:tagLst xmlns:a="http://schemas.openxmlformats.org/drawingml/2006/main" xmlns:r="http://schemas.openxmlformats.org/officeDocument/2006/relationships" xmlns:p="http://schemas.openxmlformats.org/presentationml/2006/main">
  <p:tag name="TEXTCOLOR" val="0"/>
</p:tagLst>
</file>

<file path=ppt/tags/tag3.xml><?xml version="1.0" encoding="utf-8"?>
<p:tagLst xmlns:a="http://schemas.openxmlformats.org/drawingml/2006/main" xmlns:r="http://schemas.openxmlformats.org/officeDocument/2006/relationships" xmlns:p="http://schemas.openxmlformats.org/presentationml/2006/main">
  <p:tag name="TEXTCOLOR" val="9013641"/>
</p:tagLst>
</file>

<file path=ppt/tags/tag30.xml><?xml version="1.0" encoding="utf-8"?>
<p:tagLst xmlns:a="http://schemas.openxmlformats.org/drawingml/2006/main" xmlns:r="http://schemas.openxmlformats.org/officeDocument/2006/relationships" xmlns:p="http://schemas.openxmlformats.org/presentationml/2006/main">
  <p:tag name="TEXTCOLOR" val="0"/>
</p:tagLst>
</file>

<file path=ppt/tags/tag31.xml><?xml version="1.0" encoding="utf-8"?>
<p:tagLst xmlns:a="http://schemas.openxmlformats.org/drawingml/2006/main" xmlns:r="http://schemas.openxmlformats.org/officeDocument/2006/relationships" xmlns:p="http://schemas.openxmlformats.org/presentationml/2006/main">
  <p:tag name="TEXTCOLOR" val="0"/>
</p:tagLst>
</file>

<file path=ppt/tags/tag32.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33.xml><?xml version="1.0" encoding="utf-8"?>
<p:tagLst xmlns:a="http://schemas.openxmlformats.org/drawingml/2006/main" xmlns:r="http://schemas.openxmlformats.org/officeDocument/2006/relationships" xmlns:p="http://schemas.openxmlformats.org/presentationml/2006/main">
  <p:tag name="TEXTCOLOR" val="0"/>
</p:tagLst>
</file>

<file path=ppt/tags/tag34.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35.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4.xml><?xml version="1.0" encoding="utf-8"?>
<p:tagLst xmlns:a="http://schemas.openxmlformats.org/drawingml/2006/main" xmlns:r="http://schemas.openxmlformats.org/officeDocument/2006/relationships" xmlns:p="http://schemas.openxmlformats.org/presentationml/2006/main">
  <p:tag name="TEXTCOLOR" val="9013641"/>
</p:tagLst>
</file>

<file path=ppt/tags/tag5.xml><?xml version="1.0" encoding="utf-8"?>
<p:tagLst xmlns:a="http://schemas.openxmlformats.org/drawingml/2006/main" xmlns:r="http://schemas.openxmlformats.org/officeDocument/2006/relationships" xmlns:p="http://schemas.openxmlformats.org/presentationml/2006/main">
  <p:tag name="TEXTCOLOR" val="9013641"/>
</p:tagLst>
</file>

<file path=ppt/tags/tag6.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 name="LAYOUT" val="Screen"/>
</p:tagLst>
</file>

<file path=ppt/tags/tag7.xml><?xml version="1.0" encoding="utf-8"?>
<p:tagLst xmlns:a="http://schemas.openxmlformats.org/drawingml/2006/main" xmlns:r="http://schemas.openxmlformats.org/officeDocument/2006/relationships" xmlns:p="http://schemas.openxmlformats.org/presentationml/2006/main">
  <p:tag name="TEXTCOLOR" val="0"/>
</p:tagLst>
</file>

<file path=ppt/tags/tag8.xml><?xml version="1.0" encoding="utf-8"?>
<p:tagLst xmlns:a="http://schemas.openxmlformats.org/drawingml/2006/main" xmlns:r="http://schemas.openxmlformats.org/officeDocument/2006/relationships" xmlns:p="http://schemas.openxmlformats.org/presentationml/2006/main">
  <p:tag name="TEXTCOLOR" val="0"/>
</p:tagLst>
</file>

<file path=ppt/tags/tag9.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heme/theme1.xml><?xml version="1.0" encoding="utf-8"?>
<a:theme xmlns:a="http://schemas.openxmlformats.org/drawingml/2006/main" name="MSB PPT Egna">
  <a:themeElements>
    <a:clrScheme name="MSB">
      <a:dk1>
        <a:sysClr val="windowText" lastClr="000000"/>
      </a:dk1>
      <a:lt1>
        <a:sysClr val="window" lastClr="FFFFFF"/>
      </a:lt1>
      <a:dk2>
        <a:srgbClr val="44546A"/>
      </a:dk2>
      <a:lt2>
        <a:srgbClr val="E7E6E6"/>
      </a:lt2>
      <a:accent1>
        <a:srgbClr val="CC0000"/>
      </a:accent1>
      <a:accent2>
        <a:srgbClr val="822757"/>
      </a:accent2>
      <a:accent3>
        <a:srgbClr val="6F6E67"/>
      </a:accent3>
      <a:accent4>
        <a:srgbClr val="E67C5E"/>
      </a:accent4>
      <a:accent5>
        <a:srgbClr val="B47D9A"/>
      </a:accent5>
      <a:accent6>
        <a:srgbClr val="A9A8A4"/>
      </a:accent6>
      <a:hlink>
        <a:srgbClr val="0563C1"/>
      </a:hlink>
      <a:folHlink>
        <a:srgbClr val="954F72"/>
      </a:folHlink>
    </a:clrScheme>
    <a:fontScheme name="MSB">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B4B32"/>
    </a:custClr>
    <a:custClr name="MSB Röd 60%">
      <a:srgbClr val="E67C5E"/>
    </a:custClr>
    <a:custClr name="MSB Röd 40%">
      <a:srgbClr val="F0AB92"/>
    </a:custClr>
    <a:custClr name="MSB Röd 20%">
      <a:srgbClr val="F8D6C7"/>
    </a:custClr>
    <a:custClr name=" ">
      <a:srgbClr val="FFFFFF"/>
    </a:custClr>
    <a:custClr name=" ">
      <a:srgbClr val="FFFFFF"/>
    </a:custClr>
    <a:custClr name=" ">
      <a:srgbClr val="FFFFFF"/>
    </a:custClr>
    <a:custClr name=" ">
      <a:srgbClr val="FFFFFF"/>
    </a:custClr>
    <a:custClr name=" ">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name=" ">
      <a:srgbClr val="FFFFFF"/>
    </a:custClr>
    <a:custClr name=" ">
      <a:srgbClr val="FFFFFF"/>
    </a:custClr>
    <a:custClr name=" ">
      <a:srgbClr val="FFFFFF"/>
    </a:custClr>
    <a:custClr name=" ">
      <a:srgbClr val="FFFFFF"/>
    </a:custClr>
    <a:custClr name=" ">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name=" ">
      <a:srgbClr val="FFFFFF"/>
    </a:custClr>
    <a:custClr name=" ">
      <a:srgbClr val="FFFFFF"/>
    </a:custClr>
    <a:custClr name=" ">
      <a:srgbClr val="FFFFFF"/>
    </a:custClr>
    <a:custClr name=" ">
      <a:srgbClr val="FFFFFF"/>
    </a:custClr>
    <a:custClr name=" ">
      <a:srgbClr val="FFFFFF"/>
    </a:custClr>
  </a:custClrLst>
  <a:extLst>
    <a:ext uri="{05A4C25C-085E-4340-85A3-A5531E510DB2}">
      <thm15:themeFamily xmlns:thm15="http://schemas.microsoft.com/office/thememl/2012/main" name="MSB_Ovning_Ledning-informationssäkerhet_K3" id="{8241E269-374E-2345-857B-70B382FE90CC}" vid="{43CA7DE5-1446-0541-8E5A-A9C807ADBA8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42626B70-72AA-2247-AB3E-639636BF265F}">
  <we:reference id="wa200000729" version="3.19.222.0" store="sv-SE" storeType="OMEX"/>
  <we:alternateReferences>
    <we:reference id="wa200000729" version="3.19.222.0" store="wa200000729"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1d358615-c749-462e-b141-ebbf7cdbce9a" xsi:nil="true"/>
    <Kanarkiveras xmlns="9c950a28-eb4a-4f43-b9f9-45c02166cf8c">true</Kanarkiveras>
    <lcf76f155ced4ddcb4097134ff3c332f xmlns="9c950a28-eb4a-4f43-b9f9-45c02166cf8c">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50631653F924324698BE7D90F97B627A" ma:contentTypeVersion="19" ma:contentTypeDescription="Skapa ett nytt dokument." ma:contentTypeScope="" ma:versionID="cfe197ce3bf20304c5246cb120592ebd">
  <xsd:schema xmlns:xsd="http://www.w3.org/2001/XMLSchema" xmlns:xs="http://www.w3.org/2001/XMLSchema" xmlns:p="http://schemas.microsoft.com/office/2006/metadata/properties" xmlns:ns2="1d358615-c749-462e-b141-ebbf7cdbce9a" xmlns:ns3="9c950a28-eb4a-4f43-b9f9-45c02166cf8c" targetNamespace="http://schemas.microsoft.com/office/2006/metadata/properties" ma:root="true" ma:fieldsID="8fd96fcbad22899a751f7e8703d9f956" ns2:_="" ns3:_="">
    <xsd:import namespace="1d358615-c749-462e-b141-ebbf7cdbce9a"/>
    <xsd:import namespace="9c950a28-eb4a-4f43-b9f9-45c02166cf8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3:Kanarkivera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358615-c749-462e-b141-ebbf7cdbce9a"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element name="TaxCatchAll" ma:index="24" nillable="true" ma:displayName="Taxonomy Catch All Column" ma:hidden="true" ma:list="{77465500-9256-4092-9b36-834d7d989053}" ma:internalName="TaxCatchAll" ma:showField="CatchAllData" ma:web="1d358615-c749-462e-b141-ebbf7cdbce9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c950a28-eb4a-4f43-b9f9-45c02166cf8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Kanarkiveras" ma:index="20" nillable="true" ma:displayName="Kan arkiveras" ma:default="1" ma:format="Dropdown" ma:internalName="Kanarkiveras">
      <xsd:simpleType>
        <xsd:restriction base="dms:Boolea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Bildmarkeringar" ma:readOnly="false" ma:fieldId="{5cf76f15-5ced-4ddc-b409-7134ff3c332f}" ma:taxonomyMulti="true" ma:sspId="352301d2-a180-4e7a-9452-ab8a182b1d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FA9C06-0F87-42F3-AC7D-E6A194135743}">
  <ds:schemaRefs>
    <ds:schemaRef ds:uri="http://schemas.microsoft.com/sharepoint/v3/contenttype/forms"/>
  </ds:schemaRefs>
</ds:datastoreItem>
</file>

<file path=customXml/itemProps2.xml><?xml version="1.0" encoding="utf-8"?>
<ds:datastoreItem xmlns:ds="http://schemas.openxmlformats.org/officeDocument/2006/customXml" ds:itemID="{BC00983E-323A-4BDA-99AA-5A80611F8FB1}">
  <ds:schemaRefs>
    <ds:schemaRef ds:uri="http://schemas.microsoft.com/office/2006/documentManagement/types"/>
    <ds:schemaRef ds:uri="9c950a28-eb4a-4f43-b9f9-45c02166cf8c"/>
    <ds:schemaRef ds:uri="http://purl.org/dc/elements/1.1/"/>
    <ds:schemaRef ds:uri="http://schemas.microsoft.com/office/2006/metadata/properties"/>
    <ds:schemaRef ds:uri="http://www.w3.org/XML/1998/namespace"/>
    <ds:schemaRef ds:uri="http://purl.org/dc/terms/"/>
    <ds:schemaRef ds:uri="http://schemas.microsoft.com/office/infopath/2007/PartnerControls"/>
    <ds:schemaRef ds:uri="1d358615-c749-462e-b141-ebbf7cdbce9a"/>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5B675BAF-F561-4F15-992D-7345D8C4A6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358615-c749-462e-b141-ebbf7cdbce9a"/>
    <ds:schemaRef ds:uri="9c950a28-eb4a-4f43-b9f9-45c02166cf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1078</Words>
  <Application>Microsoft Office PowerPoint</Application>
  <PresentationFormat>Bredbild</PresentationFormat>
  <Paragraphs>133</Paragraphs>
  <Slides>22</Slides>
  <Notes>8</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22</vt:i4>
      </vt:variant>
    </vt:vector>
  </HeadingPairs>
  <TitlesOfParts>
    <vt:vector size="28" baseType="lpstr">
      <vt:lpstr>Aptos</vt:lpstr>
      <vt:lpstr>Arial</vt:lpstr>
      <vt:lpstr>Calibri</vt:lpstr>
      <vt:lpstr>Century Gothic</vt:lpstr>
      <vt:lpstr>Times New Roman</vt:lpstr>
      <vt:lpstr>MSB PPT Egna</vt:lpstr>
      <vt:lpstr>Ledningsgruppsövning  i informationssäkerhet </vt:lpstr>
      <vt:lpstr>Varför är ni här?</vt:lpstr>
      <vt:lpstr>Övningens syfte</vt:lpstr>
      <vt:lpstr>Mål</vt:lpstr>
      <vt:lpstr>Genomförande</vt:lpstr>
      <vt:lpstr>Tidplan och översikt</vt:lpstr>
      <vt:lpstr>Förutsättningar</vt:lpstr>
      <vt:lpstr>Moment 1</vt:lpstr>
      <vt:lpstr>Ledningsgruppsmöte:  Internrevisionen rapporterar</vt:lpstr>
      <vt:lpstr>Identifierade brister vid internrevision</vt:lpstr>
      <vt:lpstr>Åtgärdsförslag från internrevisionen</vt:lpstr>
      <vt:lpstr>Diskussionsfrågor (10 min)</vt:lpstr>
      <vt:lpstr>Moment 2</vt:lpstr>
      <vt:lpstr>3 veckor senare: CISO blir sjukskriven</vt:lpstr>
      <vt:lpstr>Diskussionsfrågor (10 min)  </vt:lpstr>
      <vt:lpstr>Moment 3</vt:lpstr>
      <vt:lpstr>6 månader senare: Sårbarhet upptäcks i nytt verktyg för rapportering</vt:lpstr>
      <vt:lpstr>Diskussionsfrågor (10 min) </vt:lpstr>
      <vt:lpstr>Avslutande diskussion, reflektion och återkoppling</vt:lpstr>
      <vt:lpstr>Sammanfattande diskussion (10 min)</vt:lpstr>
      <vt:lpstr>Utvärderingsenkät </vt:lpstr>
      <vt:lpstr>Efter övningen: egen reflektion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Ledningsgruppsövning  i informationssäkerhet – "Vi kom vi såg vi säkrade"</dc:title>
  <dc:subject/>
  <dc:creator>Myndigheten för samhällsskydd och beredskap (MSB)</dc:creator>
  <cp:keywords>tillganglig</cp:keywords>
  <dc:description/>
  <cp:lastModifiedBy>Bergroth Maria</cp:lastModifiedBy>
  <cp:revision>175</cp:revision>
  <dcterms:created xsi:type="dcterms:W3CDTF">2022-10-14T09:08:22Z</dcterms:created>
  <dcterms:modified xsi:type="dcterms:W3CDTF">2024-11-28T10:22:07Z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Logomenu">
    <vt:bool>true</vt:bool>
  </property>
  <property fmtid="{D5CDD505-2E9C-101B-9397-08002B2CF9AE}" pid="3" name="MSB_SiteBusinessProcess">
    <vt:lpwstr>1;#Standard|42db7290-f92b-446b-999c-1bee6d848af0</vt:lpwstr>
  </property>
  <property fmtid="{D5CDD505-2E9C-101B-9397-08002B2CF9AE}" pid="4" name="MSB_DocumentType">
    <vt:lpwstr/>
  </property>
  <property fmtid="{D5CDD505-2E9C-101B-9397-08002B2CF9AE}" pid="5" name="ContentTypeId">
    <vt:lpwstr>0x01010050631653F924324698BE7D90F97B627A</vt:lpwstr>
  </property>
  <property fmtid="{D5CDD505-2E9C-101B-9397-08002B2CF9AE}" pid="6" name="MediaServiceImageTags">
    <vt:lpwstr/>
  </property>
</Properties>
</file>