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sldIdLst>
    <p:sldId id="256" r:id="rId5"/>
    <p:sldId id="310" r:id="rId6"/>
    <p:sldId id="311" r:id="rId7"/>
    <p:sldId id="257" r:id="rId8"/>
    <p:sldId id="259" r:id="rId9"/>
    <p:sldId id="303" r:id="rId10"/>
    <p:sldId id="312" r:id="rId11"/>
    <p:sldId id="329" r:id="rId12"/>
    <p:sldId id="313" r:id="rId13"/>
    <p:sldId id="314" r:id="rId14"/>
    <p:sldId id="315" r:id="rId15"/>
    <p:sldId id="316" r:id="rId16"/>
    <p:sldId id="317" r:id="rId17"/>
    <p:sldId id="318" r:id="rId18"/>
    <p:sldId id="319" r:id="rId19"/>
    <p:sldId id="330" r:id="rId20"/>
    <p:sldId id="321" r:id="rId21"/>
    <p:sldId id="322" r:id="rId22"/>
    <p:sldId id="323" r:id="rId23"/>
    <p:sldId id="274" r:id="rId24"/>
    <p:sldId id="324" r:id="rId25"/>
    <p:sldId id="325" r:id="rId26"/>
    <p:sldId id="331" r:id="rId27"/>
    <p:sldId id="289" r:id="rId28"/>
    <p:sldId id="327" r:id="rId29"/>
    <p:sldId id="282" r:id="rId30"/>
    <p:sldId id="281" r:id="rId31"/>
    <p:sldId id="326" r:id="rId32"/>
    <p:sldId id="328" r:id="rId33"/>
    <p:sldId id="299" r:id="rId3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7D7A2776-5C4F-4E33-B363-4BB9DA0A5851}">
          <p14:sldIdLst>
            <p14:sldId id="256"/>
            <p14:sldId id="310"/>
            <p14:sldId id="311"/>
            <p14:sldId id="257"/>
            <p14:sldId id="259"/>
            <p14:sldId id="303"/>
            <p14:sldId id="312"/>
            <p14:sldId id="329"/>
            <p14:sldId id="313"/>
            <p14:sldId id="314"/>
            <p14:sldId id="315"/>
            <p14:sldId id="316"/>
            <p14:sldId id="317"/>
            <p14:sldId id="318"/>
            <p14:sldId id="319"/>
            <p14:sldId id="330"/>
            <p14:sldId id="321"/>
            <p14:sldId id="322"/>
            <p14:sldId id="323"/>
            <p14:sldId id="274"/>
            <p14:sldId id="324"/>
            <p14:sldId id="325"/>
            <p14:sldId id="331"/>
            <p14:sldId id="289"/>
            <p14:sldId id="327"/>
            <p14:sldId id="282"/>
            <p14:sldId id="281"/>
            <p14:sldId id="326"/>
            <p14:sldId id="328"/>
            <p14:sldId id="29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gholm Helena" initials="BH" lastIdx="8" clrIdx="0">
    <p:extLst>
      <p:ext uri="{19B8F6BF-5375-455C-9EA6-DF929625EA0E}">
        <p15:presenceInfo xmlns:p15="http://schemas.microsoft.com/office/powerpoint/2012/main" userId="S-1-5-21-466509168-1772936955-2901788264-3125" providerId="AD"/>
      </p:ext>
    </p:extLst>
  </p:cmAuthor>
  <p:cmAuthor id="2" name="Tapani Jan" initials="TJ" lastIdx="12" clrIdx="1">
    <p:extLst>
      <p:ext uri="{19B8F6BF-5375-455C-9EA6-DF929625EA0E}">
        <p15:presenceInfo xmlns:p15="http://schemas.microsoft.com/office/powerpoint/2012/main" userId="S-1-5-21-466509168-1772936955-2901788264-3167" providerId="AD"/>
      </p:ext>
    </p:extLst>
  </p:cmAuthor>
  <p:cmAuthor id="3" name="Jönsson Marie" initials="JM" lastIdx="20" clrIdx="2">
    <p:extLst>
      <p:ext uri="{19B8F6BF-5375-455C-9EA6-DF929625EA0E}">
        <p15:presenceInfo xmlns:p15="http://schemas.microsoft.com/office/powerpoint/2012/main" userId="S-1-5-21-466509168-1772936955-2901788264-33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62721" autoAdjust="0"/>
  </p:normalViewPr>
  <p:slideViewPr>
    <p:cSldViewPr snapToGrid="0" showGuides="1">
      <p:cViewPr varScale="1">
        <p:scale>
          <a:sx n="72" d="100"/>
          <a:sy n="72" d="100"/>
        </p:scale>
        <p:origin x="2628" y="66"/>
      </p:cViewPr>
      <p:guideLst/>
    </p:cSldViewPr>
  </p:slideViewPr>
  <p:outlineViewPr>
    <p:cViewPr>
      <p:scale>
        <a:sx n="33" d="100"/>
        <a:sy n="33" d="100"/>
      </p:scale>
      <p:origin x="0" y="-1936"/>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2558-7D60-45EA-B5F4-E94F7EFDDFC4}" type="datetimeFigureOut">
              <a:rPr lang="sv-SE" smtClean="0"/>
              <a:t>2023-02-07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10800A-9183-49F4-953F-0390757E7EFD}" type="slidenum">
              <a:rPr lang="sv-SE" smtClean="0"/>
              <a:t>‹#›</a:t>
            </a:fld>
            <a:endParaRPr lang="sv-SE"/>
          </a:p>
        </p:txBody>
      </p:sp>
    </p:spTree>
    <p:extLst>
      <p:ext uri="{BB962C8B-B14F-4D97-AF65-F5344CB8AC3E}">
        <p14:creationId xmlns:p14="http://schemas.microsoft.com/office/powerpoint/2010/main" val="3111398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710800A-9183-49F4-953F-0390757E7EFD}" type="slidenum">
              <a:rPr lang="sv-SE" smtClean="0"/>
              <a:t>1</a:t>
            </a:fld>
            <a:endParaRPr lang="sv-SE"/>
          </a:p>
        </p:txBody>
      </p:sp>
    </p:spTree>
    <p:extLst>
      <p:ext uri="{BB962C8B-B14F-4D97-AF65-F5344CB8AC3E}">
        <p14:creationId xmlns:p14="http://schemas.microsoft.com/office/powerpoint/2010/main" val="61322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565150" y="4400550"/>
            <a:ext cx="5607050" cy="4171950"/>
          </a:xfrm>
        </p:spPr>
        <p:txBody>
          <a:bodyPr/>
          <a:lstStyle/>
          <a:p>
            <a:r>
              <a:rPr lang="sv-SE" sz="1200" b="1" kern="1200" dirty="0">
                <a:solidFill>
                  <a:schemeClr val="tx1"/>
                </a:solidFill>
                <a:effectLst/>
                <a:latin typeface="+mn-lt"/>
                <a:ea typeface="+mn-ea"/>
                <a:cs typeface="+mn-cs"/>
              </a:rPr>
              <a:t>Animerad bild</a:t>
            </a:r>
            <a:br>
              <a:rPr lang="sv-SE" sz="1200" b="1"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När det gäller samhällsstörningar som sker kontinuerligt finns det en naturlig process för att starta upp stabsorganisationen tidigt. Händelser som sker sällan eller aldrig har inträffat tidigare skapar ofta en automatisk tröghet för organisationen att gå över från linjeverksamhet till stabsorganisation. </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Förslag på aktivitet</a:t>
            </a:r>
            <a:br>
              <a:rPr lang="sv-SE" sz="1200" b="1"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Deltagarna reflekterar i par kring vad de har hört. Be en till två par berätta om sina reflektioner.</a:t>
            </a:r>
          </a:p>
        </p:txBody>
      </p:sp>
      <p:sp>
        <p:nvSpPr>
          <p:cNvPr id="4" name="Platshållare för bildnummer 3"/>
          <p:cNvSpPr>
            <a:spLocks noGrp="1"/>
          </p:cNvSpPr>
          <p:nvPr>
            <p:ph type="sldNum" sz="quarter" idx="10"/>
          </p:nvPr>
        </p:nvSpPr>
        <p:spPr/>
        <p:txBody>
          <a:bodyPr/>
          <a:lstStyle/>
          <a:p>
            <a:fld id="{E710800A-9183-49F4-953F-0390757E7EFD}" type="slidenum">
              <a:rPr lang="sv-SE" smtClean="0"/>
              <a:t>10</a:t>
            </a:fld>
            <a:endParaRPr lang="sv-SE"/>
          </a:p>
        </p:txBody>
      </p:sp>
    </p:spTree>
    <p:extLst>
      <p:ext uri="{BB962C8B-B14F-4D97-AF65-F5344CB8AC3E}">
        <p14:creationId xmlns:p14="http://schemas.microsoft.com/office/powerpoint/2010/main" val="3279407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För att beslutfattares inriktning och uppdrag till staben ska ge effekt i hanteringen för att minska konsekvenserna av samhällsstörningen, kräver det att beslutsfattare och stabschef har ett bra och kontinuerligt samarbete.</a:t>
            </a:r>
          </a:p>
        </p:txBody>
      </p:sp>
      <p:sp>
        <p:nvSpPr>
          <p:cNvPr id="4" name="Platshållare för bildnummer 3"/>
          <p:cNvSpPr>
            <a:spLocks noGrp="1"/>
          </p:cNvSpPr>
          <p:nvPr>
            <p:ph type="sldNum" sz="quarter" idx="10"/>
          </p:nvPr>
        </p:nvSpPr>
        <p:spPr/>
        <p:txBody>
          <a:bodyPr/>
          <a:lstStyle/>
          <a:p>
            <a:fld id="{E710800A-9183-49F4-953F-0390757E7EFD}" type="slidenum">
              <a:rPr lang="sv-SE" smtClean="0"/>
              <a:t>11</a:t>
            </a:fld>
            <a:endParaRPr lang="sv-SE"/>
          </a:p>
        </p:txBody>
      </p:sp>
    </p:spTree>
    <p:extLst>
      <p:ext uri="{BB962C8B-B14F-4D97-AF65-F5344CB8AC3E}">
        <p14:creationId xmlns:p14="http://schemas.microsoft.com/office/powerpoint/2010/main" val="1532607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När organisationen väljer att starta upp en stab behöver man fundera på om det ska finnas en funktion som har ansvar för att sortera vilka frågor som ska fortsätta hanteras i det vardagliga linjearbetet och vilka frågor som staben ska hantera. Allt för att undvika dubbelarbete. </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Förslag på aktivitet</a:t>
            </a:r>
            <a:br>
              <a:rPr lang="sv-SE" sz="1200" b="1"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Deltagarna kan reflektera i par om denna funktion behövs i deras organisation och var den i så fall skulle vara placerad?</a:t>
            </a:r>
          </a:p>
        </p:txBody>
      </p:sp>
      <p:sp>
        <p:nvSpPr>
          <p:cNvPr id="4" name="Platshållare för bildnummer 3"/>
          <p:cNvSpPr>
            <a:spLocks noGrp="1"/>
          </p:cNvSpPr>
          <p:nvPr>
            <p:ph type="sldNum" sz="quarter" idx="10"/>
          </p:nvPr>
        </p:nvSpPr>
        <p:spPr/>
        <p:txBody>
          <a:bodyPr/>
          <a:lstStyle/>
          <a:p>
            <a:fld id="{E710800A-9183-49F4-953F-0390757E7EFD}" type="slidenum">
              <a:rPr lang="sv-SE" smtClean="0"/>
              <a:t>12</a:t>
            </a:fld>
            <a:endParaRPr lang="sv-SE"/>
          </a:p>
        </p:txBody>
      </p:sp>
    </p:spTree>
    <p:extLst>
      <p:ext uri="{BB962C8B-B14F-4D97-AF65-F5344CB8AC3E}">
        <p14:creationId xmlns:p14="http://schemas.microsoft.com/office/powerpoint/2010/main" val="2834450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 viktig uppgift för beslutsfattare;</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är att ge en tydlig inriktning</a:t>
            </a:r>
            <a:r>
              <a:rPr lang="sv-SE" sz="1200" kern="1200" baseline="0" dirty="0">
                <a:solidFill>
                  <a:schemeClr val="tx1"/>
                </a:solidFill>
                <a:effectLst/>
                <a:latin typeface="+mn-lt"/>
                <a:ea typeface="+mn-ea"/>
                <a:cs typeface="+mn-cs"/>
              </a:rPr>
              <a:t> till stabschefen, </a:t>
            </a:r>
            <a:r>
              <a:rPr lang="sv-SE" sz="1200" kern="1200" dirty="0">
                <a:solidFill>
                  <a:schemeClr val="tx1"/>
                </a:solidFill>
                <a:effectLst/>
                <a:latin typeface="+mn-lt"/>
                <a:ea typeface="+mn-ea"/>
                <a:cs typeface="+mn-cs"/>
              </a:rPr>
              <a:t>vilka resurser som organisationen måste bidra med till stabsarbetet  och vilka uppgifter som ska prioriteras ner i organisationen.</a:t>
            </a:r>
            <a:endParaRPr lang="sv-SE" dirty="0">
              <a:solidFill>
                <a:schemeClr val="tx1"/>
              </a:solidFill>
              <a:latin typeface="+mn-lt"/>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13</a:t>
            </a:fld>
            <a:endParaRPr lang="sv-SE"/>
          </a:p>
        </p:txBody>
      </p:sp>
    </p:spTree>
    <p:extLst>
      <p:ext uri="{BB962C8B-B14F-4D97-AF65-F5344CB8AC3E}">
        <p14:creationId xmlns:p14="http://schemas.microsoft.com/office/powerpoint/2010/main" val="2946582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Ibland behöver beslutsfattare fatta beslut på antagande och ofullständig information. Att inte fatta ett beslut är också ett beslut som kommer att påverka staben och organisationens arbete.</a:t>
            </a:r>
          </a:p>
        </p:txBody>
      </p:sp>
      <p:sp>
        <p:nvSpPr>
          <p:cNvPr id="4" name="Platshållare för bildnummer 3"/>
          <p:cNvSpPr>
            <a:spLocks noGrp="1"/>
          </p:cNvSpPr>
          <p:nvPr>
            <p:ph type="sldNum" sz="quarter" idx="10"/>
          </p:nvPr>
        </p:nvSpPr>
        <p:spPr/>
        <p:txBody>
          <a:bodyPr/>
          <a:lstStyle/>
          <a:p>
            <a:fld id="{E710800A-9183-49F4-953F-0390757E7EFD}" type="slidenum">
              <a:rPr lang="sv-SE" smtClean="0"/>
              <a:t>14</a:t>
            </a:fld>
            <a:endParaRPr lang="sv-SE"/>
          </a:p>
        </p:txBody>
      </p:sp>
    </p:spTree>
    <p:extLst>
      <p:ext uri="{BB962C8B-B14F-4D97-AF65-F5344CB8AC3E}">
        <p14:creationId xmlns:p14="http://schemas.microsoft.com/office/powerpoint/2010/main" val="2610921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endParaRPr lang="sv-SE" b="1" dirty="0">
              <a:solidFill>
                <a:schemeClr val="tx1"/>
              </a:solidFill>
            </a:endParaRPr>
          </a:p>
          <a:p>
            <a:r>
              <a:rPr lang="sv-SE" b="0" dirty="0">
                <a:solidFill>
                  <a:schemeClr val="tx1"/>
                </a:solidFill>
              </a:rPr>
              <a:t/>
            </a:r>
            <a:br>
              <a:rPr lang="sv-SE" b="0" dirty="0">
                <a:solidFill>
                  <a:schemeClr val="tx1"/>
                </a:solidFill>
              </a:rPr>
            </a:br>
            <a:r>
              <a:rPr lang="sv-SE" b="0" dirty="0">
                <a:solidFill>
                  <a:schemeClr val="tx1"/>
                </a:solidFill>
              </a:rPr>
              <a:t>Ofta är beslutsfattare en efterfrågad</a:t>
            </a:r>
            <a:r>
              <a:rPr lang="sv-SE" b="0" baseline="0" dirty="0">
                <a:solidFill>
                  <a:schemeClr val="tx1"/>
                </a:solidFill>
              </a:rPr>
              <a:t> funktion vid samhällsstörningar och det gäller att beslutsfattare försöker balansera tiden mellan arbete och fritid. </a:t>
            </a:r>
          </a:p>
        </p:txBody>
      </p:sp>
      <p:sp>
        <p:nvSpPr>
          <p:cNvPr id="4" name="Platshållare för bildnummer 3"/>
          <p:cNvSpPr>
            <a:spLocks noGrp="1"/>
          </p:cNvSpPr>
          <p:nvPr>
            <p:ph type="sldNum" sz="quarter" idx="10"/>
          </p:nvPr>
        </p:nvSpPr>
        <p:spPr/>
        <p:txBody>
          <a:bodyPr/>
          <a:lstStyle/>
          <a:p>
            <a:fld id="{E710800A-9183-49F4-953F-0390757E7EFD}" type="slidenum">
              <a:rPr lang="sv-SE" smtClean="0"/>
              <a:t>15</a:t>
            </a:fld>
            <a:endParaRPr lang="sv-SE"/>
          </a:p>
        </p:txBody>
      </p:sp>
    </p:spTree>
    <p:extLst>
      <p:ext uri="{BB962C8B-B14F-4D97-AF65-F5344CB8AC3E}">
        <p14:creationId xmlns:p14="http://schemas.microsoft.com/office/powerpoint/2010/main" val="4221513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710800A-9183-49F4-953F-0390757E7EFD}" type="slidenum">
              <a:rPr lang="sv-SE" smtClean="0"/>
              <a:t>16</a:t>
            </a:fld>
            <a:endParaRPr lang="sv-SE"/>
          </a:p>
        </p:txBody>
      </p:sp>
    </p:spTree>
    <p:extLst>
      <p:ext uri="{BB962C8B-B14F-4D97-AF65-F5344CB8AC3E}">
        <p14:creationId xmlns:p14="http://schemas.microsoft.com/office/powerpoint/2010/main" val="2009456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 av de stora utmaningarna för stabschefen är att beredning av ärende och uppgifter i staben ofta behöver göras snabbare än i det vardagliga arbetet,</a:t>
            </a:r>
            <a:r>
              <a:rPr lang="sv-SE" sz="1200" kern="1200" baseline="0" dirty="0">
                <a:solidFill>
                  <a:schemeClr val="tx1"/>
                </a:solidFill>
                <a:effectLst/>
                <a:latin typeface="+mn-lt"/>
                <a:ea typeface="+mn-ea"/>
                <a:cs typeface="+mn-cs"/>
              </a:rPr>
              <a:t> men att det ändå måste skötas rättssäkert.</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17</a:t>
            </a:fld>
            <a:endParaRPr lang="sv-SE"/>
          </a:p>
        </p:txBody>
      </p:sp>
    </p:spTree>
    <p:extLst>
      <p:ext uri="{BB962C8B-B14F-4D97-AF65-F5344CB8AC3E}">
        <p14:creationId xmlns:p14="http://schemas.microsoft.com/office/powerpoint/2010/main" val="2879575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p>
          <a:p>
            <a:r>
              <a:rPr lang="sv-SE" sz="1200" b="1" kern="1200" dirty="0">
                <a:solidFill>
                  <a:schemeClr val="tx1"/>
                </a:solidFill>
                <a:effectLst/>
                <a:latin typeface="+mn-lt"/>
                <a:ea typeface="+mn-ea"/>
                <a:cs typeface="+mn-cs"/>
              </a:rPr>
              <a:t/>
            </a:r>
            <a:br>
              <a:rPr lang="sv-SE" sz="1200" b="1"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Läsanvisning Stabsmetodik, Utmaningar och dilemman.</a:t>
            </a:r>
          </a:p>
          <a:p>
            <a:endParaRPr lang="sv-SE" b="1" dirty="0">
              <a:solidFill>
                <a:schemeClr val="tx1"/>
              </a:solidFill>
            </a:endParaRPr>
          </a:p>
          <a:p>
            <a:r>
              <a:rPr lang="sv-SE" dirty="0">
                <a:solidFill>
                  <a:schemeClr val="tx1"/>
                </a:solidFill>
              </a:rPr>
              <a:t>Oavsett om du är van eller ovan att arbeta i en stab kan du drabbas av stress. Varför man blir stressad kan ha många olika orsaker. Om</a:t>
            </a:r>
            <a:r>
              <a:rPr lang="sv-SE" baseline="0" dirty="0">
                <a:solidFill>
                  <a:schemeClr val="tx1"/>
                </a:solidFill>
              </a:rPr>
              <a:t> det finns möjlighet kan man prata med sina kollegor i staben och komma överens om hur man kan hjälpa varandra när man blir stressad. </a:t>
            </a:r>
            <a:endParaRPr lang="sv-SE" dirty="0">
              <a:solidFill>
                <a:schemeClr val="tx1"/>
              </a:solidFill>
            </a:endParaRPr>
          </a:p>
          <a:p>
            <a:endParaRPr lang="sv-SE" dirty="0">
              <a:solidFill>
                <a:schemeClr val="tx1"/>
              </a:solidFill>
            </a:endParaRPr>
          </a:p>
          <a:p>
            <a:r>
              <a:rPr lang="sv-SE" b="1" dirty="0">
                <a:solidFill>
                  <a:schemeClr val="tx1"/>
                </a:solidFill>
              </a:rPr>
              <a:t>Förslag på aktivitet</a:t>
            </a:r>
          </a:p>
          <a:p>
            <a:r>
              <a:rPr lang="sv-SE" b="0" dirty="0">
                <a:solidFill>
                  <a:schemeClr val="tx1"/>
                </a:solidFill>
              </a:rPr>
              <a:t>Deltagarna får diskutera i par ”hur hanterar</a:t>
            </a:r>
            <a:r>
              <a:rPr lang="sv-SE" b="0" baseline="0" dirty="0">
                <a:solidFill>
                  <a:schemeClr val="tx1"/>
                </a:solidFill>
              </a:rPr>
              <a:t> de hanterar sin stress? Låt två till tre par redovisa vad de har kommit fram till. </a:t>
            </a:r>
            <a:endParaRPr lang="sv-SE" b="0" dirty="0">
              <a:solidFill>
                <a:schemeClr val="tx1"/>
              </a:solidFill>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18</a:t>
            </a:fld>
            <a:endParaRPr lang="sv-SE"/>
          </a:p>
        </p:txBody>
      </p:sp>
    </p:spTree>
    <p:extLst>
      <p:ext uri="{BB962C8B-B14F-4D97-AF65-F5344CB8AC3E}">
        <p14:creationId xmlns:p14="http://schemas.microsoft.com/office/powerpoint/2010/main" val="3582933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Stabschefen behöver tydliggöra för alla i staben, att det är viktigt att följa</a:t>
            </a:r>
            <a:r>
              <a:rPr lang="sv-SE" sz="1200" kern="1200" baseline="0" dirty="0">
                <a:solidFill>
                  <a:schemeClr val="tx1"/>
                </a:solidFill>
                <a:effectLst/>
                <a:latin typeface="+mn-lt"/>
                <a:ea typeface="+mn-ea"/>
                <a:cs typeface="+mn-cs"/>
              </a:rPr>
              <a:t> de</a:t>
            </a:r>
            <a:r>
              <a:rPr lang="sv-SE" sz="1200" kern="1200" dirty="0">
                <a:solidFill>
                  <a:schemeClr val="tx1"/>
                </a:solidFill>
                <a:effectLst/>
                <a:latin typeface="+mn-lt"/>
                <a:ea typeface="+mn-ea"/>
                <a:cs typeface="+mn-cs"/>
              </a:rPr>
              <a:t> arbetstidsregler som gäller. Dels är det rent lagmässigt men även för effektiviteten i stabens arbete. En trött hjärna tänker sämre än en utvilad hjärna.</a:t>
            </a:r>
          </a:p>
          <a:p>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Förslag på aktivitet</a:t>
            </a:r>
            <a:br>
              <a:rPr lang="sv-SE" sz="1200" b="1"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Deltagarna får diskutera i par ”hur kan jag bidra till en bra arbetsmiljö i staben”? Följ upp en</a:t>
            </a:r>
            <a:r>
              <a:rPr lang="sv-SE" sz="1200" kern="1200" baseline="0" dirty="0">
                <a:solidFill>
                  <a:schemeClr val="tx1"/>
                </a:solidFill>
                <a:effectLst/>
                <a:latin typeface="+mn-lt"/>
                <a:ea typeface="+mn-ea"/>
                <a:cs typeface="+mn-cs"/>
              </a:rPr>
              <a:t> till tre pars svar.</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19</a:t>
            </a:fld>
            <a:endParaRPr lang="sv-SE"/>
          </a:p>
        </p:txBody>
      </p:sp>
    </p:spTree>
    <p:extLst>
      <p:ext uri="{BB962C8B-B14F-4D97-AF65-F5344CB8AC3E}">
        <p14:creationId xmlns:p14="http://schemas.microsoft.com/office/powerpoint/2010/main" val="293001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452CC62-9E84-4DCA-BC32-1A116DAABE37}" type="slidenum">
              <a:rPr lang="sv-SE" smtClean="0"/>
              <a:t>2</a:t>
            </a:fld>
            <a:endParaRPr lang="sv-SE"/>
          </a:p>
        </p:txBody>
      </p:sp>
    </p:spTree>
    <p:extLst>
      <p:ext uri="{BB962C8B-B14F-4D97-AF65-F5344CB8AC3E}">
        <p14:creationId xmlns:p14="http://schemas.microsoft.com/office/powerpoint/2010/main" val="27216975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I ett stabsarbete är stabschefen en</a:t>
            </a:r>
            <a:r>
              <a:rPr lang="sv-SE" sz="1200" kern="1200" baseline="0" dirty="0">
                <a:solidFill>
                  <a:schemeClr val="tx1"/>
                </a:solidFill>
                <a:effectLst/>
                <a:latin typeface="+mn-lt"/>
                <a:ea typeface="+mn-ea"/>
                <a:cs typeface="+mn-cs"/>
              </a:rPr>
              <a:t> viktig funktion som ska ha kontakten med beslutsfattare och leda stabens arbete framåt mot beslutfattares inriktning och uppdrag. Beroende på vilket uppdrag staben har kan olika experter bidra i stabens arbete t.ex.  jurister, vattenexperter osv. </a:t>
            </a:r>
            <a:endParaRPr lang="sv-SE" sz="1200" kern="1200" dirty="0">
              <a:solidFill>
                <a:schemeClr val="tx1"/>
              </a:solidFill>
              <a:effectLst/>
              <a:latin typeface="+mn-lt"/>
              <a:ea typeface="+mn-ea"/>
              <a:cs typeface="+mn-cs"/>
            </a:endParaRPr>
          </a:p>
          <a:p>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Förslag på aktivitet</a:t>
            </a:r>
          </a:p>
          <a:p>
            <a:r>
              <a:rPr lang="sv-SE" sz="1200" b="0" kern="1200" dirty="0">
                <a:solidFill>
                  <a:schemeClr val="tx1"/>
                </a:solidFill>
                <a:effectLst/>
                <a:latin typeface="+mn-lt"/>
                <a:ea typeface="+mn-ea"/>
                <a:cs typeface="+mn-cs"/>
              </a:rPr>
              <a:t>Deltagarna får enskilt reflektera i ca 3-5</a:t>
            </a:r>
            <a:r>
              <a:rPr lang="sv-SE" sz="1200" b="0" kern="1200" baseline="0" dirty="0">
                <a:solidFill>
                  <a:schemeClr val="tx1"/>
                </a:solidFill>
                <a:effectLst/>
                <a:latin typeface="+mn-lt"/>
                <a:ea typeface="+mn-ea"/>
                <a:cs typeface="+mn-cs"/>
              </a:rPr>
              <a:t> minuter </a:t>
            </a:r>
            <a:r>
              <a:rPr lang="sv-SE" sz="1200" b="0" kern="1200" dirty="0">
                <a:solidFill>
                  <a:schemeClr val="tx1"/>
                </a:solidFill>
                <a:effectLst/>
                <a:latin typeface="+mn-lt"/>
                <a:ea typeface="+mn-ea"/>
                <a:cs typeface="+mn-cs"/>
              </a:rPr>
              <a:t>kring vilka kompetenser</a:t>
            </a:r>
            <a:r>
              <a:rPr lang="sv-SE" sz="1200" b="0" kern="1200" baseline="0" dirty="0">
                <a:solidFill>
                  <a:schemeClr val="tx1"/>
                </a:solidFill>
                <a:effectLst/>
                <a:latin typeface="+mn-lt"/>
                <a:ea typeface="+mn-ea"/>
                <a:cs typeface="+mn-cs"/>
              </a:rPr>
              <a:t> och nyckelpersoner som de kan tänka sig blir aktuella i ett stabsarbete. Fråga en till tre personer vilka kompetenser och experter de tänkte kunde ingå i ett stabsarbete.</a:t>
            </a:r>
            <a:endParaRPr lang="sv-SE" dirty="0">
              <a:solidFill>
                <a:schemeClr val="tx1"/>
              </a:solidFill>
              <a:latin typeface="+mn-lt"/>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20</a:t>
            </a:fld>
            <a:endParaRPr lang="sv-SE"/>
          </a:p>
        </p:txBody>
      </p:sp>
    </p:spTree>
    <p:extLst>
      <p:ext uri="{BB962C8B-B14F-4D97-AF65-F5344CB8AC3E}">
        <p14:creationId xmlns:p14="http://schemas.microsoft.com/office/powerpoint/2010/main" val="3004549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Stabschefen</a:t>
            </a:r>
            <a:r>
              <a:rPr lang="sv-SE" sz="1200" kern="1200" baseline="0" dirty="0">
                <a:solidFill>
                  <a:schemeClr val="tx1"/>
                </a:solidFill>
                <a:effectLst/>
                <a:latin typeface="+mn-lt"/>
                <a:ea typeface="+mn-ea"/>
                <a:cs typeface="+mn-cs"/>
              </a:rPr>
              <a:t> har i uppgift att ha en övergripande bild av vad alla gör i staben och att deras arbete leder mot beslutad inriktning och uppdrag från beslutsfattare.</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21</a:t>
            </a:fld>
            <a:endParaRPr lang="sv-SE"/>
          </a:p>
        </p:txBody>
      </p:sp>
    </p:spTree>
    <p:extLst>
      <p:ext uri="{BB962C8B-B14F-4D97-AF65-F5344CB8AC3E}">
        <p14:creationId xmlns:p14="http://schemas.microsoft.com/office/powerpoint/2010/main" val="1314631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a:t>
            </a:r>
            <a:r>
              <a:rPr lang="sv-SE" sz="1200" b="1" kern="1200" baseline="0" dirty="0">
                <a:solidFill>
                  <a:schemeClr val="tx1"/>
                </a:solidFill>
                <a:effectLst/>
                <a:latin typeface="+mn-lt"/>
                <a:ea typeface="+mn-ea"/>
                <a:cs typeface="+mn-cs"/>
              </a:rPr>
              <a:t> bild</a:t>
            </a:r>
            <a:br>
              <a:rPr lang="sv-SE" sz="1200" b="1" kern="1200" baseline="0" dirty="0">
                <a:solidFill>
                  <a:schemeClr val="tx1"/>
                </a:solidFill>
                <a:effectLst/>
                <a:latin typeface="+mn-lt"/>
                <a:ea typeface="+mn-ea"/>
                <a:cs typeface="+mn-cs"/>
              </a:rPr>
            </a:br>
            <a:r>
              <a:rPr lang="sv-SE" sz="1200" kern="1200" baseline="0" dirty="0">
                <a:solidFill>
                  <a:schemeClr val="tx1"/>
                </a:solidFill>
                <a:effectLst/>
                <a:latin typeface="+mn-lt"/>
                <a:ea typeface="+mn-ea"/>
                <a:cs typeface="+mn-cs"/>
              </a:rPr>
              <a:t/>
            </a:r>
            <a:br>
              <a:rPr lang="sv-SE" sz="1200" kern="1200" baseline="0" dirty="0">
                <a:solidFill>
                  <a:schemeClr val="tx1"/>
                </a:solidFill>
                <a:effectLst/>
                <a:latin typeface="+mn-lt"/>
                <a:ea typeface="+mn-ea"/>
                <a:cs typeface="+mn-cs"/>
              </a:rPr>
            </a:br>
            <a:r>
              <a:rPr lang="sv-SE" sz="1200" kern="1200" dirty="0">
                <a:solidFill>
                  <a:schemeClr val="tx1"/>
                </a:solidFill>
                <a:effectLst/>
                <a:latin typeface="+mn-lt"/>
                <a:ea typeface="+mn-ea"/>
                <a:cs typeface="+mn-cs"/>
              </a:rPr>
              <a:t>Läsanvisning Stabsmetodik, Utmaningar och dilemman.</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Alla</a:t>
            </a:r>
            <a:r>
              <a:rPr lang="sv-SE" sz="1200" kern="1200" baseline="0" dirty="0">
                <a:solidFill>
                  <a:schemeClr val="tx1"/>
                </a:solidFill>
                <a:effectLst/>
                <a:latin typeface="+mn-lt"/>
                <a:ea typeface="+mn-ea"/>
                <a:cs typeface="+mn-cs"/>
              </a:rPr>
              <a:t> som arbetar i staben har ett ansvar för sin och andras arbetsmiljö. </a:t>
            </a:r>
            <a:r>
              <a:rPr lang="sv-SE" sz="1200" kern="1200" dirty="0">
                <a:solidFill>
                  <a:schemeClr val="tx1"/>
                </a:solidFill>
                <a:effectLst/>
                <a:latin typeface="+mn-lt"/>
                <a:ea typeface="+mn-ea"/>
                <a:cs typeface="+mn-cs"/>
              </a:rPr>
              <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Förslag på aktivitet</a:t>
            </a:r>
            <a:br>
              <a:rPr lang="sv-SE" sz="1200" b="1" kern="1200" dirty="0">
                <a:solidFill>
                  <a:schemeClr val="tx1"/>
                </a:solidFill>
                <a:effectLst/>
                <a:latin typeface="+mn-lt"/>
                <a:ea typeface="+mn-ea"/>
                <a:cs typeface="+mn-cs"/>
              </a:rPr>
            </a:br>
            <a:r>
              <a:rPr lang="sv-SE" sz="1200" b="0" kern="1200" dirty="0">
                <a:solidFill>
                  <a:schemeClr val="tx1"/>
                </a:solidFill>
                <a:effectLst/>
                <a:latin typeface="+mn-lt"/>
                <a:ea typeface="+mn-ea"/>
                <a:cs typeface="+mn-cs"/>
              </a:rPr>
              <a:t>Deltagarna får diskutera</a:t>
            </a:r>
            <a:r>
              <a:rPr lang="sv-SE" sz="1200" b="0" kern="1200" baseline="0" dirty="0">
                <a:solidFill>
                  <a:schemeClr val="tx1"/>
                </a:solidFill>
                <a:effectLst/>
                <a:latin typeface="+mn-lt"/>
                <a:ea typeface="+mn-ea"/>
                <a:cs typeface="+mn-cs"/>
              </a:rPr>
              <a:t> i par vad deras ansvar kan vara när de upptäcker att andra personer i staben är stressade, har konflikter eller inte klarar av sitt arbete? Följ upp två till tre pars svar. </a:t>
            </a:r>
            <a:endParaRPr lang="sv-SE" sz="1200" b="1"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22</a:t>
            </a:fld>
            <a:endParaRPr lang="sv-SE"/>
          </a:p>
        </p:txBody>
      </p:sp>
    </p:spTree>
    <p:extLst>
      <p:ext uri="{BB962C8B-B14F-4D97-AF65-F5344CB8AC3E}">
        <p14:creationId xmlns:p14="http://schemas.microsoft.com/office/powerpoint/2010/main" val="2519060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710800A-9183-49F4-953F-0390757E7EFD}" type="slidenum">
              <a:rPr lang="sv-SE" smtClean="0"/>
              <a:t>23</a:t>
            </a:fld>
            <a:endParaRPr lang="sv-SE"/>
          </a:p>
        </p:txBody>
      </p:sp>
    </p:spTree>
    <p:extLst>
      <p:ext uri="{BB962C8B-B14F-4D97-AF65-F5344CB8AC3E}">
        <p14:creationId xmlns:p14="http://schemas.microsoft.com/office/powerpoint/2010/main" val="3505826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br>
              <a:rPr lang="sv-SE" sz="1200" b="1" kern="1200" dirty="0">
                <a:solidFill>
                  <a:schemeClr val="tx1"/>
                </a:solidFill>
                <a:effectLst/>
                <a:latin typeface="+mn-lt"/>
                <a:ea typeface="+mn-ea"/>
                <a:cs typeface="+mn-cs"/>
              </a:rPr>
            </a:br>
            <a:endParaRPr lang="sv-SE" sz="1200" b="1"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dirty="0">
                <a:solidFill>
                  <a:schemeClr val="tx1"/>
                </a:solidFill>
              </a:rPr>
              <a:t>Att</a:t>
            </a:r>
            <a:r>
              <a:rPr lang="sv-SE" baseline="0" dirty="0">
                <a:solidFill>
                  <a:schemeClr val="tx1"/>
                </a:solidFill>
              </a:rPr>
              <a:t> arbeta i stab kan skapa många frågor hos individen allt från vilka arbetstider som gäller till  vilken kunskap jag behöver för att kunna arbeta effektivt..</a:t>
            </a:r>
          </a:p>
          <a:p>
            <a:endParaRPr lang="sv-SE" baseline="0" dirty="0">
              <a:solidFill>
                <a:schemeClr val="tx1"/>
              </a:solidFill>
            </a:endParaRPr>
          </a:p>
          <a:p>
            <a:r>
              <a:rPr lang="sv-SE" b="1" baseline="0" dirty="0">
                <a:solidFill>
                  <a:schemeClr val="tx1"/>
                </a:solidFill>
              </a:rPr>
              <a:t>Förslag på aktivitet</a:t>
            </a:r>
          </a:p>
          <a:p>
            <a:r>
              <a:rPr lang="sv-SE" b="0" baseline="0" dirty="0">
                <a:solidFill>
                  <a:schemeClr val="tx1"/>
                </a:solidFill>
              </a:rPr>
              <a:t>Deltagarna får reflektera enskilt på vilka frågor de har.</a:t>
            </a:r>
            <a:endParaRPr lang="sv-SE" b="0" dirty="0">
              <a:solidFill>
                <a:schemeClr val="tx1"/>
              </a:solidFill>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24</a:t>
            </a:fld>
            <a:endParaRPr lang="sv-SE"/>
          </a:p>
        </p:txBody>
      </p:sp>
    </p:spTree>
    <p:extLst>
      <p:ext uri="{BB962C8B-B14F-4D97-AF65-F5344CB8AC3E}">
        <p14:creationId xmlns:p14="http://schemas.microsoft.com/office/powerpoint/2010/main" val="17960164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baseline="0" dirty="0">
                <a:solidFill>
                  <a:schemeClr val="tx1"/>
                </a:solidFill>
              </a:rPr>
              <a:t>Ett stabsarbete kan bedrivas parallellt på olika platser i verksamheten och hos andra aktörer. Alla som arbetar i en stab behöver förstå att deras arbete är en del av flera arbeten som pågår samtidigt för att minska konsekvenserna av en samhällsstörning.</a:t>
            </a:r>
          </a:p>
        </p:txBody>
      </p:sp>
      <p:sp>
        <p:nvSpPr>
          <p:cNvPr id="4" name="Platshållare för bildnummer 3"/>
          <p:cNvSpPr>
            <a:spLocks noGrp="1"/>
          </p:cNvSpPr>
          <p:nvPr>
            <p:ph type="sldNum" sz="quarter" idx="10"/>
          </p:nvPr>
        </p:nvSpPr>
        <p:spPr/>
        <p:txBody>
          <a:bodyPr/>
          <a:lstStyle/>
          <a:p>
            <a:fld id="{E710800A-9183-49F4-953F-0390757E7EFD}" type="slidenum">
              <a:rPr lang="sv-SE" smtClean="0"/>
              <a:t>25</a:t>
            </a:fld>
            <a:endParaRPr lang="sv-SE"/>
          </a:p>
        </p:txBody>
      </p:sp>
    </p:spTree>
    <p:extLst>
      <p:ext uri="{BB962C8B-B14F-4D97-AF65-F5344CB8AC3E}">
        <p14:creationId xmlns:p14="http://schemas.microsoft.com/office/powerpoint/2010/main" val="4206941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br>
              <a:rPr lang="sv-SE" sz="1200" b="1" kern="1200" dirty="0">
                <a:solidFill>
                  <a:schemeClr val="tx1"/>
                </a:solidFill>
                <a:effectLst/>
                <a:latin typeface="+mn-lt"/>
                <a:ea typeface="+mn-ea"/>
                <a:cs typeface="+mn-cs"/>
              </a:rPr>
            </a:br>
            <a:endParaRPr lang="sv-SE" sz="1200" b="1"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Diskutera</a:t>
            </a:r>
            <a:r>
              <a:rPr lang="sv-SE" sz="1200" kern="1200" baseline="0" dirty="0">
                <a:solidFill>
                  <a:schemeClr val="tx1"/>
                </a:solidFill>
                <a:effectLst/>
                <a:latin typeface="+mn-lt"/>
                <a:ea typeface="+mn-ea"/>
                <a:cs typeface="+mn-cs"/>
              </a:rPr>
              <a:t> frågeställningarna vid utbildningar och övningar för att förbereda staben för kommande stabsarbete!</a:t>
            </a:r>
          </a:p>
          <a:p>
            <a:endParaRPr lang="sv-SE" baseline="0" dirty="0">
              <a:solidFill>
                <a:schemeClr val="tx1"/>
              </a:solidFill>
            </a:endParaRPr>
          </a:p>
          <a:p>
            <a:r>
              <a:rPr lang="sv-SE" b="1" baseline="0" dirty="0">
                <a:solidFill>
                  <a:schemeClr val="tx1"/>
                </a:solidFill>
              </a:rPr>
              <a:t>Förslag på aktivitet</a:t>
            </a:r>
          </a:p>
          <a:p>
            <a:r>
              <a:rPr lang="sv-SE" b="0" baseline="0" dirty="0">
                <a:solidFill>
                  <a:schemeClr val="tx1"/>
                </a:solidFill>
              </a:rPr>
              <a:t>Deltagarna diskuterar frågorna från </a:t>
            </a:r>
            <a:r>
              <a:rPr lang="sv-SE" dirty="0">
                <a:solidFill>
                  <a:schemeClr val="tx1"/>
                </a:solidFill>
              </a:rPr>
              <a:t>P</a:t>
            </a:r>
            <a:r>
              <a:rPr lang="sv-SE" b="0" baseline="0" dirty="0">
                <a:solidFill>
                  <a:schemeClr val="tx1"/>
                </a:solidFill>
              </a:rPr>
              <a:t>ower Point bilden i mindre grupp, tre till fyra personer i varje grupp. </a:t>
            </a:r>
          </a:p>
          <a:p>
            <a:r>
              <a:rPr lang="sv-SE" b="0" baseline="0" dirty="0">
                <a:solidFill>
                  <a:schemeClr val="tx1"/>
                </a:solidFill>
              </a:rPr>
              <a:t>Deltagarna kan resonera hur de kan hantera de situationer som beskrivs t.ex. på frågan ”har jag förstått vad mina arbetsuppgifter innebär”?</a:t>
            </a:r>
          </a:p>
          <a:p>
            <a:r>
              <a:rPr lang="sv-SE" b="0" baseline="0" dirty="0">
                <a:solidFill>
                  <a:schemeClr val="tx1"/>
                </a:solidFill>
              </a:rPr>
              <a:t>Om jag inte har har förstått eller om uppgifterna är otydliga, hur kan jag ta reda på svaren.</a:t>
            </a:r>
          </a:p>
          <a:p>
            <a:r>
              <a:rPr lang="sv-SE" b="0" baseline="0" dirty="0">
                <a:solidFill>
                  <a:schemeClr val="tx1"/>
                </a:solidFill>
              </a:rPr>
              <a:t>Följ upp svaren från grupperna. </a:t>
            </a:r>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26</a:t>
            </a:fld>
            <a:endParaRPr lang="sv-SE"/>
          </a:p>
        </p:txBody>
      </p:sp>
    </p:spTree>
    <p:extLst>
      <p:ext uri="{BB962C8B-B14F-4D97-AF65-F5344CB8AC3E}">
        <p14:creationId xmlns:p14="http://schemas.microsoft.com/office/powerpoint/2010/main" val="1164844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br>
              <a:rPr lang="sv-SE" sz="1200" b="1" kern="1200" dirty="0">
                <a:solidFill>
                  <a:schemeClr val="tx1"/>
                </a:solidFill>
                <a:effectLst/>
                <a:latin typeface="+mn-lt"/>
                <a:ea typeface="+mn-ea"/>
                <a:cs typeface="+mn-cs"/>
              </a:rPr>
            </a:br>
            <a:endParaRPr lang="sv-SE" sz="1200" b="1"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baseline="0" dirty="0">
                <a:solidFill>
                  <a:schemeClr val="tx1"/>
                </a:solidFill>
              </a:rPr>
              <a:t>I ett stabsarbete är det viktigt att alla bidrar med de saker som de är bra på och tar hjälp av sina nätverk för att lösa uppdraget i staben. </a:t>
            </a:r>
          </a:p>
          <a:p>
            <a:endParaRPr lang="sv-SE" baseline="0" dirty="0">
              <a:solidFill>
                <a:schemeClr val="tx1"/>
              </a:solidFill>
            </a:endParaRPr>
          </a:p>
          <a:p>
            <a:r>
              <a:rPr lang="sv-SE" b="1" baseline="0" dirty="0">
                <a:solidFill>
                  <a:schemeClr val="tx1"/>
                </a:solidFill>
              </a:rPr>
              <a:t>Förslag på aktivitet</a:t>
            </a:r>
          </a:p>
          <a:p>
            <a:r>
              <a:rPr lang="sv-SE" b="0" baseline="0" dirty="0">
                <a:solidFill>
                  <a:schemeClr val="tx1"/>
                </a:solidFill>
              </a:rPr>
              <a:t>Deltagarna får reflektera enskilt på frågorna på </a:t>
            </a:r>
            <a:r>
              <a:rPr lang="sv-SE" dirty="0">
                <a:solidFill>
                  <a:schemeClr val="tx1"/>
                </a:solidFill>
              </a:rPr>
              <a:t>P</a:t>
            </a:r>
            <a:r>
              <a:rPr lang="sv-SE" b="0" baseline="0" dirty="0">
                <a:solidFill>
                  <a:schemeClr val="tx1"/>
                </a:solidFill>
              </a:rPr>
              <a:t>ower Point bilden. Två till tre personer får redovisa sina svar och övriga deltagare får komplettera med sina svar. </a:t>
            </a:r>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27</a:t>
            </a:fld>
            <a:endParaRPr lang="sv-SE"/>
          </a:p>
        </p:txBody>
      </p:sp>
    </p:spTree>
    <p:extLst>
      <p:ext uri="{BB962C8B-B14F-4D97-AF65-F5344CB8AC3E}">
        <p14:creationId xmlns:p14="http://schemas.microsoft.com/office/powerpoint/2010/main" val="24206637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br>
              <a:rPr lang="sv-SE" sz="1200" b="1" kern="1200" dirty="0">
                <a:solidFill>
                  <a:schemeClr val="tx1"/>
                </a:solidFill>
                <a:effectLst/>
                <a:latin typeface="+mn-lt"/>
                <a:ea typeface="+mn-ea"/>
                <a:cs typeface="+mn-cs"/>
              </a:rPr>
            </a:br>
            <a:endParaRPr lang="sv-SE" sz="1200" b="1"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Oavsett</a:t>
            </a:r>
            <a:r>
              <a:rPr lang="sv-SE" sz="1200" kern="1200" baseline="0" dirty="0">
                <a:solidFill>
                  <a:schemeClr val="tx1"/>
                </a:solidFill>
                <a:effectLst/>
                <a:latin typeface="+mn-lt"/>
                <a:ea typeface="+mn-ea"/>
                <a:cs typeface="+mn-cs"/>
              </a:rPr>
              <a:t> samhällsstörning och stabsarbete fortsätter människors privatliv och de ansvar de har för andra människor eller uppgifter. </a:t>
            </a:r>
            <a:endParaRPr lang="sv-SE" sz="1200" kern="1200" dirty="0">
              <a:solidFill>
                <a:schemeClr val="tx1"/>
              </a:solidFill>
              <a:effectLst/>
              <a:latin typeface="+mn-lt"/>
              <a:ea typeface="+mn-ea"/>
              <a:cs typeface="+mn-cs"/>
            </a:endParaRPr>
          </a:p>
          <a:p>
            <a:endParaRPr lang="sv-SE" baseline="0" dirty="0">
              <a:solidFill>
                <a:schemeClr val="tx1"/>
              </a:solidFill>
            </a:endParaRPr>
          </a:p>
          <a:p>
            <a:r>
              <a:rPr lang="sv-SE" b="1" baseline="0" dirty="0">
                <a:solidFill>
                  <a:schemeClr val="tx1"/>
                </a:solidFill>
              </a:rPr>
              <a:t>Förslag på aktivitet</a:t>
            </a:r>
          </a:p>
          <a:p>
            <a:r>
              <a:rPr lang="sv-SE" b="0" baseline="0" dirty="0">
                <a:solidFill>
                  <a:schemeClr val="tx1"/>
                </a:solidFill>
              </a:rPr>
              <a:t>Deltagarna får reflektera enskilt på vad har jag för privata åtagande som jag måste sköta om eller be någon hjälpa mig med när jag arbetar i staben. </a:t>
            </a:r>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28</a:t>
            </a:fld>
            <a:endParaRPr lang="sv-SE"/>
          </a:p>
        </p:txBody>
      </p:sp>
    </p:spTree>
    <p:extLst>
      <p:ext uri="{BB962C8B-B14F-4D97-AF65-F5344CB8AC3E}">
        <p14:creationId xmlns:p14="http://schemas.microsoft.com/office/powerpoint/2010/main" val="37926516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br>
              <a:rPr lang="sv-SE" sz="1200" b="1" kern="1200" dirty="0">
                <a:solidFill>
                  <a:schemeClr val="tx1"/>
                </a:solidFill>
                <a:effectLst/>
                <a:latin typeface="+mn-lt"/>
                <a:ea typeface="+mn-ea"/>
                <a:cs typeface="+mn-cs"/>
              </a:rPr>
            </a:br>
            <a:endParaRPr lang="sv-SE" sz="1200" b="1"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br>
              <a:rPr lang="sv-SE" sz="1200"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baseline="0" dirty="0">
                <a:solidFill>
                  <a:schemeClr val="tx1"/>
                </a:solidFill>
              </a:rPr>
              <a:t>När personer arbetar tillsammans finns det många gånger orealistiska förväntningar på vad alla ska göra. Att prata om allas olika uppgifter och ansvar i stabsarbetet kan vara ett sätt att minska/tydliggöra förväntningarna på varandra. </a:t>
            </a:r>
          </a:p>
          <a:p>
            <a:endParaRPr lang="sv-SE" baseline="0" dirty="0">
              <a:solidFill>
                <a:schemeClr val="tx1"/>
              </a:solidFill>
            </a:endParaRPr>
          </a:p>
          <a:p>
            <a:r>
              <a:rPr lang="sv-SE" b="1" baseline="0" dirty="0">
                <a:solidFill>
                  <a:schemeClr val="tx1"/>
                </a:solidFill>
              </a:rPr>
              <a:t>Förslag på aktivitet</a:t>
            </a:r>
          </a:p>
          <a:p>
            <a:r>
              <a:rPr lang="sv-SE" b="0" baseline="0" dirty="0">
                <a:solidFill>
                  <a:schemeClr val="tx1"/>
                </a:solidFill>
              </a:rPr>
              <a:t>Deltagarna får reflektera i par vilka förväntningar har jag? Fråga två till tre par vad de har svarat.</a:t>
            </a:r>
            <a:endParaRPr lang="sv-SE" dirty="0">
              <a:solidFill>
                <a:schemeClr val="tx1"/>
              </a:solidFill>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29</a:t>
            </a:fld>
            <a:endParaRPr lang="sv-SE"/>
          </a:p>
        </p:txBody>
      </p:sp>
    </p:spTree>
    <p:extLst>
      <p:ext uri="{BB962C8B-B14F-4D97-AF65-F5344CB8AC3E}">
        <p14:creationId xmlns:p14="http://schemas.microsoft.com/office/powerpoint/2010/main" val="64033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452CC62-9E84-4DCA-BC32-1A116DAABE37}" type="slidenum">
              <a:rPr lang="sv-SE" smtClean="0"/>
              <a:t>3</a:t>
            </a:fld>
            <a:endParaRPr lang="sv-SE"/>
          </a:p>
        </p:txBody>
      </p:sp>
    </p:spTree>
    <p:extLst>
      <p:ext uri="{BB962C8B-B14F-4D97-AF65-F5344CB8AC3E}">
        <p14:creationId xmlns:p14="http://schemas.microsoft.com/office/powerpoint/2010/main" val="16967106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452CC62-9E84-4DCA-BC32-1A116DAABE37}" type="slidenum">
              <a:rPr lang="sv-SE" smtClean="0"/>
              <a:t>30</a:t>
            </a:fld>
            <a:endParaRPr lang="sv-SE"/>
          </a:p>
        </p:txBody>
      </p:sp>
    </p:spTree>
    <p:extLst>
      <p:ext uri="{BB962C8B-B14F-4D97-AF65-F5344CB8AC3E}">
        <p14:creationId xmlns:p14="http://schemas.microsoft.com/office/powerpoint/2010/main" val="2522340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561813" y="4408299"/>
            <a:ext cx="5486400" cy="3600450"/>
          </a:xfrm>
        </p:spPr>
        <p:txBody>
          <a:bodyPr/>
          <a:lstStyle/>
          <a:p>
            <a:r>
              <a:rPr lang="sv-SE" dirty="0">
                <a:solidFill>
                  <a:schemeClr val="tx1"/>
                </a:solidFill>
                <a:latin typeface="+mn-lt"/>
              </a:rPr>
              <a:t>Läsanvisning Stabsmetodik, Utmaningar och dilemman.</a:t>
            </a:r>
          </a:p>
          <a:p>
            <a:r>
              <a:rPr lang="sv-SE" dirty="0">
                <a:solidFill>
                  <a:schemeClr val="tx1"/>
                </a:solidFill>
                <a:latin typeface="+mn-lt"/>
              </a:rPr>
              <a:t/>
            </a:r>
            <a:br>
              <a:rPr lang="sv-SE" dirty="0">
                <a:solidFill>
                  <a:schemeClr val="tx1"/>
                </a:solidFill>
                <a:latin typeface="+mn-lt"/>
              </a:rPr>
            </a:br>
            <a:r>
              <a:rPr lang="sv-SE" dirty="0">
                <a:solidFill>
                  <a:schemeClr val="tx1"/>
                </a:solidFill>
                <a:latin typeface="+mn-lt"/>
              </a:rPr>
              <a:t>Det går aldrig att förutse vilka utmaningar och dilemman som beslutsfattare, stabschefer och stabsmedlemmar kan står inför vid ett stabsarbete, och det finns inte några givna svar.  </a:t>
            </a:r>
          </a:p>
          <a:p>
            <a:endParaRPr lang="sv-SE" dirty="0">
              <a:solidFill>
                <a:schemeClr val="tx1"/>
              </a:solidFill>
              <a:latin typeface="+mn-lt"/>
            </a:endParaRPr>
          </a:p>
          <a:p>
            <a:r>
              <a:rPr lang="sv-SE" b="1" dirty="0">
                <a:solidFill>
                  <a:schemeClr val="tx1"/>
                </a:solidFill>
                <a:latin typeface="+mn-lt"/>
              </a:rPr>
              <a:t>Förslag på aktivitet</a:t>
            </a:r>
            <a:endParaRPr lang="sv-SE" dirty="0">
              <a:solidFill>
                <a:schemeClr val="tx1"/>
              </a:solidFill>
              <a:latin typeface="+mn-lt"/>
            </a:endParaRPr>
          </a:p>
          <a:p>
            <a:r>
              <a:rPr lang="sv-SE" dirty="0">
                <a:solidFill>
                  <a:schemeClr val="tx1"/>
                </a:solidFill>
                <a:latin typeface="+mn-lt"/>
              </a:rPr>
              <a:t>Deltagarna reflekterar enskilt och skriver ner sina svar kring ”vilka utmaningar och dilemman som de tror att beslutsfattare, stabschefer och stabsmedlemmar kan stå inför”. Uppmana dem att ha kvar reflektionerna</a:t>
            </a:r>
            <a:r>
              <a:rPr lang="sv-SE" baseline="0" dirty="0">
                <a:solidFill>
                  <a:schemeClr val="tx1"/>
                </a:solidFill>
                <a:latin typeface="+mn-lt"/>
              </a:rPr>
              <a:t> då de kommer att ha nytta av dem i nästa uppgift.</a:t>
            </a:r>
            <a:endParaRPr lang="sv-SE" dirty="0">
              <a:solidFill>
                <a:schemeClr val="tx1"/>
              </a:solidFill>
              <a:latin typeface="+mn-lt"/>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4</a:t>
            </a:fld>
            <a:endParaRPr lang="sv-SE"/>
          </a:p>
        </p:txBody>
      </p:sp>
    </p:spTree>
    <p:extLst>
      <p:ext uri="{BB962C8B-B14F-4D97-AF65-F5344CB8AC3E}">
        <p14:creationId xmlns:p14="http://schemas.microsoft.com/office/powerpoint/2010/main" val="1121706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284663"/>
          </a:xfrm>
        </p:spPr>
        <p:txBody>
          <a:bodyPr/>
          <a:lstStyle/>
          <a:p>
            <a:r>
              <a:rPr lang="sv-SE" dirty="0">
                <a:solidFill>
                  <a:schemeClr val="tx1"/>
                </a:solidFill>
                <a:latin typeface="+mn-lt"/>
              </a:rPr>
              <a:t>Läsanvisning Stabsmetodik, Utmaningar och dilemman</a:t>
            </a:r>
            <a:br>
              <a:rPr lang="sv-SE" dirty="0">
                <a:solidFill>
                  <a:schemeClr val="tx1"/>
                </a:solidFill>
                <a:latin typeface="+mn-lt"/>
              </a:rPr>
            </a:br>
            <a:r>
              <a:rPr lang="sv-SE" dirty="0">
                <a:solidFill>
                  <a:schemeClr val="tx1"/>
                </a:solidFill>
                <a:latin typeface="+mn-lt"/>
              </a:rPr>
              <a:t/>
            </a:r>
            <a:br>
              <a:rPr lang="sv-SE" dirty="0">
                <a:solidFill>
                  <a:schemeClr val="tx1"/>
                </a:solidFill>
                <a:latin typeface="+mn-lt"/>
              </a:rPr>
            </a:br>
            <a:r>
              <a:rPr lang="sv-SE" b="1" dirty="0">
                <a:solidFill>
                  <a:schemeClr val="tx1"/>
                </a:solidFill>
                <a:latin typeface="+mn-lt"/>
              </a:rPr>
              <a:t>Förslag på aktivitet</a:t>
            </a:r>
          </a:p>
          <a:p>
            <a:r>
              <a:rPr lang="sv-SE" dirty="0">
                <a:solidFill>
                  <a:schemeClr val="tx1"/>
                </a:solidFill>
                <a:latin typeface="+mn-lt"/>
              </a:rPr>
              <a:t>Dela in deltagarna i grupper från två till fyra personer i varje grupp. Antalet deltagare i varje grupp avgör tiden för diskussionen. Förslagsvis är tiden för diskussion cirka </a:t>
            </a:r>
            <a:r>
              <a:rPr lang="sv-SE" b="0" dirty="0">
                <a:solidFill>
                  <a:schemeClr val="tx1"/>
                </a:solidFill>
                <a:latin typeface="+mn-lt"/>
              </a:rPr>
              <a:t>20 minuter. </a:t>
            </a:r>
            <a:r>
              <a:rPr lang="sv-SE" dirty="0">
                <a:solidFill>
                  <a:schemeClr val="tx1"/>
                </a:solidFill>
                <a:latin typeface="+mn-lt"/>
              </a:rPr>
              <a:t>Diskussionen är grunden för denna utbildning. Grupperna ska reflektera och diskutera över vilka utmaningar och dilemman som de har uppfattat att beslutsfattare, stabschef och stabsmedlem kan uppfatta.</a:t>
            </a:r>
          </a:p>
          <a:p>
            <a:endParaRPr lang="sv-SE" dirty="0">
              <a:solidFill>
                <a:schemeClr val="tx1"/>
              </a:solidFill>
              <a:latin typeface="+mn-lt"/>
            </a:endParaRPr>
          </a:p>
          <a:p>
            <a:r>
              <a:rPr lang="sv-SE" b="1" dirty="0">
                <a:solidFill>
                  <a:schemeClr val="tx1"/>
                </a:solidFill>
                <a:latin typeface="+mn-lt"/>
              </a:rPr>
              <a:t>Redovisning</a:t>
            </a:r>
            <a:r>
              <a:rPr lang="sv-SE" dirty="0">
                <a:solidFill>
                  <a:schemeClr val="tx1"/>
                </a:solidFill>
                <a:latin typeface="+mn-lt"/>
              </a:rPr>
              <a:t/>
            </a:r>
            <a:br>
              <a:rPr lang="sv-SE" dirty="0">
                <a:solidFill>
                  <a:schemeClr val="tx1"/>
                </a:solidFill>
                <a:latin typeface="+mn-lt"/>
              </a:rPr>
            </a:br>
            <a:r>
              <a:rPr lang="sv-SE" dirty="0">
                <a:solidFill>
                  <a:schemeClr val="tx1"/>
                </a:solidFill>
                <a:latin typeface="+mn-lt"/>
              </a:rPr>
              <a:t>Låt alla grupper få berätta vilka utmaningar och dilemman de har kommit fram till som beslutsfattare, stabschef och stabsmedlem kan uppfatta. Här kan du välja att de skriver ner sina svar på blädderblocksblad med rubrikerna beslutsfattare, stabschef, stabsmedlem och under rubriken skriver de likheter och under en ytterligare rubrik skillnader eller redovisar muntligt.</a:t>
            </a:r>
          </a:p>
          <a:p>
            <a:endParaRPr lang="sv-SE" dirty="0">
              <a:solidFill>
                <a:schemeClr val="tx1"/>
              </a:solidFill>
              <a:latin typeface="+mn-lt"/>
            </a:endParaRPr>
          </a:p>
          <a:p>
            <a:r>
              <a:rPr lang="sv-SE" b="1" dirty="0">
                <a:solidFill>
                  <a:schemeClr val="tx1"/>
                </a:solidFill>
                <a:latin typeface="+mn-lt"/>
              </a:rPr>
              <a:t>Beslutsfattare</a:t>
            </a:r>
            <a:r>
              <a:rPr lang="sv-SE" dirty="0">
                <a:solidFill>
                  <a:schemeClr val="tx1"/>
                </a:solidFill>
                <a:latin typeface="+mn-lt"/>
              </a:rPr>
              <a:t>		</a:t>
            </a:r>
            <a:r>
              <a:rPr lang="sv-SE" b="1" dirty="0">
                <a:solidFill>
                  <a:schemeClr val="tx1"/>
                </a:solidFill>
                <a:latin typeface="+mn-lt"/>
              </a:rPr>
              <a:t>Stabschef</a:t>
            </a:r>
            <a:r>
              <a:rPr lang="sv-SE" dirty="0">
                <a:solidFill>
                  <a:schemeClr val="tx1"/>
                </a:solidFill>
                <a:latin typeface="+mn-lt"/>
              </a:rPr>
              <a:t>		</a:t>
            </a:r>
            <a:r>
              <a:rPr lang="sv-SE" b="1" dirty="0">
                <a:solidFill>
                  <a:schemeClr val="tx1"/>
                </a:solidFill>
                <a:latin typeface="+mn-lt"/>
              </a:rPr>
              <a:t>Stabsmedlem</a:t>
            </a:r>
          </a:p>
          <a:p>
            <a:r>
              <a:rPr lang="sv-SE" dirty="0">
                <a:solidFill>
                  <a:schemeClr val="tx1"/>
                </a:solidFill>
                <a:latin typeface="+mn-lt"/>
              </a:rPr>
              <a:t>Likheter		Likheter		Likheter</a:t>
            </a:r>
            <a:br>
              <a:rPr lang="sv-SE" dirty="0">
                <a:solidFill>
                  <a:schemeClr val="tx1"/>
                </a:solidFill>
                <a:latin typeface="+mn-lt"/>
              </a:rPr>
            </a:br>
            <a:r>
              <a:rPr lang="sv-SE" dirty="0">
                <a:solidFill>
                  <a:schemeClr val="tx1"/>
                </a:solidFill>
                <a:latin typeface="+mn-lt"/>
              </a:rPr>
              <a:t>Skillnader		Skillnader		Skillnader</a:t>
            </a:r>
          </a:p>
          <a:p>
            <a:endParaRPr lang="sv-SE" dirty="0">
              <a:solidFill>
                <a:schemeClr val="tx1"/>
              </a:solidFill>
              <a:latin typeface="+mn-lt"/>
            </a:endParaRPr>
          </a:p>
          <a:p>
            <a:r>
              <a:rPr lang="sv-SE" dirty="0">
                <a:solidFill>
                  <a:schemeClr val="tx1"/>
                </a:solidFill>
                <a:latin typeface="+mn-lt"/>
              </a:rPr>
              <a:t>Be dem att sätta upp sina Blädderblockspapper på Whiteboarden bredvid varandra, för att kunna jämföra svaren och reflektera i storgrupp.</a:t>
            </a:r>
            <a:endParaRPr lang="sv-SE" b="1" dirty="0">
              <a:solidFill>
                <a:schemeClr val="tx1"/>
              </a:solidFill>
              <a:latin typeface="+mn-lt"/>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5</a:t>
            </a:fld>
            <a:endParaRPr lang="sv-SE"/>
          </a:p>
        </p:txBody>
      </p:sp>
    </p:spTree>
    <p:extLst>
      <p:ext uri="{BB962C8B-B14F-4D97-AF65-F5344CB8AC3E}">
        <p14:creationId xmlns:p14="http://schemas.microsoft.com/office/powerpoint/2010/main" val="87436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br>
              <a:rPr lang="sv-SE" sz="1200" b="1"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Läsanvisning Stabsmetodik, Utmaningar och dilemman.</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En organisation som har tänkt igenom och förberett sin stabsorganisation innan något händer, kommer troligtvis komma igång snabbare med sitt stabsarbete. Uppstarten i ett stabsarbete kan vara avgörande för hanteringen av samhällsstörningen.  </a:t>
            </a:r>
          </a:p>
          <a:p>
            <a:r>
              <a:rPr lang="sv-SE" sz="1200" b="1" kern="1200" dirty="0">
                <a:solidFill>
                  <a:schemeClr val="tx1"/>
                </a:solidFill>
                <a:effectLst/>
                <a:latin typeface="+mn-lt"/>
                <a:ea typeface="+mn-ea"/>
                <a:cs typeface="+mn-cs"/>
              </a:rPr>
              <a:t> </a:t>
            </a:r>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Förslag på aktivitet</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Deltagarna diskuterar i par ”hur förberedda är vi?” och skriver ner sina svar</a:t>
            </a:r>
            <a:r>
              <a:rPr lang="sv-SE" sz="1200" kern="1200" baseline="0" dirty="0">
                <a:solidFill>
                  <a:schemeClr val="tx1"/>
                </a:solidFill>
                <a:effectLst/>
                <a:latin typeface="+mn-lt"/>
                <a:ea typeface="+mn-ea"/>
                <a:cs typeface="+mn-cs"/>
              </a:rPr>
              <a:t> för att sen följas upp av  kursledaren.</a:t>
            </a:r>
            <a:endParaRPr lang="sv-SE" dirty="0">
              <a:solidFill>
                <a:schemeClr val="tx1"/>
              </a:solidFill>
              <a:latin typeface="+mn-lt"/>
            </a:endParaRPr>
          </a:p>
        </p:txBody>
      </p:sp>
      <p:sp>
        <p:nvSpPr>
          <p:cNvPr id="4" name="Platshållare för bildnummer 3"/>
          <p:cNvSpPr>
            <a:spLocks noGrp="1"/>
          </p:cNvSpPr>
          <p:nvPr>
            <p:ph type="sldNum" sz="quarter" idx="10"/>
          </p:nvPr>
        </p:nvSpPr>
        <p:spPr/>
        <p:txBody>
          <a:bodyPr/>
          <a:lstStyle/>
          <a:p>
            <a:fld id="{E710800A-9183-49F4-953F-0390757E7EFD}" type="slidenum">
              <a:rPr lang="sv-SE" smtClean="0"/>
              <a:t>6</a:t>
            </a:fld>
            <a:endParaRPr lang="sv-SE"/>
          </a:p>
        </p:txBody>
      </p:sp>
    </p:spTree>
    <p:extLst>
      <p:ext uri="{BB962C8B-B14F-4D97-AF65-F5344CB8AC3E}">
        <p14:creationId xmlns:p14="http://schemas.microsoft.com/office/powerpoint/2010/main" val="570094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mn-ea"/>
                <a:cs typeface="+mn-cs"/>
              </a:rPr>
              <a:t>Animerad bild</a:t>
            </a:r>
          </a:p>
          <a:p>
            <a:endParaRPr lang="sv-SE" sz="1200" b="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Instruktioner: </a:t>
            </a:r>
            <a:br>
              <a:rPr lang="sv-SE" sz="1200" b="1"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1. klicka på pilen under beslutsfattare, stabschef och stabsmedlem för att gå vidare med just den rollen. </a:t>
            </a:r>
          </a:p>
          <a:p>
            <a:r>
              <a:rPr lang="sv-SE" sz="1200" b="1" kern="1200" dirty="0">
                <a:solidFill>
                  <a:schemeClr val="tx1"/>
                </a:solidFill>
                <a:effectLst/>
                <a:latin typeface="+mn-lt"/>
                <a:ea typeface="+mn-ea"/>
                <a:cs typeface="+mn-cs"/>
              </a:rPr>
              <a:t>2. När du kommer till sista bilden i varje avsnitt,</a:t>
            </a:r>
            <a:r>
              <a:rPr lang="sv-SE" sz="1200" b="1" kern="1200" baseline="0" dirty="0">
                <a:solidFill>
                  <a:schemeClr val="tx1"/>
                </a:solidFill>
                <a:effectLst/>
                <a:latin typeface="+mn-lt"/>
                <a:ea typeface="+mn-ea"/>
                <a:cs typeface="+mn-cs"/>
              </a:rPr>
              <a:t> klicka på pilen uppe till höger så kommer du tillbaka till ursprungsbilden. </a:t>
            </a:r>
          </a:p>
          <a:p>
            <a:r>
              <a:rPr lang="sv-SE" sz="1200" b="1" kern="1200" baseline="0" dirty="0">
                <a:solidFill>
                  <a:schemeClr val="tx1"/>
                </a:solidFill>
                <a:effectLst/>
                <a:latin typeface="+mn-lt"/>
                <a:ea typeface="+mn-ea"/>
                <a:cs typeface="+mn-cs"/>
              </a:rPr>
              <a:t>3. När du är klar och vill gå vidare klicka på pilen i denna bild, längst upp till höger!</a:t>
            </a:r>
            <a:r>
              <a:rPr lang="sv-SE" sz="1200" b="1" kern="1200" dirty="0">
                <a:solidFill>
                  <a:schemeClr val="tx1"/>
                </a:solidFill>
                <a:effectLst/>
                <a:latin typeface="+mn-lt"/>
                <a:ea typeface="+mn-ea"/>
                <a:cs typeface="+mn-cs"/>
              </a:rPr>
              <a:t> </a:t>
            </a:r>
            <a:br>
              <a:rPr lang="sv-SE" sz="1200" b="1" kern="1200" dirty="0">
                <a:solidFill>
                  <a:schemeClr val="tx1"/>
                </a:solidFill>
                <a:effectLst/>
                <a:latin typeface="+mn-lt"/>
                <a:ea typeface="+mn-ea"/>
                <a:cs typeface="+mn-cs"/>
              </a:rPr>
            </a:br>
            <a:endParaRPr lang="sv-SE" sz="1200" b="1" kern="1200" dirty="0">
              <a:solidFill>
                <a:schemeClr val="tx1"/>
              </a:solidFill>
              <a:effectLst/>
              <a:latin typeface="+mn-lt"/>
              <a:ea typeface="+mn-ea"/>
              <a:cs typeface="+mn-cs"/>
            </a:endParaRPr>
          </a:p>
          <a:p>
            <a:r>
              <a:rPr lang="sv-SE" b="0" dirty="0">
                <a:solidFill>
                  <a:schemeClr val="tx1"/>
                </a:solidFill>
                <a:latin typeface="+mn-lt"/>
              </a:rPr>
              <a:t>Läsanvisning Stabsmetodik, Utmaningar och dilemman.</a:t>
            </a:r>
          </a:p>
        </p:txBody>
      </p:sp>
      <p:sp>
        <p:nvSpPr>
          <p:cNvPr id="4" name="Platshållare för bildnummer 3"/>
          <p:cNvSpPr>
            <a:spLocks noGrp="1"/>
          </p:cNvSpPr>
          <p:nvPr>
            <p:ph type="sldNum" sz="quarter" idx="10"/>
          </p:nvPr>
        </p:nvSpPr>
        <p:spPr/>
        <p:txBody>
          <a:bodyPr/>
          <a:lstStyle/>
          <a:p>
            <a:fld id="{E710800A-9183-49F4-953F-0390757E7EFD}" type="slidenum">
              <a:rPr lang="sv-SE" smtClean="0"/>
              <a:t>7</a:t>
            </a:fld>
            <a:endParaRPr lang="sv-SE"/>
          </a:p>
        </p:txBody>
      </p:sp>
    </p:spTree>
    <p:extLst>
      <p:ext uri="{BB962C8B-B14F-4D97-AF65-F5344CB8AC3E}">
        <p14:creationId xmlns:p14="http://schemas.microsoft.com/office/powerpoint/2010/main" val="290797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710800A-9183-49F4-953F-0390757E7EFD}" type="slidenum">
              <a:rPr lang="sv-SE" smtClean="0"/>
              <a:t>8</a:t>
            </a:fld>
            <a:endParaRPr lang="sv-SE"/>
          </a:p>
        </p:txBody>
      </p:sp>
    </p:spTree>
    <p:extLst>
      <p:ext uri="{BB962C8B-B14F-4D97-AF65-F5344CB8AC3E}">
        <p14:creationId xmlns:p14="http://schemas.microsoft.com/office/powerpoint/2010/main" val="2001722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Läsanvisning Stabsmetodik, Utmaningar och dilemman.</a:t>
            </a:r>
          </a:p>
          <a:p>
            <a:r>
              <a:rPr lang="sv-SE" sz="1200" b="1" kern="1200" dirty="0">
                <a:solidFill>
                  <a:schemeClr val="tx1"/>
                </a:solidFill>
                <a:effectLst/>
                <a:latin typeface="+mn-lt"/>
                <a:ea typeface="+mn-ea"/>
                <a:cs typeface="+mn-cs"/>
              </a:rPr>
              <a: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Beslutsfattare har många övergripande strategiska frågor som kan vara utmanande och</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svåra, t.ex. om flera skyddsvärden är påverkade och en prioritering måste göras kring vilket skyddsvärde som ska hanteras först.</a:t>
            </a:r>
          </a:p>
        </p:txBody>
      </p:sp>
      <p:sp>
        <p:nvSpPr>
          <p:cNvPr id="4" name="Platshållare för bildnummer 3"/>
          <p:cNvSpPr>
            <a:spLocks noGrp="1"/>
          </p:cNvSpPr>
          <p:nvPr>
            <p:ph type="sldNum" sz="quarter" idx="10"/>
          </p:nvPr>
        </p:nvSpPr>
        <p:spPr/>
        <p:txBody>
          <a:bodyPr/>
          <a:lstStyle/>
          <a:p>
            <a:fld id="{E710800A-9183-49F4-953F-0390757E7EFD}" type="slidenum">
              <a:rPr lang="sv-SE" smtClean="0"/>
              <a:t>9</a:t>
            </a:fld>
            <a:endParaRPr lang="sv-SE"/>
          </a:p>
        </p:txBody>
      </p:sp>
    </p:spTree>
    <p:extLst>
      <p:ext uri="{BB962C8B-B14F-4D97-AF65-F5344CB8AC3E}">
        <p14:creationId xmlns:p14="http://schemas.microsoft.com/office/powerpoint/2010/main" val="4192361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slideMaster" Target="../slideMasters/slideMaster1.xml"/><Relationship Id="rId4" Type="http://schemas.openxmlformats.org/officeDocument/2006/relationships/tags" Target="../tags/tag3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5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2.png"/><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slideMaster" Target="../slideMasters/slideMaster1.xml"/><Relationship Id="rId4"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Master" Target="../slideMasters/slideMaster1.xml"/><Relationship Id="rId5" Type="http://schemas.openxmlformats.org/officeDocument/2006/relationships/tags" Target="../tags/tag92.xml"/><Relationship Id="rId4" Type="http://schemas.openxmlformats.org/officeDocument/2006/relationships/tags" Target="../tags/tag91.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slideMaster" Target="../slideMasters/slideMaster1.xml"/><Relationship Id="rId5" Type="http://schemas.openxmlformats.org/officeDocument/2006/relationships/tags" Target="../tags/tag104.xml"/><Relationship Id="rId4"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3.png"/><Relationship Id="rId5" Type="http://schemas.openxmlformats.org/officeDocument/2006/relationships/slideMaster" Target="../slideMasters/slideMaster1.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Master" Target="../slideMasters/slideMaster1.xml"/><Relationship Id="rId5" Type="http://schemas.openxmlformats.org/officeDocument/2006/relationships/tags" Target="../tags/tag116.xml"/><Relationship Id="rId4" Type="http://schemas.openxmlformats.org/officeDocument/2006/relationships/tags" Target="../tags/tag115.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Master" Target="../slideMasters/slideMaster1.xml"/><Relationship Id="rId4" Type="http://schemas.openxmlformats.org/officeDocument/2006/relationships/tags" Target="../tags/tag120.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slideMaster" Target="../slideMasters/slideMaster1.xml"/><Relationship Id="rId5" Type="http://schemas.openxmlformats.org/officeDocument/2006/relationships/tags" Target="../tags/tag128.xml"/><Relationship Id="rId4" Type="http://schemas.openxmlformats.org/officeDocument/2006/relationships/tags" Target="../tags/tag127.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Master" Target="../slideMasters/slideMaster1.xml"/><Relationship Id="rId4" Type="http://schemas.openxmlformats.org/officeDocument/2006/relationships/tags" Target="../tags/tag132.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slideMaster" Target="../slideMasters/slideMaster1.xml"/><Relationship Id="rId5" Type="http://schemas.openxmlformats.org/officeDocument/2006/relationships/tags" Target="../tags/tag140.xml"/><Relationship Id="rId4" Type="http://schemas.openxmlformats.org/officeDocument/2006/relationships/tags" Target="../tags/tag139.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3.xml"/><Relationship Id="rId7" Type="http://schemas.openxmlformats.org/officeDocument/2006/relationships/image" Target="../media/image3.png"/><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Master" Target="../slideMasters/slideMaster1.xml"/><Relationship Id="rId5" Type="http://schemas.openxmlformats.org/officeDocument/2006/relationships/tags" Target="../tags/tag145.xml"/><Relationship Id="rId4" Type="http://schemas.openxmlformats.org/officeDocument/2006/relationships/tags" Target="../tags/tag144.xml"/></Relationships>
</file>

<file path=ppt/slideLayouts/_rels/slideLayout42.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5" Type="http://schemas.openxmlformats.org/officeDocument/2006/relationships/slideMaster" Target="../slideMasters/slideMaster1.xml"/><Relationship Id="rId4" Type="http://schemas.openxmlformats.org/officeDocument/2006/relationships/tags" Target="../tags/tag149.xml"/></Relationships>
</file>

<file path=ppt/slideLayouts/_rels/slideLayout43.xml.rels><?xml version="1.0" encoding="UTF-8" standalone="yes"?>
<Relationships xmlns="http://schemas.openxmlformats.org/package/2006/relationships"><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 Id="rId4"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DC31ADF9-861B-45D2-8503-265750D8498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0" y="3799155"/>
            <a:ext cx="7802235" cy="306804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1774800" y="1368000"/>
            <a:ext cx="8582400" cy="1185077"/>
          </a:xfrm>
        </p:spPr>
        <p:txBody>
          <a:bodyPr anchor="b">
            <a:noAutofit/>
          </a:bodyPr>
          <a:lstStyle>
            <a:lvl1pPr algn="l">
              <a:defRPr sz="4000">
                <a:solidFill>
                  <a:srgbClr val="000000"/>
                </a:solidFill>
              </a:defRPr>
            </a:lvl1pPr>
          </a:lstStyle>
          <a:p>
            <a:r>
              <a:rPr lang="sv-SE" dirty="0"/>
              <a:t>Klicka här för att skriva rubrik </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1774800" y="2627491"/>
            <a:ext cx="8582400" cy="760640"/>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5" name="Rektangel 4" descr="TagShapePrint">
            <a:extLst>
              <a:ext uri="{FF2B5EF4-FFF2-40B4-BE49-F238E27FC236}">
                <a16:creationId xmlns:a16="http://schemas.microsoft.com/office/drawing/2014/main" id="{6652D206-1067-47B6-8FFE-1C2342F8F17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14723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Grå, 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sp>
        <p:nvSpPr>
          <p:cNvPr id="3" name="Rektangel 2" descr="TagShapePrint">
            <a:extLst>
              <a:ext uri="{FF2B5EF4-FFF2-40B4-BE49-F238E27FC236}">
                <a16:creationId xmlns:a16="http://schemas.microsoft.com/office/drawing/2014/main" id="{E8CE1D95-F632-4AF3-8B7F-A875F814B83A}"/>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305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å, 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07E4A293-52A1-4578-AC06-C2932B1885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60741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Mörkgrå, 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Rektangel 6" descr="TagShapePrint">
            <a:extLst>
              <a:ext uri="{FF2B5EF4-FFF2-40B4-BE49-F238E27FC236}">
                <a16:creationId xmlns:a16="http://schemas.microsoft.com/office/drawing/2014/main" id="{7D6F2A64-194C-49DE-98E8-41A62AD1FAC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EF1AA8D3-BD3E-4A66-8C0B-3325F522D10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2934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Mörkgrå, 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09693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Mörkgrå, 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a:t>Klicka här för att ändra format</a:t>
            </a:r>
          </a:p>
        </p:txBody>
      </p:sp>
      <p:sp>
        <p:nvSpPr>
          <p:cNvPr id="6" name="Rektangel 5" descr="TagShapePrint">
            <a:extLst>
              <a:ext uri="{FF2B5EF4-FFF2-40B4-BE49-F238E27FC236}">
                <a16:creationId xmlns:a16="http://schemas.microsoft.com/office/drawing/2014/main" id="{0D4D6CCC-51E3-41D8-8653-0477B694ECC3}"/>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7" name="Bildobjekt 6" descr="MSB Logotyp vit">
            <a:extLst>
              <a:ext uri="{FF2B5EF4-FFF2-40B4-BE49-F238E27FC236}">
                <a16:creationId xmlns:a16="http://schemas.microsoft.com/office/drawing/2014/main" id="{12C87B01-826C-48CD-AAC7-25A0765D79E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428768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Mörkgrå, 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8" name="Rektangel 7" descr="TagShapePrint">
            <a:extLst>
              <a:ext uri="{FF2B5EF4-FFF2-40B4-BE49-F238E27FC236}">
                <a16:creationId xmlns:a16="http://schemas.microsoft.com/office/drawing/2014/main" id="{E3053303-1555-4614-897F-4B3D25DF4C9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9" name="Bildobjekt 8" descr="MSB Logotyp vit">
            <a:extLst>
              <a:ext uri="{FF2B5EF4-FFF2-40B4-BE49-F238E27FC236}">
                <a16:creationId xmlns:a16="http://schemas.microsoft.com/office/drawing/2014/main" id="{FEB3FE70-94B2-46E9-B618-19EE7B8667E0}"/>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743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Avslut">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2FDEBDE7-F704-4303-803A-AFE52A2CA7C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498344"/>
            <a:ext cx="12192000" cy="6357866"/>
          </a:xfrm>
          <a:prstGeom prst="rect">
            <a:avLst/>
          </a:prstGeom>
        </p:spPr>
      </p:pic>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1"/>
            </p:custDataLst>
          </p:nvPr>
        </p:nvSpPr>
        <p:spPr>
          <a:xfrm>
            <a:off x="2019298" y="1362077"/>
            <a:ext cx="8582400" cy="633743"/>
          </a:xfrm>
        </p:spPr>
        <p:txBody>
          <a:bodyPr anchor="b">
            <a:noAutofit/>
          </a:bodyPr>
          <a:lstStyle>
            <a:lvl1pPr algn="l">
              <a:defRPr sz="4000">
                <a:solidFill>
                  <a:srgbClr val="000000"/>
                </a:solidFill>
              </a:defRPr>
            </a:lvl1pPr>
          </a:lstStyle>
          <a:p>
            <a:r>
              <a:rPr lang="sv-SE" dirty="0"/>
              <a:t>Klicka här rubrik</a:t>
            </a:r>
          </a:p>
        </p:txBody>
      </p:sp>
      <p:sp>
        <p:nvSpPr>
          <p:cNvPr id="3" name="Underrubrik 2">
            <a:extLst>
              <a:ext uri="{FF2B5EF4-FFF2-40B4-BE49-F238E27FC236}">
                <a16:creationId xmlns:a16="http://schemas.microsoft.com/office/drawing/2014/main" id="{299A9531-F5BA-4E5C-BE21-C657CBE8E529}"/>
              </a:ext>
            </a:extLst>
          </p:cNvPr>
          <p:cNvSpPr>
            <a:spLocks noGrp="1"/>
          </p:cNvSpPr>
          <p:nvPr>
            <p:ph type="subTitle" idx="1"/>
            <p:custDataLst>
              <p:tags r:id="rId2"/>
            </p:custDataLst>
          </p:nvPr>
        </p:nvSpPr>
        <p:spPr>
          <a:xfrm>
            <a:off x="2019299" y="2046494"/>
            <a:ext cx="6608653" cy="1382506"/>
          </a:xfrm>
        </p:spPr>
        <p:txBody>
          <a:bodyPr/>
          <a:lstStyle>
            <a:lvl1pPr marL="0" indent="0" algn="l">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pic>
        <p:nvPicPr>
          <p:cNvPr id="8" name="Bildobjekt 7" descr="MSB Logotyp">
            <a:extLst>
              <a:ext uri="{FF2B5EF4-FFF2-40B4-BE49-F238E27FC236}">
                <a16:creationId xmlns:a16="http://schemas.microsoft.com/office/drawing/2014/main" id="{95DD5985-A25E-4117-9500-0C11FF49A1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83024" y="6123904"/>
            <a:ext cx="1287889" cy="571294"/>
          </a:xfrm>
          <a:prstGeom prst="rect">
            <a:avLst/>
          </a:prstGeom>
        </p:spPr>
      </p:pic>
      <p:sp>
        <p:nvSpPr>
          <p:cNvPr id="4" name="Rektangel 3" descr="TagShapePrint">
            <a:extLst>
              <a:ext uri="{FF2B5EF4-FFF2-40B4-BE49-F238E27FC236}">
                <a16:creationId xmlns:a16="http://schemas.microsoft.com/office/drawing/2014/main" id="{EBDDE36C-32A0-4EC1-BAB2-21D6BA9EC603}"/>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206528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bild med foto linjer vä">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flipH="1">
            <a:off x="-1524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3D6D0EBF-3891-481A-A740-9B73D4E39495}"/>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58350215"/>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Rubrikbild med foto linjer hö">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32D2BC56-E5BB-4706-884F-E550DFE216E3}"/>
              </a:ext>
            </a:extLst>
          </p:cNvPr>
          <p:cNvSpPr>
            <a:spLocks noGrp="1"/>
          </p:cNvSpPr>
          <p:nvPr>
            <p:ph type="pic" sz="quarter" idx="10"/>
            <p:custDataLst>
              <p:tags r:id="rId1"/>
            </p:custDataLst>
          </p:nvPr>
        </p:nvSpPr>
        <p:spPr>
          <a:xfrm>
            <a:off x="-1" y="-1"/>
            <a:ext cx="12192001" cy="5992837"/>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EBE1865B-0552-40AF-8E28-A27FB0A9BD3F}"/>
              </a:ext>
            </a:extLst>
          </p:cNvPr>
          <p:cNvSpPr>
            <a:spLocks noGrp="1"/>
          </p:cNvSpPr>
          <p:nvPr>
            <p:ph type="ctrTitle" hasCustomPrompt="1"/>
            <p:custDataLst>
              <p:tags r:id="rId2"/>
            </p:custDataLst>
          </p:nvPr>
        </p:nvSpPr>
        <p:spPr>
          <a:xfrm>
            <a:off x="2700000" y="3181641"/>
            <a:ext cx="6552933" cy="1147167"/>
          </a:xfrm>
          <a:noFill/>
        </p:spPr>
        <p:txBody>
          <a:bodyPr anchor="b">
            <a:noAutofit/>
          </a:bodyPr>
          <a:lstStyle>
            <a:lvl1pPr algn="l">
              <a:defRPr sz="4000">
                <a:solidFill>
                  <a:srgbClr val="000000"/>
                </a:solidFill>
              </a:defRPr>
            </a:lvl1pPr>
          </a:lstStyle>
          <a:p>
            <a:r>
              <a:rPr lang="sv-SE" dirty="0"/>
              <a:t>Klicka här för att skriva rubrik</a:t>
            </a:r>
          </a:p>
        </p:txBody>
      </p:sp>
      <p:sp>
        <p:nvSpPr>
          <p:cNvPr id="8" name="Platshållare för text 7">
            <a:extLst>
              <a:ext uri="{FF2B5EF4-FFF2-40B4-BE49-F238E27FC236}">
                <a16:creationId xmlns:a16="http://schemas.microsoft.com/office/drawing/2014/main" id="{276A06C7-2F99-435E-AEB4-A8BD2FF2811C}"/>
              </a:ext>
            </a:extLst>
          </p:cNvPr>
          <p:cNvSpPr>
            <a:spLocks noGrp="1"/>
          </p:cNvSpPr>
          <p:nvPr>
            <p:ph type="body" sz="quarter" idx="11" hasCustomPrompt="1"/>
            <p:custDataLst>
              <p:tags r:id="rId3"/>
            </p:custDataLst>
          </p:nvPr>
        </p:nvSpPr>
        <p:spPr>
          <a:xfrm>
            <a:off x="7504510" y="-9053"/>
            <a:ext cx="4690800" cy="1875600"/>
          </a:xfrm>
          <a:blipFill>
            <a:blip r:embed="rId6"/>
            <a:stretch>
              <a:fillRect/>
            </a:stretch>
          </a:blipFill>
        </p:spPr>
        <p:txBody>
          <a:bodyPr/>
          <a:lstStyle>
            <a:lvl1pPr marL="0" indent="0">
              <a:buFontTx/>
              <a:buNone/>
              <a:defRPr>
                <a:solidFill>
                  <a:srgbClr val="000000"/>
                </a:solidFill>
              </a:defRPr>
            </a:lvl1pPr>
          </a:lstStyle>
          <a:p>
            <a:pPr lvl="0"/>
            <a:r>
              <a:rPr lang="sv-SE" dirty="0"/>
              <a:t> </a:t>
            </a:r>
          </a:p>
        </p:txBody>
      </p:sp>
      <p:sp>
        <p:nvSpPr>
          <p:cNvPr id="3" name="Rektangel 2" descr="TagShapePrint">
            <a:extLst>
              <a:ext uri="{FF2B5EF4-FFF2-40B4-BE49-F238E27FC236}">
                <a16:creationId xmlns:a16="http://schemas.microsoft.com/office/drawing/2014/main" id="{61CD9792-B3DA-483F-864B-624F57AED9E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30483724"/>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vsnittsrubrik med foto">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DC4CC64D-0556-4EE6-8C65-19C67B09D47C}"/>
              </a:ext>
            </a:extLst>
          </p:cNvPr>
          <p:cNvSpPr>
            <a:spLocks noGrp="1"/>
          </p:cNvSpPr>
          <p:nvPr>
            <p:ph type="pic" sz="quarter" idx="10"/>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2"/>
            </p:custDataLst>
          </p:nvPr>
        </p:nvSpPr>
        <p:spPr>
          <a:xfrm>
            <a:off x="2700652" y="1368000"/>
            <a:ext cx="6552000" cy="1273968"/>
          </a:xfrm>
        </p:spPr>
        <p:txBody>
          <a:bodyPr anchor="t"/>
          <a:lstStyle>
            <a:lvl1pPr>
              <a:defRPr sz="4000">
                <a:solidFill>
                  <a:srgbClr val="000000"/>
                </a:solidFill>
              </a:defRPr>
            </a:lvl1pPr>
          </a:lstStyle>
          <a:p>
            <a:r>
              <a:rPr lang="sv-SE" dirty="0"/>
              <a:t>Klicka här för att skriva rubrik</a:t>
            </a:r>
          </a:p>
        </p:txBody>
      </p:sp>
      <p:sp>
        <p:nvSpPr>
          <p:cNvPr id="3" name="Rektangel 2" descr="TagShapePrint">
            <a:extLst>
              <a:ext uri="{FF2B5EF4-FFF2-40B4-BE49-F238E27FC236}">
                <a16:creationId xmlns:a16="http://schemas.microsoft.com/office/drawing/2014/main" id="{A15B28B4-2D13-4E26-ADD9-0E1AA3CC18C6}"/>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5953568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descr="TagShapePrint">
            <a:extLst>
              <a:ext uri="{FF2B5EF4-FFF2-40B4-BE49-F238E27FC236}">
                <a16:creationId xmlns:a16="http://schemas.microsoft.com/office/drawing/2014/main" id="{32D0FF3B-541A-4046-ADC9-AA4ECAEB50A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8963225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nehåll med foto och textruta rö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1" y="1252147"/>
            <a:ext cx="4557978" cy="2652665"/>
          </a:xfrm>
          <a:gradFill>
            <a:gsLst>
              <a:gs pos="100000">
                <a:schemeClr val="bg1"/>
              </a:gs>
              <a:gs pos="3000">
                <a:schemeClr val="accent1"/>
              </a:gs>
              <a:gs pos="0">
                <a:schemeClr val="bg1"/>
              </a:gs>
              <a:gs pos="0">
                <a:schemeClr val="accent1"/>
              </a:gs>
              <a:gs pos="3000">
                <a:schemeClr val="accent1"/>
              </a:gs>
              <a:gs pos="4000">
                <a:schemeClr val="accent1"/>
              </a:gs>
              <a:gs pos="0">
                <a:schemeClr val="accent1"/>
              </a:gs>
              <a:gs pos="4000">
                <a:schemeClr val="bg1"/>
              </a:gs>
            </a:gsLst>
            <a:lin ang="0" scaled="1"/>
          </a:gradFill>
        </p:spPr>
        <p:txBody>
          <a:bodyPr lIns="504000" tIns="396000" rIns="504000" bIns="396000">
            <a:noAutofit/>
          </a:bodyPr>
          <a:lstStyle>
            <a:lvl1pPr marL="0" indent="0" algn="l">
              <a:lnSpc>
                <a:spcPct val="170000"/>
              </a:lnSpc>
              <a:spcBef>
                <a:spcPts val="0"/>
              </a:spcBef>
              <a:buNone/>
              <a:defRPr sz="1400">
                <a:solidFill>
                  <a:srgbClr val="000000"/>
                </a:solidFill>
              </a:defRPr>
            </a:lvl1pPr>
          </a:lstStyle>
          <a:p>
            <a:pPr lvl="0"/>
            <a:r>
              <a:rPr lang="sv-SE"/>
              <a:t>Redigera format för bakgrundstext</a:t>
            </a:r>
          </a:p>
        </p:txBody>
      </p:sp>
      <p:sp>
        <p:nvSpPr>
          <p:cNvPr id="2" name="Rektangel 1" descr="TagShapePrint">
            <a:extLst>
              <a:ext uri="{FF2B5EF4-FFF2-40B4-BE49-F238E27FC236}">
                <a16:creationId xmlns:a16="http://schemas.microsoft.com/office/drawing/2014/main" id="{C73F3707-EE23-4555-81ED-EFCFC740D449}"/>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22063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nnehåll med foto och textruta lila">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C8263F2-B4B2-49CB-80FF-B28F3C05F0F4}"/>
              </a:ext>
            </a:extLst>
          </p:cNvPr>
          <p:cNvSpPr>
            <a:spLocks noGrp="1"/>
          </p:cNvSpPr>
          <p:nvPr>
            <p:ph type="pic" sz="quarter" idx="11"/>
            <p:custDataLst>
              <p:tags r:id="rId1"/>
            </p:custDataLst>
          </p:nvPr>
        </p:nvSpPr>
        <p:spPr>
          <a:xfrm>
            <a:off x="0" y="0"/>
            <a:ext cx="12192000" cy="6858000"/>
          </a:xfrm>
          <a:solidFill>
            <a:srgbClr val="F7F7F7"/>
          </a:solidFill>
        </p:spPr>
        <p:txBody>
          <a:bodyPr>
            <a:normAutofit/>
          </a:bodyPr>
          <a:lstStyle>
            <a:lvl1pPr marL="0" indent="0" algn="ctr">
              <a:buNone/>
              <a:defRPr sz="1800">
                <a:solidFill>
                  <a:srgbClr val="000000"/>
                </a:solidFill>
              </a:defRPr>
            </a:lvl1pPr>
          </a:lstStyle>
          <a:p>
            <a:r>
              <a:rPr lang="sv-SE"/>
              <a:t>Klicka på ikonen för att lägga till en bild</a:t>
            </a:r>
            <a:endParaRPr lang="sv-SE" dirty="0"/>
          </a:p>
        </p:txBody>
      </p:sp>
      <p:sp>
        <p:nvSpPr>
          <p:cNvPr id="5" name="Platshållare för text 4">
            <a:extLst>
              <a:ext uri="{FF2B5EF4-FFF2-40B4-BE49-F238E27FC236}">
                <a16:creationId xmlns:a16="http://schemas.microsoft.com/office/drawing/2014/main" id="{CEC4278E-C033-4F73-BA2E-69DCE0AB0022}"/>
              </a:ext>
            </a:extLst>
          </p:cNvPr>
          <p:cNvSpPr>
            <a:spLocks noGrp="1"/>
          </p:cNvSpPr>
          <p:nvPr>
            <p:ph type="body" sz="quarter" idx="10"/>
            <p:custDataLst>
              <p:tags r:id="rId2"/>
            </p:custDataLst>
          </p:nvPr>
        </p:nvSpPr>
        <p:spPr>
          <a:xfrm>
            <a:off x="7633831" y="1287034"/>
            <a:ext cx="4558169" cy="2652665"/>
          </a:xfrm>
          <a:gradFill flip="none" rotWithShape="1">
            <a:gsLst>
              <a:gs pos="100000">
                <a:schemeClr val="accent2"/>
              </a:gs>
              <a:gs pos="99000">
                <a:schemeClr val="accent2"/>
              </a:gs>
              <a:gs pos="0">
                <a:schemeClr val="bg1"/>
              </a:gs>
              <a:gs pos="100000">
                <a:schemeClr val="accent2"/>
              </a:gs>
              <a:gs pos="96000">
                <a:schemeClr val="bg1"/>
              </a:gs>
              <a:gs pos="100000">
                <a:schemeClr val="accent2"/>
              </a:gs>
              <a:gs pos="100000">
                <a:schemeClr val="accent2"/>
              </a:gs>
              <a:gs pos="96000">
                <a:schemeClr val="accent2"/>
              </a:gs>
            </a:gsLst>
            <a:lin ang="0" scaled="1"/>
            <a:tileRect/>
          </a:gradFill>
        </p:spPr>
        <p:txBody>
          <a:bodyPr lIns="504000" tIns="396000" rIns="504000" bIns="396000">
            <a:noAutofit/>
          </a:bodyPr>
          <a:lstStyle>
            <a:lvl1pPr marL="0" indent="0" algn="l">
              <a:buNone/>
              <a:defRPr sz="1400">
                <a:solidFill>
                  <a:srgbClr val="000000"/>
                </a:solidFill>
              </a:defRPr>
            </a:lvl1pPr>
          </a:lstStyle>
          <a:p>
            <a:pPr lvl="0"/>
            <a:r>
              <a:rPr lang="sv-SE"/>
              <a:t>Redigera format för bakgrundstext</a:t>
            </a:r>
          </a:p>
        </p:txBody>
      </p:sp>
      <p:sp>
        <p:nvSpPr>
          <p:cNvPr id="2" name="Rektangel 1" descr="TagShapePrint">
            <a:extLst>
              <a:ext uri="{FF2B5EF4-FFF2-40B4-BE49-F238E27FC236}">
                <a16:creationId xmlns:a16="http://schemas.microsoft.com/office/drawing/2014/main" id="{B148343D-9557-4981-AFCA-B7C27BDB8EC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589382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1474FF95-72CE-4F15-A907-790A9405D51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995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E6DFBAEC-38E5-4D97-A612-5262025ED7F7}"/>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990629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Grå, rubrik och innehåll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C04498F7-0638-4AA2-AE84-6B87E650F4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4308DC1-56E8-4359-819D-8BB65DF4D55E}"/>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8372878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Grå, endast rubrik linj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pic>
        <p:nvPicPr>
          <p:cNvPr id="3" name="Bildobjekt 2">
            <a:extLst>
              <a:ext uri="{FF2B5EF4-FFF2-40B4-BE49-F238E27FC236}">
                <a16:creationId xmlns:a16="http://schemas.microsoft.com/office/drawing/2014/main" id="{819B8F01-128B-4BA1-A84C-B56BAFCFE7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flipV="1">
            <a:off x="-1" y="5586311"/>
            <a:ext cx="3229200" cy="1269807"/>
          </a:xfrm>
          <a:prstGeom prst="rect">
            <a:avLst/>
          </a:prstGeom>
        </p:spPr>
      </p:pic>
      <p:sp>
        <p:nvSpPr>
          <p:cNvPr id="4" name="Rektangel 3" descr="TagShapePrint">
            <a:extLst>
              <a:ext uri="{FF2B5EF4-FFF2-40B4-BE49-F238E27FC236}">
                <a16:creationId xmlns:a16="http://schemas.microsoft.com/office/drawing/2014/main" id="{52965331-77AE-4EFA-821D-2E502D8BBE29}"/>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51591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fontAlgn="base">
              <a:lnSpc>
                <a:spcPts val="4000"/>
              </a:lnSpc>
              <a:defRPr spc="-40" baseline="0">
                <a:solidFill>
                  <a:srgbClr val="000000"/>
                </a:solidFill>
              </a:defRPr>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sz="2000" baseline="0">
                <a:solidFill>
                  <a:srgbClr val="000000"/>
                </a:solidFill>
              </a:defRPr>
            </a:lvl1pPr>
            <a:lvl2pPr>
              <a:defRPr sz="1800" baseline="0">
                <a:solidFill>
                  <a:srgbClr val="000000"/>
                </a:solidFill>
              </a:defRPr>
            </a:lvl2pPr>
            <a:lvl3pPr>
              <a:defRPr sz="1800" baseline="0">
                <a:solidFill>
                  <a:srgbClr val="000000"/>
                </a:solidFill>
              </a:defRPr>
            </a:lvl3pPr>
            <a:lvl4pPr>
              <a:defRPr sz="1800" baseline="0">
                <a:solidFill>
                  <a:srgbClr val="000000"/>
                </a:solidFill>
              </a:defRPr>
            </a:lvl4pPr>
            <a:lvl5pPr>
              <a:defRPr sz="1800" baseline="0">
                <a:solidFill>
                  <a:srgbClr val="000000"/>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6CDF3D6E-D108-415E-8D5A-BD46F9E0757D}"/>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0857401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9656282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3AA8698-4192-4498-8F9A-9812855A80CA}"/>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1287868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B2533FB9-D3CB-4513-AF01-6865DE324090}"/>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9371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Rektangel 3" descr="TagShapePrint">
            <a:extLst>
              <a:ext uri="{FF2B5EF4-FFF2-40B4-BE49-F238E27FC236}">
                <a16:creationId xmlns:a16="http://schemas.microsoft.com/office/drawing/2014/main" id="{4A1CEAEA-19DE-4D04-BA56-BDA29032A8C8}"/>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42497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Grå, 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189061F8-55E7-49B6-9AEF-E1D14A4DD197}"/>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022406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Grå, 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32E03C5E-1186-4165-9246-C2BDBD802763}"/>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904866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Mörkgrå, rubrik och innehåll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FFFFFF"/>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7" name="Rektangel 6" descr="TagShapePrint">
            <a:extLst>
              <a:ext uri="{FF2B5EF4-FFF2-40B4-BE49-F238E27FC236}">
                <a16:creationId xmlns:a16="http://schemas.microsoft.com/office/drawing/2014/main" id="{F7952798-40F2-43AF-ADCB-0F92798101F8}"/>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1" name="Bildobjekt 10" descr="MSB Logotyp vit">
            <a:extLst>
              <a:ext uri="{FF2B5EF4-FFF2-40B4-BE49-F238E27FC236}">
                <a16:creationId xmlns:a16="http://schemas.microsoft.com/office/drawing/2014/main" id="{F1B410AC-55C0-4955-B070-81E9EC800439}"/>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38571070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Mörkgrå, 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FFFFFF"/>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3EB786C1-5062-47EE-A182-4CBD58D4B380}"/>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0" name="Bildobjekt 9" descr="MSB Logotyp vit">
            <a:extLst>
              <a:ext uri="{FF2B5EF4-FFF2-40B4-BE49-F238E27FC236}">
                <a16:creationId xmlns:a16="http://schemas.microsoft.com/office/drawing/2014/main" id="{F530D0E8-4E0D-4D85-AB67-CEE8E5C02C8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11963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Mörkgrå, foto med text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59DDE75-2A1E-40D1-85C6-BD52C5491099}"/>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262E663B-7D0C-449C-81ED-E14E74EED1AA}"/>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5964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6755065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C1671A04-B694-4E06-9704-066D21C9B34A}"/>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774851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51D0A648-C3B8-4A8C-9681-92309A44D8A6}"/>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184638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Grå, 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007C7AC3-BC49-4601-A7B2-0EF800DF7D49}"/>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266564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Grå, endast rubrik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6BD33255-FFA5-49B8-A9EF-FB42094D81C4}"/>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07285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B0D984-7330-426D-813B-46AAE15059F8}"/>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72A5FEE3-4F44-4EF8-BB58-7C6B9EE46DC0}"/>
              </a:ext>
            </a:extLst>
          </p:cNvPr>
          <p:cNvSpPr>
            <a:spLocks noGrp="1"/>
          </p:cNvSpPr>
          <p:nvPr>
            <p:ph sz="half" idx="1"/>
            <p:custDataLst>
              <p:tags r:id="rId2"/>
            </p:custDataLst>
          </p:nvPr>
        </p:nvSpPr>
        <p:spPr>
          <a:xfrm>
            <a:off x="1773387"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D9E75873-11EA-475C-9688-F58B035842BF}"/>
              </a:ext>
            </a:extLst>
          </p:cNvPr>
          <p:cNvSpPr>
            <a:spLocks noGrp="1"/>
          </p:cNvSpPr>
          <p:nvPr>
            <p:ph sz="half" idx="2"/>
            <p:custDataLst>
              <p:tags r:id="rId3"/>
            </p:custDataLst>
          </p:nvPr>
        </p:nvSpPr>
        <p:spPr>
          <a:xfrm>
            <a:off x="6222316" y="2265118"/>
            <a:ext cx="4131654" cy="3834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Rektangel 4" descr="TagShapePrint">
            <a:extLst>
              <a:ext uri="{FF2B5EF4-FFF2-40B4-BE49-F238E27FC236}">
                <a16:creationId xmlns:a16="http://schemas.microsoft.com/office/drawing/2014/main" id="{C44C2790-902A-4C19-85E0-C370F3EBD17A}"/>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7847082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Grå, 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84FB7889-B26A-4350-BD52-B5ADE9D4AF11}"/>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3347558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Mörkgrå, foto med text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FFFFFF"/>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238408" y="0"/>
            <a:ext cx="5857592"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E91D795D-EC75-4887-AD5B-C2D7BBDFC584}"/>
              </a:ext>
            </a:extLst>
          </p:cNvPr>
          <p:cNvSpPr/>
          <p:nvPr>
            <p:custDataLst>
              <p:tags r:id="rId4"/>
            </p:custDataLst>
          </p:nvPr>
        </p:nvSpPr>
        <p:spPr>
          <a:xfrm>
            <a:off x="3018" y="1"/>
            <a:ext cx="23539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73E7AADB-07B4-4113-8BA0-A7187E6E1E12}"/>
              </a:ext>
            </a:extLst>
          </p:cNvPr>
          <p:cNvSpPr/>
          <p:nvPr userDrawn="1">
            <p:custDataLst>
              <p:tags r:id="rId5"/>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13" name="Bildobjekt 12" descr="MSB Logotyp vit">
            <a:extLst>
              <a:ext uri="{FF2B5EF4-FFF2-40B4-BE49-F238E27FC236}">
                <a16:creationId xmlns:a16="http://schemas.microsoft.com/office/drawing/2014/main" id="{994A03BA-DF65-448A-A694-8A0AE9D8BE16}"/>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4636130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Rubrik och innehåll lila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a:extLst>
              <a:ext uri="{FF2B5EF4-FFF2-40B4-BE49-F238E27FC236}">
                <a16:creationId xmlns:a16="http://schemas.microsoft.com/office/drawing/2014/main" id="{86B669AE-DB11-48D9-AF4B-A358921646CB}"/>
              </a:ext>
            </a:extLst>
          </p:cNvPr>
          <p:cNvSpPr/>
          <p:nvPr>
            <p:custDataLst>
              <p:tags r:id="rId3"/>
            </p:custDataLst>
          </p:nvPr>
        </p:nvSpPr>
        <p:spPr>
          <a:xfrm>
            <a:off x="3018" y="1"/>
            <a:ext cx="235390" cy="6858000"/>
          </a:xfrm>
          <a:prstGeom prst="rect">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5" name="Rektangel 4" descr="TagShapePrint">
            <a:extLst>
              <a:ext uri="{FF2B5EF4-FFF2-40B4-BE49-F238E27FC236}">
                <a16:creationId xmlns:a16="http://schemas.microsoft.com/office/drawing/2014/main" id="{E357044C-DA38-49F5-A8E4-753F9E350B46}"/>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485074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1_Endast rubrik rött strec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sp>
        <p:nvSpPr>
          <p:cNvPr id="4" name="Rektangel 3">
            <a:extLst>
              <a:ext uri="{FF2B5EF4-FFF2-40B4-BE49-F238E27FC236}">
                <a16:creationId xmlns:a16="http://schemas.microsoft.com/office/drawing/2014/main" id="{42699372-AE26-4104-A617-190897B6B5EE}"/>
              </a:ext>
            </a:extLst>
          </p:cNvPr>
          <p:cNvSpPr/>
          <p:nvPr>
            <p:custDataLst>
              <p:tags r:id="rId2"/>
            </p:custDataLst>
          </p:nvPr>
        </p:nvSpPr>
        <p:spPr>
          <a:xfrm>
            <a:off x="3018" y="1"/>
            <a:ext cx="235390" cy="6858000"/>
          </a:xfrm>
          <a:prstGeom prst="rect">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
        <p:nvSpPr>
          <p:cNvPr id="3" name="Rektangel 2" descr="TagShapePrint">
            <a:extLst>
              <a:ext uri="{FF2B5EF4-FFF2-40B4-BE49-F238E27FC236}">
                <a16:creationId xmlns:a16="http://schemas.microsoft.com/office/drawing/2014/main" id="{F5304C78-2B55-4DEC-9EA7-F3D8D674318F}"/>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23466666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secHead" preserve="1">
  <p:cSld name="1_Mörkgrå, avsnittsrubrik">
    <p:bg>
      <p:bgPr>
        <a:solidFill>
          <a:srgbClr val="6F6E67"/>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lgn="ctr">
              <a:defRPr sz="3200">
                <a:solidFill>
                  <a:srgbClr val="FFFFFF"/>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lgn="ctr">
              <a:buNone/>
              <a:defRPr sz="18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4" name="Rektangel 3" descr="TagShapePrint">
            <a:extLst>
              <a:ext uri="{FF2B5EF4-FFF2-40B4-BE49-F238E27FC236}">
                <a16:creationId xmlns:a16="http://schemas.microsoft.com/office/drawing/2014/main" id="{D7D29E5B-685D-482F-8494-A354F6A1AF6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pic>
        <p:nvPicPr>
          <p:cNvPr id="8" name="Bildobjekt 7" descr="MSB Logotyp vit">
            <a:extLst>
              <a:ext uri="{FF2B5EF4-FFF2-40B4-BE49-F238E27FC236}">
                <a16:creationId xmlns:a16="http://schemas.microsoft.com/office/drawing/2014/main" id="{16E107E1-7AC3-43CF-A6CA-177B1B812FEC}"/>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Tree>
    <p:extLst>
      <p:ext uri="{BB962C8B-B14F-4D97-AF65-F5344CB8AC3E}">
        <p14:creationId xmlns:p14="http://schemas.microsoft.com/office/powerpoint/2010/main" val="158638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535B1B-6056-4CED-8443-F504A14CA1D0}"/>
              </a:ext>
            </a:extLst>
          </p:cNvPr>
          <p:cNvSpPr>
            <a:spLocks noGrp="1"/>
          </p:cNvSpPr>
          <p:nvPr>
            <p:ph type="title"/>
            <p:custDataLst>
              <p:tags r:id="rId1"/>
            </p:custDataLst>
          </p:nvPr>
        </p:nvSpPr>
        <p:spPr>
          <a:xfrm>
            <a:off x="550843" y="479892"/>
            <a:ext cx="10517206" cy="516224"/>
          </a:xfrm>
        </p:spPr>
        <p:txBody>
          <a:bodyPr/>
          <a:lstStyle>
            <a:lvl1pPr>
              <a:defRPr>
                <a:solidFill>
                  <a:srgbClr val="000000"/>
                </a:solidFill>
              </a:defRPr>
            </a:lvl1pPr>
          </a:lstStyle>
          <a:p>
            <a:r>
              <a:rPr lang="sv-SE"/>
              <a:t>Klicka här för att ändra format</a:t>
            </a:r>
          </a:p>
        </p:txBody>
      </p:sp>
      <p:sp>
        <p:nvSpPr>
          <p:cNvPr id="3" name="Rektangel 2" descr="TagShapePrint">
            <a:extLst>
              <a:ext uri="{FF2B5EF4-FFF2-40B4-BE49-F238E27FC236}">
                <a16:creationId xmlns:a16="http://schemas.microsoft.com/office/drawing/2014/main" id="{4D234E2D-D23F-4A27-A025-571352EBCD41}"/>
              </a:ext>
            </a:extLst>
          </p:cNvPr>
          <p:cNvSpPr/>
          <p:nvPr userDrawn="1">
            <p:custDataLst>
              <p:tags r:id="rId2"/>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9366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ktangel 1" descr="TagShapePrint">
            <a:extLst>
              <a:ext uri="{FF2B5EF4-FFF2-40B4-BE49-F238E27FC236}">
                <a16:creationId xmlns:a16="http://schemas.microsoft.com/office/drawing/2014/main" id="{D2624664-E304-43C3-94AF-7C6457527487}"/>
              </a:ext>
            </a:extLst>
          </p:cNvPr>
          <p:cNvSpPr/>
          <p:nvPr userDrawn="1">
            <p:custDataLst>
              <p:tags r:id="rId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32418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to med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CFCF07-ECDA-4640-B5C3-2D28D1E5348B}"/>
              </a:ext>
            </a:extLst>
          </p:cNvPr>
          <p:cNvSpPr>
            <a:spLocks noGrp="1"/>
          </p:cNvSpPr>
          <p:nvPr>
            <p:ph type="title" hasCustomPrompt="1"/>
            <p:custDataLst>
              <p:tags r:id="rId1"/>
            </p:custDataLst>
          </p:nvPr>
        </p:nvSpPr>
        <p:spPr>
          <a:xfrm>
            <a:off x="7293162" y="1140736"/>
            <a:ext cx="4001936" cy="943824"/>
          </a:xfrm>
        </p:spPr>
        <p:txBody>
          <a:bodyPr anchor="b"/>
          <a:lstStyle>
            <a:lvl1pPr>
              <a:defRPr sz="3200">
                <a:solidFill>
                  <a:srgbClr val="000000"/>
                </a:solidFill>
              </a:defRPr>
            </a:lvl1pPr>
          </a:lstStyle>
          <a:p>
            <a:r>
              <a:rPr lang="sv-SE" dirty="0"/>
              <a:t>Klicka här för att skriva rubrik</a:t>
            </a:r>
          </a:p>
        </p:txBody>
      </p:sp>
      <p:sp>
        <p:nvSpPr>
          <p:cNvPr id="3" name="Platshållare för bild 2">
            <a:extLst>
              <a:ext uri="{FF2B5EF4-FFF2-40B4-BE49-F238E27FC236}">
                <a16:creationId xmlns:a16="http://schemas.microsoft.com/office/drawing/2014/main" id="{9182F77A-2646-4218-A4A9-F18D71B677DD}"/>
              </a:ext>
            </a:extLst>
          </p:cNvPr>
          <p:cNvSpPr>
            <a:spLocks noGrp="1"/>
          </p:cNvSpPr>
          <p:nvPr>
            <p:ph type="pic" idx="1"/>
            <p:custDataLst>
              <p:tags r:id="rId2"/>
            </p:custDataLst>
          </p:nvPr>
        </p:nvSpPr>
        <p:spPr>
          <a:xfrm>
            <a:off x="0" y="0"/>
            <a:ext cx="6096000" cy="6857999"/>
          </a:xfrm>
          <a:solidFill>
            <a:srgbClr val="F7F7F7"/>
          </a:solidFill>
        </p:spPr>
        <p:txBody>
          <a:bodyPr>
            <a:normAutofit/>
          </a:bodyPr>
          <a:lstStyle>
            <a:lvl1pPr marL="0" indent="0" algn="ctr">
              <a:buNone/>
              <a:defRPr sz="18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text 6">
            <a:extLst>
              <a:ext uri="{FF2B5EF4-FFF2-40B4-BE49-F238E27FC236}">
                <a16:creationId xmlns:a16="http://schemas.microsoft.com/office/drawing/2014/main" id="{5071BAF5-9712-4804-B086-916A4B24192D}"/>
              </a:ext>
            </a:extLst>
          </p:cNvPr>
          <p:cNvSpPr>
            <a:spLocks noGrp="1"/>
          </p:cNvSpPr>
          <p:nvPr>
            <p:ph type="body" sz="quarter" idx="10"/>
            <p:custDataLst>
              <p:tags r:id="rId3"/>
            </p:custDataLst>
          </p:nvPr>
        </p:nvSpPr>
        <p:spPr>
          <a:xfrm>
            <a:off x="7293162" y="2258402"/>
            <a:ext cx="4002087" cy="383381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ktangel 3" descr="TagShapePrint">
            <a:extLst>
              <a:ext uri="{FF2B5EF4-FFF2-40B4-BE49-F238E27FC236}">
                <a16:creationId xmlns:a16="http://schemas.microsoft.com/office/drawing/2014/main" id="{4D010190-EDD4-48A5-B350-2AB1DBEFAA41}"/>
              </a:ext>
            </a:extLst>
          </p:cNvPr>
          <p:cNvSpPr/>
          <p:nvPr userDrawn="1">
            <p:custDataLst>
              <p:tags r:id="rId4"/>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37957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å, 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960810-8C01-47CE-B39D-C931C2B8EC49}"/>
              </a:ext>
            </a:extLst>
          </p:cNvPr>
          <p:cNvSpPr>
            <a:spLocks noGrp="1"/>
          </p:cNvSpPr>
          <p:nvPr>
            <p:ph type="title"/>
            <p:custDataLst>
              <p:tags r:id="rId1"/>
            </p:custDataLst>
          </p:nvPr>
        </p:nvSpPr>
        <p:spPr>
          <a:xfrm>
            <a:off x="1773388" y="1108423"/>
            <a:ext cx="8580582" cy="966397"/>
          </a:xfrm>
        </p:spPr>
        <p:txBody>
          <a:bodyPr/>
          <a:lstStyle>
            <a:lvl1pPr>
              <a:defRPr>
                <a:solidFill>
                  <a:srgbClr val="000000"/>
                </a:solidFill>
              </a:defRPr>
            </a:lvl1pPr>
          </a:lstStyle>
          <a:p>
            <a:r>
              <a:rPr lang="sv-SE"/>
              <a:t>Klicka här för att ändra format</a:t>
            </a:r>
            <a:endParaRPr lang="sv-SE" dirty="0"/>
          </a:p>
        </p:txBody>
      </p:sp>
      <p:sp>
        <p:nvSpPr>
          <p:cNvPr id="3" name="Platshållare för innehåll 2">
            <a:extLst>
              <a:ext uri="{FF2B5EF4-FFF2-40B4-BE49-F238E27FC236}">
                <a16:creationId xmlns:a16="http://schemas.microsoft.com/office/drawing/2014/main" id="{54B2EE45-8107-4DF6-B7D2-B3F80F43CEF7}"/>
              </a:ext>
            </a:extLst>
          </p:cNvPr>
          <p:cNvSpPr>
            <a:spLocks noGrp="1"/>
          </p:cNvSpPr>
          <p:nvPr>
            <p:ph idx="1"/>
            <p:custDataLst>
              <p:tags r:id="rId2"/>
            </p:custDataLst>
          </p:nvPr>
        </p:nvSpPr>
        <p:spPr>
          <a:xfrm>
            <a:off x="1773388" y="2265119"/>
            <a:ext cx="8580582" cy="3601527"/>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Rektangel 3" descr="TagShapePrint">
            <a:extLst>
              <a:ext uri="{FF2B5EF4-FFF2-40B4-BE49-F238E27FC236}">
                <a16:creationId xmlns:a16="http://schemas.microsoft.com/office/drawing/2014/main" id="{0563D0BB-A7F6-4376-899B-98FBF764D891}"/>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808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Grå, 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835B8C-07AB-41CC-9E71-C4867F754040}"/>
              </a:ext>
            </a:extLst>
          </p:cNvPr>
          <p:cNvSpPr>
            <a:spLocks noGrp="1"/>
          </p:cNvSpPr>
          <p:nvPr>
            <p:ph type="title" hasCustomPrompt="1"/>
            <p:custDataLst>
              <p:tags r:id="rId1"/>
            </p:custDataLst>
          </p:nvPr>
        </p:nvSpPr>
        <p:spPr>
          <a:xfrm>
            <a:off x="1774800" y="1368000"/>
            <a:ext cx="8582400" cy="1273968"/>
          </a:xfrm>
        </p:spPr>
        <p:txBody>
          <a:bodyPr anchor="b"/>
          <a:lstStyle>
            <a:lvl1pPr>
              <a:defRPr sz="4000">
                <a:solidFill>
                  <a:srgbClr val="000000"/>
                </a:solidFill>
              </a:defRPr>
            </a:lvl1pPr>
          </a:lstStyle>
          <a:p>
            <a:r>
              <a:rPr lang="sv-SE" dirty="0"/>
              <a:t>Klicka här för att skriva rubrik</a:t>
            </a:r>
          </a:p>
        </p:txBody>
      </p:sp>
      <p:sp>
        <p:nvSpPr>
          <p:cNvPr id="3" name="Platshållare för text 2">
            <a:extLst>
              <a:ext uri="{FF2B5EF4-FFF2-40B4-BE49-F238E27FC236}">
                <a16:creationId xmlns:a16="http://schemas.microsoft.com/office/drawing/2014/main" id="{3C714B15-840F-4937-81D0-04D9058592A4}"/>
              </a:ext>
            </a:extLst>
          </p:cNvPr>
          <p:cNvSpPr>
            <a:spLocks noGrp="1"/>
          </p:cNvSpPr>
          <p:nvPr>
            <p:ph type="body" idx="1"/>
            <p:custDataLst>
              <p:tags r:id="rId2"/>
            </p:custDataLst>
          </p:nvPr>
        </p:nvSpPr>
        <p:spPr>
          <a:xfrm>
            <a:off x="1774800" y="2673745"/>
            <a:ext cx="8582400" cy="633743"/>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Rektangel 3" descr="TagShapePrint">
            <a:extLst>
              <a:ext uri="{FF2B5EF4-FFF2-40B4-BE49-F238E27FC236}">
                <a16:creationId xmlns:a16="http://schemas.microsoft.com/office/drawing/2014/main" id="{696F1378-E97B-4E02-B8F4-8472610D4ECC}"/>
              </a:ext>
            </a:extLst>
          </p:cNvPr>
          <p:cNvSpPr/>
          <p:nvPr userDrawn="1">
            <p:custDataLst>
              <p:tags r:id="rId3"/>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17113600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ags" Target="../tags/tag2.xml"/><Relationship Id="rId50" Type="http://schemas.openxmlformats.org/officeDocument/2006/relationships/tags" Target="../tags/tag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ags" Target="../tags/tag3.xml"/><Relationship Id="rId8" Type="http://schemas.openxmlformats.org/officeDocument/2006/relationships/slideLayout" Target="../slideLayouts/slideLayout8.xml"/><Relationship Id="rId51"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F1D9020-1940-49A2-BFA3-95584FEA93EC}"/>
              </a:ext>
            </a:extLst>
          </p:cNvPr>
          <p:cNvSpPr>
            <a:spLocks noGrp="1"/>
          </p:cNvSpPr>
          <p:nvPr>
            <p:ph type="title"/>
            <p:custDataLst>
              <p:tags r:id="rId46"/>
            </p:custDataLst>
          </p:nvPr>
        </p:nvSpPr>
        <p:spPr>
          <a:xfrm>
            <a:off x="1773388" y="1108423"/>
            <a:ext cx="8580582" cy="966397"/>
          </a:xfrm>
          <a:prstGeom prst="rect">
            <a:avLst/>
          </a:prstGeom>
        </p:spPr>
        <p:txBody>
          <a:bodyPr vert="horz" lIns="91440" tIns="45720" rIns="91440" bIns="45720" rtlCol="0" anchor="t">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C40A15B8-FBB7-4178-991C-E12627728F18}"/>
              </a:ext>
            </a:extLst>
          </p:cNvPr>
          <p:cNvSpPr>
            <a:spLocks noGrp="1"/>
          </p:cNvSpPr>
          <p:nvPr>
            <p:ph type="body" idx="1"/>
            <p:custDataLst>
              <p:tags r:id="rId47"/>
            </p:custDataLst>
          </p:nvPr>
        </p:nvSpPr>
        <p:spPr>
          <a:xfrm>
            <a:off x="1773388" y="2265119"/>
            <a:ext cx="8580582" cy="3601527"/>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F95B3C8-56E1-4799-9EF1-0E2899D19799}"/>
              </a:ext>
            </a:extLst>
          </p:cNvPr>
          <p:cNvSpPr>
            <a:spLocks noGrp="1"/>
          </p:cNvSpPr>
          <p:nvPr>
            <p:ph type="dt" sz="half" idx="2"/>
            <p:custDataLst>
              <p:tags r:id="rId48"/>
            </p:custDataLst>
          </p:nvPr>
        </p:nvSpPr>
        <p:spPr>
          <a:xfrm>
            <a:off x="838200" y="6356350"/>
            <a:ext cx="1418617" cy="365125"/>
          </a:xfrm>
          <a:prstGeom prst="rect">
            <a:avLst/>
          </a:prstGeom>
        </p:spPr>
        <p:txBody>
          <a:bodyPr vert="horz" lIns="91440" tIns="45720" rIns="91440" bIns="45720" rtlCol="0" anchor="ctr"/>
          <a:lstStyle>
            <a:lvl1pPr algn="l">
              <a:defRPr sz="1200">
                <a:solidFill>
                  <a:srgbClr val="898989"/>
                </a:solidFill>
              </a:defRPr>
            </a:lvl1pPr>
          </a:lstStyle>
          <a:p>
            <a:fld id="{EBE9B6F4-6F0E-449D-99C3-FA3961AAF713}" type="datetimeFigureOut">
              <a:rPr lang="sv-SE" smtClean="0"/>
              <a:pPr/>
              <a:t>2023-02-07</a:t>
            </a:fld>
            <a:endParaRPr lang="sv-SE"/>
          </a:p>
        </p:txBody>
      </p:sp>
      <p:sp>
        <p:nvSpPr>
          <p:cNvPr id="5" name="Platshållare för sidfot 4">
            <a:extLst>
              <a:ext uri="{FF2B5EF4-FFF2-40B4-BE49-F238E27FC236}">
                <a16:creationId xmlns:a16="http://schemas.microsoft.com/office/drawing/2014/main" id="{50C6C383-6118-42A0-9B5E-5FFE17808E4C}"/>
              </a:ext>
            </a:extLst>
          </p:cNvPr>
          <p:cNvSpPr>
            <a:spLocks noGrp="1"/>
          </p:cNvSpPr>
          <p:nvPr>
            <p:ph type="ftr" sz="quarter" idx="3"/>
            <p:custDataLst>
              <p:tags r:id="rId49"/>
            </p:custDataLst>
          </p:nvPr>
        </p:nvSpPr>
        <p:spPr>
          <a:xfrm>
            <a:off x="4038600" y="6356350"/>
            <a:ext cx="1700719" cy="365125"/>
          </a:xfrm>
          <a:prstGeom prst="rect">
            <a:avLst/>
          </a:prstGeom>
        </p:spPr>
        <p:txBody>
          <a:bodyPr vert="horz" lIns="91440" tIns="45720" rIns="91440" bIns="45720" rtlCol="0" anchor="ctr"/>
          <a:lstStyle>
            <a:lvl1pPr algn="ctr">
              <a:defRPr sz="1200">
                <a:solidFill>
                  <a:srgbClr val="898989"/>
                </a:solidFill>
              </a:defRPr>
            </a:lvl1pPr>
          </a:lstStyle>
          <a:p>
            <a:endParaRPr lang="sv-SE"/>
          </a:p>
        </p:txBody>
      </p:sp>
      <p:sp>
        <p:nvSpPr>
          <p:cNvPr id="6" name="Platshållare för bildnummer 5">
            <a:extLst>
              <a:ext uri="{FF2B5EF4-FFF2-40B4-BE49-F238E27FC236}">
                <a16:creationId xmlns:a16="http://schemas.microsoft.com/office/drawing/2014/main" id="{1EB2F42B-D68C-4430-95CE-B474C2F44049}"/>
              </a:ext>
            </a:extLst>
          </p:cNvPr>
          <p:cNvSpPr>
            <a:spLocks noGrp="1"/>
          </p:cNvSpPr>
          <p:nvPr>
            <p:ph type="sldNum" sz="quarter" idx="4"/>
            <p:custDataLst>
              <p:tags r:id="rId50"/>
            </p:custDataLst>
          </p:nvPr>
        </p:nvSpPr>
        <p:spPr>
          <a:xfrm>
            <a:off x="8182706" y="6356350"/>
            <a:ext cx="387231" cy="365125"/>
          </a:xfrm>
          <a:prstGeom prst="rect">
            <a:avLst/>
          </a:prstGeom>
        </p:spPr>
        <p:txBody>
          <a:bodyPr vert="horz" lIns="91440" tIns="45720" rIns="91440" bIns="45720" rtlCol="0" anchor="ctr"/>
          <a:lstStyle>
            <a:lvl1pPr algn="r">
              <a:defRPr sz="1200">
                <a:solidFill>
                  <a:srgbClr val="898989"/>
                </a:solidFill>
              </a:defRPr>
            </a:lvl1pPr>
          </a:lstStyle>
          <a:p>
            <a:fld id="{B56B4F8C-CEC5-4B2C-9C29-5300068510B6}" type="slidenum">
              <a:rPr lang="sv-SE" smtClean="0"/>
              <a:pPr/>
              <a:t>‹#›</a:t>
            </a:fld>
            <a:endParaRPr lang="sv-SE"/>
          </a:p>
        </p:txBody>
      </p:sp>
      <p:pic>
        <p:nvPicPr>
          <p:cNvPr id="9" name="Bildobjekt 8" descr="MSB Logotyp">
            <a:extLst>
              <a:ext uri="{FF2B5EF4-FFF2-40B4-BE49-F238E27FC236}">
                <a16:creationId xmlns:a16="http://schemas.microsoft.com/office/drawing/2014/main" id="{C61C71E5-2BEA-4EE5-8908-79C24C365760}"/>
              </a:ext>
            </a:extLst>
          </p:cNvPr>
          <p:cNvPicPr>
            <a:picLocks noChangeAspect="1"/>
          </p:cNvPicPr>
          <p:nvPr/>
        </p:nvPicPr>
        <p:blipFill>
          <a:blip r:embed="rId52" cstate="hqprint">
            <a:extLst>
              <a:ext uri="{28A0092B-C50C-407E-A947-70E740481C1C}">
                <a14:useLocalDpi xmlns:a14="http://schemas.microsoft.com/office/drawing/2010/main" val="0"/>
              </a:ext>
            </a:extLst>
          </a:blip>
          <a:stretch>
            <a:fillRect/>
          </a:stretch>
        </p:blipFill>
        <p:spPr>
          <a:xfrm>
            <a:off x="11068050" y="6296026"/>
            <a:ext cx="952500" cy="422519"/>
          </a:xfrm>
          <a:prstGeom prst="rect">
            <a:avLst/>
          </a:prstGeom>
        </p:spPr>
      </p:pic>
      <p:sp>
        <p:nvSpPr>
          <p:cNvPr id="7" name="Rektangel 6" descr="TagShapePrint">
            <a:extLst>
              <a:ext uri="{FF2B5EF4-FFF2-40B4-BE49-F238E27FC236}">
                <a16:creationId xmlns:a16="http://schemas.microsoft.com/office/drawing/2014/main" id="{7ACF45BF-8B57-4982-89CE-41EEE824F538}"/>
              </a:ext>
            </a:extLst>
          </p:cNvPr>
          <p:cNvSpPr/>
          <p:nvPr userDrawn="1">
            <p:custDataLst>
              <p:tags r:id="rId51"/>
            </p:custDataLst>
          </p:nvPr>
        </p:nvSpPr>
        <p:spPr>
          <a:xfrm>
            <a:off x="0" y="0"/>
            <a:ext cx="0" cy="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06295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5" r:id="rId44"/>
  </p:sldLayoutIdLst>
  <p:txStyles>
    <p:titleStyle>
      <a:lvl1pPr algn="l" defTabSz="914400" rtl="0" eaLnBrk="1" latinLnBrk="0" hangingPunct="1">
        <a:lnSpc>
          <a:spcPct val="90000"/>
        </a:lnSpc>
        <a:spcBef>
          <a:spcPct val="0"/>
        </a:spcBef>
        <a:buNone/>
        <a:defRPr sz="3200" b="1" kern="1200">
          <a:solidFill>
            <a:srgbClr val="000000"/>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rgbClr val="000000"/>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rgbClr val="000000"/>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rgbClr val="000000"/>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rgbClr val="000000"/>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rgbClr val="000000"/>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6.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5.xml"/><Relationship Id="rId1" Type="http://schemas.openxmlformats.org/officeDocument/2006/relationships/slideLayout" Target="../slideLayouts/slideLayout26.xml"/><Relationship Id="rId5" Type="http://schemas.openxmlformats.org/officeDocument/2006/relationships/image" Target="../media/image14.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hyperlink" Target="http://www.msb.se/samverkanledn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2.xml"/><Relationship Id="rId1" Type="http://schemas.openxmlformats.org/officeDocument/2006/relationships/slideLayout" Target="../slideLayouts/slideLayout35.xml"/><Relationship Id="rId5" Type="http://schemas.openxmlformats.org/officeDocument/2006/relationships/image" Target="../media/image17.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4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4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4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4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8.xml"/><Relationship Id="rId1" Type="http://schemas.openxmlformats.org/officeDocument/2006/relationships/slideLayout" Target="../slideLayouts/slideLayout4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42.xml"/><Relationship Id="rId5" Type="http://schemas.openxmlformats.org/officeDocument/2006/relationships/image" Target="../media/image20.png"/><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hyperlink" Target="https://www.msb.se/sv/amnesomraden/krisberedskap--civilt-forsvar/samverkan-och-ledning/gemensamma-grunder-for-samverkan-och-ledning-vid-samhallsstorningar/stabsmetodik/utbildningar-i-stabsmetodi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hyperlink" Target="http://www.msb.se/samverkanledning" TargetMode="External"/><Relationship Id="rId2" Type="http://schemas.openxmlformats.org/officeDocument/2006/relationships/notesSlide" Target="../notesSlides/notesSlide30.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image" Target="../media/image12.png"/><Relationship Id="rId4" Type="http://schemas.openxmlformats.org/officeDocument/2006/relationships/slide" Target="slide16.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8CE763-DB27-4F55-93FD-B49ECB6C32DD}"/>
              </a:ext>
            </a:extLst>
          </p:cNvPr>
          <p:cNvSpPr>
            <a:spLocks noGrp="1"/>
          </p:cNvSpPr>
          <p:nvPr>
            <p:ph type="ctrTitle"/>
          </p:nvPr>
        </p:nvSpPr>
        <p:spPr>
          <a:xfrm>
            <a:off x="1782000" y="1998000"/>
            <a:ext cx="8640000" cy="712800"/>
          </a:xfrm>
        </p:spPr>
        <p:txBody>
          <a:bodyPr lIns="57600" tIns="57600" rIns="57600" bIns="57600"/>
          <a:lstStyle/>
          <a:p>
            <a:r>
              <a:rPr lang="sv-SE" dirty="0"/>
              <a:t>Stabsmetodik </a:t>
            </a:r>
          </a:p>
        </p:txBody>
      </p:sp>
      <p:sp>
        <p:nvSpPr>
          <p:cNvPr id="3" name="Underrubrik 2">
            <a:extLst>
              <a:ext uri="{FF2B5EF4-FFF2-40B4-BE49-F238E27FC236}">
                <a16:creationId xmlns:a16="http://schemas.microsoft.com/office/drawing/2014/main" id="{73702B55-6E9C-44EA-A4DD-FF528ECDC926}"/>
              </a:ext>
            </a:extLst>
          </p:cNvPr>
          <p:cNvSpPr>
            <a:spLocks noGrp="1"/>
          </p:cNvSpPr>
          <p:nvPr>
            <p:ph type="subTitle" idx="1"/>
          </p:nvPr>
        </p:nvSpPr>
        <p:spPr>
          <a:xfrm>
            <a:off x="1782000" y="2700000"/>
            <a:ext cx="8625600" cy="712800"/>
          </a:xfrm>
        </p:spPr>
        <p:txBody>
          <a:bodyPr lIns="57600" tIns="57600" rIns="57600" bIns="57600"/>
          <a:lstStyle/>
          <a:p>
            <a:pPr>
              <a:lnSpc>
                <a:spcPts val="3200"/>
              </a:lnSpc>
              <a:spcBef>
                <a:spcPts val="0"/>
              </a:spcBef>
              <a:spcAft>
                <a:spcPts val="800"/>
              </a:spcAft>
            </a:pPr>
            <a:r>
              <a:rPr lang="sv-SE" dirty="0"/>
              <a:t>Utmaningar och dilemman</a:t>
            </a:r>
          </a:p>
        </p:txBody>
      </p:sp>
      <p:pic>
        <p:nvPicPr>
          <p:cNvPr id="6" name="Illustration" descr="En person som ser fundersam ut och undrar vilka utmaningar och dilemman kan jag möta i ett stabsarbete.">
            <a:extLst>
              <a:ext uri="{FF2B5EF4-FFF2-40B4-BE49-F238E27FC236}">
                <a16:creationId xmlns:a16="http://schemas.microsoft.com/office/drawing/2014/main" id="{4BBB8FDC-A64C-04C1-C551-861443366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0536" y="633520"/>
            <a:ext cx="5080000" cy="4856480"/>
          </a:xfrm>
          <a:prstGeom prst="rect">
            <a:avLst/>
          </a:prstGeom>
        </p:spPr>
      </p:pic>
      <p:sp>
        <p:nvSpPr>
          <p:cNvPr id="5" name="textruta 4">
            <a:extLst>
              <a:ext uri="{FF2B5EF4-FFF2-40B4-BE49-F238E27FC236}">
                <a16:creationId xmlns:a16="http://schemas.microsoft.com/office/drawing/2014/main" id="{C683623D-FBE5-D714-136D-CA83C4139508}"/>
              </a:ext>
            </a:extLst>
          </p:cNvPr>
          <p:cNvSpPr txBox="1"/>
          <p:nvPr/>
        </p:nvSpPr>
        <p:spPr>
          <a:xfrm>
            <a:off x="121981" y="6501612"/>
            <a:ext cx="2743647" cy="239436"/>
          </a:xfrm>
          <a:prstGeom prst="rect">
            <a:avLst/>
          </a:prstGeom>
          <a:noFill/>
        </p:spPr>
        <p:txBody>
          <a:bodyPr wrap="none" lIns="57600" tIns="57600" rIns="57600" bIns="57600" rtlCol="0">
            <a:spAutoFit/>
          </a:bodyPr>
          <a:lstStyle/>
          <a:p>
            <a:r>
              <a:rPr lang="sv-SE" sz="800" dirty="0">
                <a:effectLst/>
                <a:latin typeface="Arial" panose="020B0604020202020204" pitchFamily="34" charset="0"/>
              </a:rPr>
              <a:t>Publikationsnummer: MSB2145 – </a:t>
            </a:r>
            <a:r>
              <a:rPr lang="sv-SE" sz="800">
                <a:latin typeface="Arial" panose="020B0604020202020204" pitchFamily="34" charset="0"/>
              </a:rPr>
              <a:t>reviderad februari 2023</a:t>
            </a:r>
            <a:endParaRPr lang="sv-SE" sz="800" dirty="0">
              <a:effectLst/>
              <a:latin typeface="Arial" panose="020B0604020202020204" pitchFamily="34" charset="0"/>
            </a:endParaRPr>
          </a:p>
        </p:txBody>
      </p:sp>
    </p:spTree>
    <p:extLst>
      <p:ext uri="{BB962C8B-B14F-4D97-AF65-F5344CB8AC3E}">
        <p14:creationId xmlns:p14="http://schemas.microsoft.com/office/powerpoint/2010/main" val="41247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1"/>
          <p:cNvSpPr>
            <a:spLocks noGrp="1"/>
          </p:cNvSpPr>
          <p:nvPr>
            <p:ph type="title"/>
          </p:nvPr>
        </p:nvSpPr>
        <p:spPr>
          <a:xfrm>
            <a:off x="1782000" y="1152000"/>
            <a:ext cx="8625600" cy="712800"/>
          </a:xfrm>
        </p:spPr>
        <p:txBody>
          <a:bodyPr lIns="57600" tIns="57600" rIns="57600" bIns="57600" anchor="t"/>
          <a:lstStyle/>
          <a:p>
            <a:pPr marL="0" indent="0">
              <a:lnSpc>
                <a:spcPts val="3600"/>
              </a:lnSpc>
              <a:spcBef>
                <a:spcPts val="0"/>
              </a:spcBef>
              <a:spcAft>
                <a:spcPts val="800"/>
              </a:spcAft>
              <a:buNone/>
            </a:pPr>
            <a:r>
              <a:rPr lang="sv-SE" sz="2800" b="1" dirty="0"/>
              <a:t>Tidsaspekten</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Hanterar händelsen för länge i linjeorganisationen</a:t>
            </a:r>
          </a:p>
          <a:p>
            <a:pPr marL="172800" indent="-172800">
              <a:spcBef>
                <a:spcPts val="800"/>
              </a:spcBef>
            </a:pPr>
            <a:r>
              <a:rPr lang="sv-SE" sz="1800" dirty="0"/>
              <a:t>Proaktivitet</a:t>
            </a:r>
          </a:p>
          <a:p>
            <a:pPr marL="172800" indent="-172800">
              <a:spcBef>
                <a:spcPts val="800"/>
              </a:spcBef>
            </a:pPr>
            <a:r>
              <a:rPr lang="sv-SE" sz="1800" dirty="0">
                <a:solidFill>
                  <a:schemeClr val="tx1"/>
                </a:solidFill>
              </a:rPr>
              <a:t>Utmaning att komma i fatt händelsen</a:t>
            </a:r>
          </a:p>
          <a:p>
            <a:pPr marL="172800" indent="-172800">
              <a:spcBef>
                <a:spcPts val="800"/>
              </a:spcBef>
            </a:pPr>
            <a:r>
              <a:rPr lang="sv-SE" sz="1800" dirty="0">
                <a:solidFill>
                  <a:schemeClr val="tx1"/>
                </a:solidFill>
              </a:rPr>
              <a:t>Förmåga till informationshantering, </a:t>
            </a:r>
            <a:br>
              <a:rPr lang="sv-SE" sz="1800" dirty="0">
                <a:solidFill>
                  <a:schemeClr val="tx1"/>
                </a:solidFill>
              </a:rPr>
            </a:br>
            <a:r>
              <a:rPr lang="sv-SE" sz="1800" dirty="0">
                <a:solidFill>
                  <a:schemeClr val="tx1"/>
                </a:solidFill>
              </a:rPr>
              <a:t>lägesbild och analys</a:t>
            </a:r>
          </a:p>
          <a:p>
            <a:pPr marL="172800" indent="-172800">
              <a:spcBef>
                <a:spcPts val="800"/>
              </a:spcBef>
            </a:pPr>
            <a:r>
              <a:rPr lang="sv-SE" sz="1800" dirty="0"/>
              <a:t>Det tar tid att etablera en stab</a:t>
            </a:r>
          </a:p>
        </p:txBody>
      </p:sp>
      <p:grpSp>
        <p:nvGrpSpPr>
          <p:cNvPr id="12" name="Bubbla" descr="Ett tankemoln med texten reflektera med grannen utifrån det du har hört?">
            <a:extLst>
              <a:ext uri="{FF2B5EF4-FFF2-40B4-BE49-F238E27FC236}">
                <a16:creationId xmlns:a16="http://schemas.microsoft.com/office/drawing/2014/main" id="{3F642D10-54D1-AC5E-9382-6EA78CF5F791}"/>
              </a:ext>
            </a:extLst>
          </p:cNvPr>
          <p:cNvGrpSpPr/>
          <p:nvPr/>
        </p:nvGrpSpPr>
        <p:grpSpPr>
          <a:xfrm>
            <a:off x="7540220" y="3430464"/>
            <a:ext cx="3600000" cy="2160326"/>
            <a:chOff x="7540220" y="3430464"/>
            <a:chExt cx="3600000" cy="2160326"/>
          </a:xfrm>
        </p:grpSpPr>
        <p:grpSp>
          <p:nvGrpSpPr>
            <p:cNvPr id="10" name="Bubbla">
              <a:extLst>
                <a:ext uri="{FF2B5EF4-FFF2-40B4-BE49-F238E27FC236}">
                  <a16:creationId xmlns:a16="http://schemas.microsoft.com/office/drawing/2014/main" id="{0F45C6C6-5C60-670B-B9FA-42D6B7E2059E}"/>
                </a:ext>
              </a:extLst>
            </p:cNvPr>
            <p:cNvGrpSpPr/>
            <p:nvPr/>
          </p:nvGrpSpPr>
          <p:grpSpPr>
            <a:xfrm>
              <a:off x="7540220" y="3430464"/>
              <a:ext cx="3600000" cy="2160326"/>
              <a:chOff x="7540220" y="3430464"/>
              <a:chExt cx="3600000" cy="2160326"/>
            </a:xfrm>
          </p:grpSpPr>
          <p:sp>
            <p:nvSpPr>
              <p:cNvPr id="11" name="Ellips 10">
                <a:extLst>
                  <a:ext uri="{FF2B5EF4-FFF2-40B4-BE49-F238E27FC236}">
                    <a16:creationId xmlns:a16="http://schemas.microsoft.com/office/drawing/2014/main" id="{5845E643-6289-069F-0736-CC7EEB633F06}"/>
                  </a:ext>
                </a:extLst>
              </p:cNvPr>
              <p:cNvSpPr/>
              <p:nvPr/>
            </p:nvSpPr>
            <p:spPr>
              <a:xfrm>
                <a:off x="7540220" y="3430464"/>
                <a:ext cx="3600000" cy="144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a:extLst>
                  <a:ext uri="{FF2B5EF4-FFF2-40B4-BE49-F238E27FC236}">
                    <a16:creationId xmlns:a16="http://schemas.microsoft.com/office/drawing/2014/main" id="{3E790797-31EA-C9D2-1BC6-09F849B9880A}"/>
                  </a:ext>
                </a:extLst>
              </p:cNvPr>
              <p:cNvSpPr/>
              <p:nvPr/>
            </p:nvSpPr>
            <p:spPr>
              <a:xfrm rot="19094913">
                <a:off x="8639897" y="4665139"/>
                <a:ext cx="608400" cy="608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5F51E1D5-3670-B576-ED9C-FF8EAD5FF980}"/>
                  </a:ext>
                </a:extLst>
              </p:cNvPr>
              <p:cNvSpPr/>
              <p:nvPr/>
            </p:nvSpPr>
            <p:spPr>
              <a:xfrm rot="19094913">
                <a:off x="8400053" y="5165377"/>
                <a:ext cx="306000" cy="3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Ellips 17">
                <a:extLst>
                  <a:ext uri="{FF2B5EF4-FFF2-40B4-BE49-F238E27FC236}">
                    <a16:creationId xmlns:a16="http://schemas.microsoft.com/office/drawing/2014/main" id="{3C68522B-4942-DAC0-E9E6-16E38BE72646}"/>
                  </a:ext>
                </a:extLst>
              </p:cNvPr>
              <p:cNvSpPr/>
              <p:nvPr/>
            </p:nvSpPr>
            <p:spPr>
              <a:xfrm rot="19094913">
                <a:off x="8256954" y="5439590"/>
                <a:ext cx="151200" cy="151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5" name="textruta 4">
              <a:extLst>
                <a:ext uri="{FF2B5EF4-FFF2-40B4-BE49-F238E27FC236}">
                  <a16:creationId xmlns:a16="http://schemas.microsoft.com/office/drawing/2014/main" id="{B5522D90-D051-9C98-0074-3244D26B1842}"/>
                </a:ext>
              </a:extLst>
            </p:cNvPr>
            <p:cNvSpPr txBox="1"/>
            <p:nvPr/>
          </p:nvSpPr>
          <p:spPr>
            <a:xfrm>
              <a:off x="7943999" y="3791228"/>
              <a:ext cx="2792442" cy="671979"/>
            </a:xfrm>
            <a:prstGeom prst="rect">
              <a:avLst/>
            </a:prstGeom>
            <a:noFill/>
          </p:spPr>
          <p:txBody>
            <a:bodyPr wrap="square" rtlCol="0">
              <a:spAutoFit/>
            </a:bodyPr>
            <a:lstStyle/>
            <a:p>
              <a:pPr algn="ctr"/>
              <a:r>
                <a:rPr lang="sv-SE" sz="1800" dirty="0">
                  <a:solidFill>
                    <a:schemeClr val="bg1"/>
                  </a:solidFill>
                </a:rPr>
                <a:t>Reflektera med grannen utifrån det du hört!</a:t>
              </a:r>
            </a:p>
          </p:txBody>
        </p:sp>
      </p:grpSp>
      <p:pic>
        <p:nvPicPr>
          <p:cNvPr id="2" name="Ikon – Beslutsfattare" descr="En kvinna som symboliserar en beslutsfattare.">
            <a:extLst>
              <a:ext uri="{FF2B5EF4-FFF2-40B4-BE49-F238E27FC236}">
                <a16:creationId xmlns:a16="http://schemas.microsoft.com/office/drawing/2014/main" id="{61CB6CC1-74F6-A9EF-6121-428174ECCF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4224" y="560246"/>
            <a:ext cx="1560576" cy="1560576"/>
          </a:xfrm>
          <a:prstGeom prst="rect">
            <a:avLst/>
          </a:prstGeom>
        </p:spPr>
      </p:pic>
    </p:spTree>
    <p:extLst>
      <p:ext uri="{BB962C8B-B14F-4D97-AF65-F5344CB8AC3E}">
        <p14:creationId xmlns:p14="http://schemas.microsoft.com/office/powerpoint/2010/main" val="135188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nchor="t"/>
          <a:lstStyle/>
          <a:p>
            <a:pPr marL="0" indent="0">
              <a:lnSpc>
                <a:spcPts val="3600"/>
              </a:lnSpc>
              <a:spcBef>
                <a:spcPts val="0"/>
              </a:spcBef>
              <a:spcAft>
                <a:spcPts val="800"/>
              </a:spcAft>
              <a:buNone/>
            </a:pPr>
            <a:r>
              <a:rPr lang="sv-SE" sz="2800" b="1" dirty="0"/>
              <a:t>Relation till stabschef</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Samverkan med stabschefen</a:t>
            </a:r>
          </a:p>
          <a:p>
            <a:pPr marL="172800" indent="-172800">
              <a:spcBef>
                <a:spcPts val="800"/>
              </a:spcBef>
            </a:pPr>
            <a:r>
              <a:rPr lang="sv-SE" sz="1800" dirty="0"/>
              <a:t>Stabschefens mandat</a:t>
            </a:r>
          </a:p>
          <a:p>
            <a:pPr marL="460800" lvl="1" indent="-172800">
              <a:spcBef>
                <a:spcPts val="800"/>
              </a:spcBef>
              <a:buNone/>
            </a:pPr>
            <a:r>
              <a:rPr lang="sv-SE" sz="1800" dirty="0"/>
              <a:t>- Vilka beslut får stabschefen ta?</a:t>
            </a:r>
          </a:p>
          <a:p>
            <a:pPr marL="460800" lvl="1" indent="-172800">
              <a:spcBef>
                <a:spcPts val="800"/>
              </a:spcBef>
              <a:spcAft>
                <a:spcPts val="800"/>
              </a:spcAft>
              <a:buNone/>
            </a:pPr>
            <a:r>
              <a:rPr lang="sv-SE" sz="1800" dirty="0"/>
              <a:t>- Vilka beslut måste du som beslutsfattare ta?</a:t>
            </a:r>
          </a:p>
          <a:p>
            <a:pPr marL="172800" indent="-172800">
              <a:spcBef>
                <a:spcPts val="800"/>
              </a:spcBef>
            </a:pPr>
            <a:r>
              <a:rPr lang="sv-SE" sz="1800" dirty="0"/>
              <a:t>Avstämningstillfällen med stabschefen</a:t>
            </a:r>
          </a:p>
          <a:p>
            <a:pPr marL="172800" indent="-172800">
              <a:spcBef>
                <a:spcPts val="800"/>
              </a:spcBef>
            </a:pPr>
            <a:r>
              <a:rPr lang="sv-SE" sz="1800" dirty="0"/>
              <a:t>Deltagande på stabsorienteringar</a:t>
            </a:r>
          </a:p>
        </p:txBody>
      </p:sp>
      <p:pic>
        <p:nvPicPr>
          <p:cNvPr id="10" name="Diskussion" descr="En kvinna som är beslutsfattare har en dialog med en man som är beslutsfattare hur samverkan ska fungera mellan dem. ">
            <a:extLst>
              <a:ext uri="{FF2B5EF4-FFF2-40B4-BE49-F238E27FC236}">
                <a16:creationId xmlns:a16="http://schemas.microsoft.com/office/drawing/2014/main" id="{3794F194-62C6-ED71-3AC1-4359E5864D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5743" y="2120822"/>
            <a:ext cx="5080000" cy="4079240"/>
          </a:xfrm>
          <a:prstGeom prst="rect">
            <a:avLst/>
          </a:prstGeom>
        </p:spPr>
      </p:pic>
      <p:pic>
        <p:nvPicPr>
          <p:cNvPr id="4" name="Ikon – Beslutsfattare" descr="En kvinna som symboliserar en beslutsfattare.">
            <a:extLst>
              <a:ext uri="{FF2B5EF4-FFF2-40B4-BE49-F238E27FC236}">
                <a16:creationId xmlns:a16="http://schemas.microsoft.com/office/drawing/2014/main" id="{6C389FF1-0E65-908B-B349-FAA36F900A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4224" y="560246"/>
            <a:ext cx="1560576" cy="1560576"/>
          </a:xfrm>
          <a:prstGeom prst="rect">
            <a:avLst/>
          </a:prstGeom>
        </p:spPr>
      </p:pic>
    </p:spTree>
    <p:extLst>
      <p:ext uri="{BB962C8B-B14F-4D97-AF65-F5344CB8AC3E}">
        <p14:creationId xmlns:p14="http://schemas.microsoft.com/office/powerpoint/2010/main" val="95182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nchor="t"/>
          <a:lstStyle/>
          <a:p>
            <a:pPr marL="0" indent="0">
              <a:lnSpc>
                <a:spcPts val="3600"/>
              </a:lnSpc>
              <a:spcBef>
                <a:spcPts val="0"/>
              </a:spcBef>
              <a:spcAft>
                <a:spcPts val="800"/>
              </a:spcAft>
              <a:buNone/>
            </a:pPr>
            <a:r>
              <a:rPr lang="sv-SE" sz="2800" b="1" dirty="0"/>
              <a:t>Fördelning av arbetsuppgifter</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Vilka frågor ska hanteras i staben?</a:t>
            </a:r>
          </a:p>
          <a:p>
            <a:pPr marL="172800" indent="-172800">
              <a:spcBef>
                <a:spcPts val="800"/>
              </a:spcBef>
            </a:pPr>
            <a:r>
              <a:rPr lang="sv-SE" sz="1800" dirty="0"/>
              <a:t>Vilka frågor ska hanteras i linjen?</a:t>
            </a:r>
          </a:p>
          <a:p>
            <a:pPr marL="172800" indent="-172800">
              <a:spcBef>
                <a:spcPts val="800"/>
              </a:spcBef>
            </a:pPr>
            <a:r>
              <a:rPr lang="sv-SE" sz="1800" dirty="0"/>
              <a:t>Hur sker informationen till linjen om vilka frågor som hanteras i staben?</a:t>
            </a:r>
          </a:p>
          <a:p>
            <a:pPr marL="172800" indent="-172800">
              <a:spcBef>
                <a:spcPts val="800"/>
              </a:spcBef>
            </a:pPr>
            <a:r>
              <a:rPr lang="sv-SE" sz="1800" dirty="0"/>
              <a:t>Hur sker informationen till staben om vilka frågor som hanteras i linjen?</a:t>
            </a:r>
          </a:p>
        </p:txBody>
      </p:sp>
      <p:pic>
        <p:nvPicPr>
          <p:cNvPr id="4" name="Ikon – Beslutsfattare" descr="En kvinna som symboliserar en beslutsfattare.">
            <a:extLst>
              <a:ext uri="{FF2B5EF4-FFF2-40B4-BE49-F238E27FC236}">
                <a16:creationId xmlns:a16="http://schemas.microsoft.com/office/drawing/2014/main" id="{D9478B40-C2F4-B34C-456D-7B9C5BC326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4224" y="560246"/>
            <a:ext cx="1560576" cy="1560576"/>
          </a:xfrm>
          <a:prstGeom prst="rect">
            <a:avLst/>
          </a:prstGeom>
        </p:spPr>
      </p:pic>
    </p:spTree>
    <p:extLst>
      <p:ext uri="{BB962C8B-B14F-4D97-AF65-F5344CB8AC3E}">
        <p14:creationId xmlns:p14="http://schemas.microsoft.com/office/powerpoint/2010/main" val="2568616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nchor="t"/>
          <a:lstStyle/>
          <a:p>
            <a:pPr marL="0" indent="0">
              <a:lnSpc>
                <a:spcPts val="3600"/>
              </a:lnSpc>
              <a:spcBef>
                <a:spcPts val="0"/>
              </a:spcBef>
              <a:spcAft>
                <a:spcPts val="800"/>
              </a:spcAft>
              <a:buNone/>
            </a:pPr>
            <a:r>
              <a:rPr lang="sv-SE" sz="2800" b="1" dirty="0"/>
              <a:t>Att arbeta i stab drar resurser!</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Vilka resurser behöver staben för att kunna utföra sitt uppdrag?</a:t>
            </a:r>
          </a:p>
          <a:p>
            <a:pPr marL="172800" indent="-172800">
              <a:spcBef>
                <a:spcPts val="800"/>
              </a:spcBef>
            </a:pPr>
            <a:r>
              <a:rPr lang="sv-SE" sz="1800" dirty="0"/>
              <a:t>Om </a:t>
            </a:r>
            <a:r>
              <a:rPr lang="sv-SE" sz="1800" dirty="0">
                <a:solidFill>
                  <a:schemeClr val="tx1"/>
                </a:solidFill>
              </a:rPr>
              <a:t>personal från </a:t>
            </a:r>
            <a:r>
              <a:rPr lang="sv-SE" sz="1800" dirty="0"/>
              <a:t>linjeverksamhet tas till stabsarbete </a:t>
            </a:r>
            <a:br>
              <a:rPr lang="sv-SE" sz="1800" dirty="0"/>
            </a:br>
            <a:r>
              <a:rPr lang="sv-SE" sz="1800" dirty="0"/>
              <a:t>vilken påverkan kan det få?</a:t>
            </a:r>
          </a:p>
          <a:p>
            <a:pPr marL="172800" indent="-172800">
              <a:spcBef>
                <a:spcPts val="800"/>
              </a:spcBef>
            </a:pPr>
            <a:r>
              <a:rPr lang="sv-SE" sz="1800" dirty="0"/>
              <a:t>Vilken personal från linjeverksamheten ska delta i stabsarbetet?</a:t>
            </a:r>
          </a:p>
          <a:p>
            <a:pPr marL="172800" indent="-172800">
              <a:spcBef>
                <a:spcPts val="800"/>
              </a:spcBef>
            </a:pPr>
            <a:r>
              <a:rPr lang="sv-SE" sz="1800" dirty="0"/>
              <a:t>Vilka uppgifter behöver omprioriteras i linjeverksamhet</a:t>
            </a:r>
            <a:r>
              <a:rPr lang="sv-SE" sz="1800" dirty="0">
                <a:solidFill>
                  <a:schemeClr val="tx1"/>
                </a:solidFill>
              </a:rPr>
              <a:t>en</a:t>
            </a:r>
            <a:r>
              <a:rPr lang="sv-SE" sz="1800" dirty="0"/>
              <a:t>?</a:t>
            </a:r>
          </a:p>
        </p:txBody>
      </p:sp>
      <p:pic>
        <p:nvPicPr>
          <p:cNvPr id="4" name="Ikon – Beslutsfattare" descr="En kvinna som symboliserar en beslutsfattare.">
            <a:extLst>
              <a:ext uri="{FF2B5EF4-FFF2-40B4-BE49-F238E27FC236}">
                <a16:creationId xmlns:a16="http://schemas.microsoft.com/office/drawing/2014/main" id="{4DA10FE4-5215-8C84-1542-DDB764C1C3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4224" y="560246"/>
            <a:ext cx="1560576" cy="1560576"/>
          </a:xfrm>
          <a:prstGeom prst="rect">
            <a:avLst/>
          </a:prstGeom>
        </p:spPr>
      </p:pic>
    </p:spTree>
    <p:extLst>
      <p:ext uri="{BB962C8B-B14F-4D97-AF65-F5344CB8AC3E}">
        <p14:creationId xmlns:p14="http://schemas.microsoft.com/office/powerpoint/2010/main" val="559306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nchor="t"/>
          <a:lstStyle/>
          <a:p>
            <a:pPr marL="0" indent="0">
              <a:lnSpc>
                <a:spcPts val="3600"/>
              </a:lnSpc>
              <a:spcBef>
                <a:spcPts val="0"/>
              </a:spcBef>
              <a:buNone/>
            </a:pPr>
            <a:r>
              <a:rPr lang="sv-SE" sz="2800" b="1" dirty="0"/>
              <a:t>Beslutsfattande</a:t>
            </a:r>
            <a:endParaRPr lang="sv-SE" sz="2800" b="1" dirty="0">
              <a:solidFill>
                <a:schemeClr val="tx1"/>
              </a:solidFill>
            </a:endParaRPr>
          </a:p>
        </p:txBody>
      </p:sp>
      <p:sp>
        <p:nvSpPr>
          <p:cNvPr id="3" name="Platshållare för innehåll 2"/>
          <p:cNvSpPr>
            <a:spLocks noGrp="1"/>
          </p:cNvSpPr>
          <p:nvPr>
            <p:ph idx="1"/>
          </p:nvPr>
        </p:nvSpPr>
        <p:spPr>
          <a:xfrm>
            <a:off x="1782000" y="1998000"/>
            <a:ext cx="8640000" cy="3601527"/>
          </a:xfrm>
        </p:spPr>
        <p:txBody>
          <a:bodyPr lIns="57600" tIns="57600" rIns="57600" bIns="57600"/>
          <a:lstStyle/>
          <a:p>
            <a:pPr marL="172800" indent="-172800">
              <a:spcBef>
                <a:spcPts val="800"/>
              </a:spcBef>
            </a:pPr>
            <a:r>
              <a:rPr lang="sv-SE" sz="1800" dirty="0">
                <a:solidFill>
                  <a:schemeClr val="tx1"/>
                </a:solidFill>
              </a:rPr>
              <a:t>Ta beslut på osäker/ofullständig information </a:t>
            </a:r>
          </a:p>
          <a:p>
            <a:pPr marL="172800" indent="-172800">
              <a:spcBef>
                <a:spcPts val="800"/>
              </a:spcBef>
            </a:pPr>
            <a:r>
              <a:rPr lang="sv-SE" sz="1800" dirty="0">
                <a:solidFill>
                  <a:schemeClr val="tx1"/>
                </a:solidFill>
              </a:rPr>
              <a:t>Fatta beslut utan att underlaget ha beretts enligt vanliga rutiner</a:t>
            </a:r>
          </a:p>
          <a:p>
            <a:pPr marL="172800" indent="-172800">
              <a:spcBef>
                <a:spcPts val="800"/>
              </a:spcBef>
            </a:pPr>
            <a:r>
              <a:rPr lang="sv-SE" sz="1800" dirty="0">
                <a:solidFill>
                  <a:schemeClr val="tx1"/>
                </a:solidFill>
              </a:rPr>
              <a:t>Fatta beslut under tidspress</a:t>
            </a:r>
          </a:p>
          <a:p>
            <a:pPr marL="172800" indent="-172800">
              <a:spcBef>
                <a:spcPts val="800"/>
              </a:spcBef>
            </a:pPr>
            <a:r>
              <a:rPr lang="sv-SE" sz="1800" dirty="0">
                <a:solidFill>
                  <a:schemeClr val="tx1"/>
                </a:solidFill>
              </a:rPr>
              <a:t>Säkerställa att alla beslut dokumenteras</a:t>
            </a:r>
          </a:p>
        </p:txBody>
      </p:sp>
      <p:pic>
        <p:nvPicPr>
          <p:cNvPr id="4" name="Ikon – Beslutsfattare" descr="En kvinna som symboliserar en beslutsfattare.">
            <a:extLst>
              <a:ext uri="{FF2B5EF4-FFF2-40B4-BE49-F238E27FC236}">
                <a16:creationId xmlns:a16="http://schemas.microsoft.com/office/drawing/2014/main" id="{F298829A-E1E8-EF45-BC17-A827FD022B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4224" y="560246"/>
            <a:ext cx="1560576" cy="1560576"/>
          </a:xfrm>
          <a:prstGeom prst="rect">
            <a:avLst/>
          </a:prstGeom>
        </p:spPr>
      </p:pic>
    </p:spTree>
    <p:extLst>
      <p:ext uri="{BB962C8B-B14F-4D97-AF65-F5344CB8AC3E}">
        <p14:creationId xmlns:p14="http://schemas.microsoft.com/office/powerpoint/2010/main" val="3987423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Arbete och privatliv</a:t>
            </a:r>
            <a:endParaRPr lang="sv-SE" sz="2800" b="1" dirty="0">
              <a:solidFill>
                <a:schemeClr val="tx1"/>
              </a:solidFill>
            </a:endParaRP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solidFill>
                  <a:schemeClr val="tx1"/>
                </a:solidFill>
              </a:rPr>
              <a:t>Balans mellan arbete och privatliv</a:t>
            </a:r>
          </a:p>
          <a:p>
            <a:pPr marL="172800" indent="-172800">
              <a:spcBef>
                <a:spcPts val="800"/>
              </a:spcBef>
            </a:pPr>
            <a:r>
              <a:rPr lang="sv-SE" sz="1800" dirty="0">
                <a:solidFill>
                  <a:schemeClr val="tx1"/>
                </a:solidFill>
              </a:rPr>
              <a:t>Arbetet sker på ordinarie arbetstid/kvällstid/helg</a:t>
            </a:r>
          </a:p>
          <a:p>
            <a:pPr marL="172800" indent="-172800">
              <a:spcBef>
                <a:spcPts val="800"/>
              </a:spcBef>
            </a:pPr>
            <a:r>
              <a:rPr lang="sv-SE" sz="1800" dirty="0">
                <a:solidFill>
                  <a:schemeClr val="tx1"/>
                </a:solidFill>
              </a:rPr>
              <a:t>Överlämning av ordinarie arbetsuppgifter</a:t>
            </a:r>
          </a:p>
        </p:txBody>
      </p:sp>
      <p:pic>
        <p:nvPicPr>
          <p:cNvPr id="9" name="Tillbaka till sid 7" descr="En röd Ikon för att backa tillbaka till sid 7.">
            <a:hlinkClick r:id="rId3" action="ppaction://hlinksldjump"/>
            <a:extLst>
              <a:ext uri="{FF2B5EF4-FFF2-40B4-BE49-F238E27FC236}">
                <a16:creationId xmlns:a16="http://schemas.microsoft.com/office/drawing/2014/main" id="{BEC63F5B-E5DF-9FE2-3BC0-7B585F1A2B5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094400" y="2304000"/>
            <a:ext cx="520191" cy="520191"/>
          </a:xfrm>
          <a:prstGeom prst="rect">
            <a:avLst/>
          </a:prstGeom>
        </p:spPr>
      </p:pic>
      <p:pic>
        <p:nvPicPr>
          <p:cNvPr id="8" name="Ikon – Beslutsfattare" descr="En kvinna som symboliserar en beslutsfattare.">
            <a:extLst>
              <a:ext uri="{FF2B5EF4-FFF2-40B4-BE49-F238E27FC236}">
                <a16:creationId xmlns:a16="http://schemas.microsoft.com/office/drawing/2014/main" id="{FEAEEABF-155F-5674-A4D4-D477893CE6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74224" y="560246"/>
            <a:ext cx="1560576" cy="1560576"/>
          </a:xfrm>
          <a:prstGeom prst="rect">
            <a:avLst/>
          </a:prstGeom>
        </p:spPr>
      </p:pic>
    </p:spTree>
    <p:extLst>
      <p:ext uri="{BB962C8B-B14F-4D97-AF65-F5344CB8AC3E}">
        <p14:creationId xmlns:p14="http://schemas.microsoft.com/office/powerpoint/2010/main" val="3799979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solidFill>
                  <a:schemeClr val="tx1"/>
                </a:solidFill>
              </a:rPr>
              <a:t>Stabschef</a:t>
            </a:r>
          </a:p>
        </p:txBody>
      </p:sp>
      <p:pic>
        <p:nvPicPr>
          <p:cNvPr id="2" name="Illustration – Stabschef" descr="En kvinna som läser på ett papper, hon är stabschef. ">
            <a:extLst>
              <a:ext uri="{FF2B5EF4-FFF2-40B4-BE49-F238E27FC236}">
                <a16:creationId xmlns:a16="http://schemas.microsoft.com/office/drawing/2014/main" id="{A336007C-380E-8CC5-F701-FAADAD80B0F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022981" y="1715063"/>
            <a:ext cx="4161536" cy="4161536"/>
          </a:xfrm>
          <a:prstGeom prst="rect">
            <a:avLst/>
          </a:prstGeom>
        </p:spPr>
      </p:pic>
    </p:spTree>
    <p:extLst>
      <p:ext uri="{BB962C8B-B14F-4D97-AF65-F5344CB8AC3E}">
        <p14:creationId xmlns:p14="http://schemas.microsoft.com/office/powerpoint/2010/main" val="3772276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Tid och osäkerheter</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Tidkritisk hantering – snabbare beredning av ärenden </a:t>
            </a:r>
          </a:p>
          <a:p>
            <a:pPr marL="172800" indent="-172800">
              <a:spcBef>
                <a:spcPts val="800"/>
              </a:spcBef>
            </a:pPr>
            <a:r>
              <a:rPr lang="sv-SE" sz="1800" dirty="0"/>
              <a:t>Hantering av ärenden trots osäker eller bristfällig information</a:t>
            </a:r>
          </a:p>
          <a:p>
            <a:pPr marL="172800" indent="-172800">
              <a:spcBef>
                <a:spcPts val="800"/>
              </a:spcBef>
            </a:pPr>
            <a:r>
              <a:rPr lang="sv-SE" sz="1800" dirty="0"/>
              <a:t>Fakta och antaganden</a:t>
            </a:r>
          </a:p>
        </p:txBody>
      </p:sp>
      <p:pic>
        <p:nvPicPr>
          <p:cNvPr id="4" name="Ikon – Stabschef" descr="En kvinna som läser på ett papper, hon är stabschef. ">
            <a:extLst>
              <a:ext uri="{FF2B5EF4-FFF2-40B4-BE49-F238E27FC236}">
                <a16:creationId xmlns:a16="http://schemas.microsoft.com/office/drawing/2014/main" id="{4C6555FB-65E8-BE82-535D-E4E278C6073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3675162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Att hantera stress</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Utbildad och övad som stabschef minskar stresspåslag</a:t>
            </a:r>
          </a:p>
          <a:p>
            <a:pPr marL="172800" indent="-172800">
              <a:spcBef>
                <a:spcPts val="800"/>
              </a:spcBef>
            </a:pPr>
            <a:r>
              <a:rPr lang="sv-SE" sz="1800" dirty="0"/>
              <a:t>Kunskap om kroppens stressignaler och kunna </a:t>
            </a:r>
            <a:br>
              <a:rPr lang="sv-SE" sz="1800" dirty="0"/>
            </a:br>
            <a:r>
              <a:rPr lang="sv-SE" sz="1800" dirty="0"/>
              <a:t>bryta stresspåslaget</a:t>
            </a:r>
          </a:p>
          <a:p>
            <a:pPr marL="172800" indent="-172800">
              <a:spcBef>
                <a:spcPts val="800"/>
              </a:spcBef>
            </a:pPr>
            <a:r>
              <a:rPr lang="sv-SE" sz="1800" dirty="0"/>
              <a:t>Strategier för att hantera egen stress</a:t>
            </a:r>
          </a:p>
        </p:txBody>
      </p:sp>
      <p:grpSp>
        <p:nvGrpSpPr>
          <p:cNvPr id="9" name="Grupp 8" descr="Ett moln med diskussionsfrågan hur hanterar du din stress. ">
            <a:extLst>
              <a:ext uri="{FF2B5EF4-FFF2-40B4-BE49-F238E27FC236}">
                <a16:creationId xmlns:a16="http://schemas.microsoft.com/office/drawing/2014/main" id="{E17426E3-67F9-BEA0-E85B-C889EFF3836A}"/>
              </a:ext>
            </a:extLst>
          </p:cNvPr>
          <p:cNvGrpSpPr/>
          <p:nvPr/>
        </p:nvGrpSpPr>
        <p:grpSpPr>
          <a:xfrm>
            <a:off x="7555718" y="3436749"/>
            <a:ext cx="3600000" cy="2113832"/>
            <a:chOff x="7555718" y="3436749"/>
            <a:chExt cx="3600000" cy="2113832"/>
          </a:xfrm>
        </p:grpSpPr>
        <p:grpSp>
          <p:nvGrpSpPr>
            <p:cNvPr id="5" name="Bubbla">
              <a:extLst>
                <a:ext uri="{FF2B5EF4-FFF2-40B4-BE49-F238E27FC236}">
                  <a16:creationId xmlns:a16="http://schemas.microsoft.com/office/drawing/2014/main" id="{48123644-1681-2C73-2063-9D33C81164FD}"/>
                </a:ext>
              </a:extLst>
            </p:cNvPr>
            <p:cNvGrpSpPr/>
            <p:nvPr/>
          </p:nvGrpSpPr>
          <p:grpSpPr>
            <a:xfrm>
              <a:off x="7555718" y="3436749"/>
              <a:ext cx="3600000" cy="2113832"/>
              <a:chOff x="7555718" y="3436749"/>
              <a:chExt cx="3600000" cy="2113832"/>
            </a:xfrm>
          </p:grpSpPr>
          <p:sp>
            <p:nvSpPr>
              <p:cNvPr id="13" name="Ellips 12">
                <a:extLst>
                  <a:ext uri="{FF2B5EF4-FFF2-40B4-BE49-F238E27FC236}">
                    <a16:creationId xmlns:a16="http://schemas.microsoft.com/office/drawing/2014/main" id="{7AA2F0D9-FB4F-2CED-92C1-EC6FD416E904}"/>
                  </a:ext>
                </a:extLst>
              </p:cNvPr>
              <p:cNvSpPr/>
              <p:nvPr/>
            </p:nvSpPr>
            <p:spPr>
              <a:xfrm>
                <a:off x="7555718" y="3436749"/>
                <a:ext cx="3600000" cy="14400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Ellips 14">
                <a:extLst>
                  <a:ext uri="{FF2B5EF4-FFF2-40B4-BE49-F238E27FC236}">
                    <a16:creationId xmlns:a16="http://schemas.microsoft.com/office/drawing/2014/main" id="{126ADC2F-FFED-7D5C-16AE-AE235AD78270}"/>
                  </a:ext>
                </a:extLst>
              </p:cNvPr>
              <p:cNvSpPr/>
              <p:nvPr/>
            </p:nvSpPr>
            <p:spPr>
              <a:xfrm rot="19094913">
                <a:off x="8678642" y="4624930"/>
                <a:ext cx="608400" cy="6084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a:extLst>
                  <a:ext uri="{FF2B5EF4-FFF2-40B4-BE49-F238E27FC236}">
                    <a16:creationId xmlns:a16="http://schemas.microsoft.com/office/drawing/2014/main" id="{BC53246A-815A-6F9B-EB8B-0840558BBF09}"/>
                  </a:ext>
                </a:extLst>
              </p:cNvPr>
              <p:cNvSpPr/>
              <p:nvPr/>
            </p:nvSpPr>
            <p:spPr>
              <a:xfrm rot="19094913">
                <a:off x="8438798" y="5125168"/>
                <a:ext cx="306000" cy="3060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8CD30B49-5EE6-9F56-9871-EFEF9D7D1885}"/>
                  </a:ext>
                </a:extLst>
              </p:cNvPr>
              <p:cNvSpPr/>
              <p:nvPr/>
            </p:nvSpPr>
            <p:spPr>
              <a:xfrm rot="19094913">
                <a:off x="8295699" y="5399381"/>
                <a:ext cx="151200" cy="1512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2" name="textruta 11">
              <a:extLst>
                <a:ext uri="{FF2B5EF4-FFF2-40B4-BE49-F238E27FC236}">
                  <a16:creationId xmlns:a16="http://schemas.microsoft.com/office/drawing/2014/main" id="{763EF79E-3B2F-7862-FC14-B58C182C6919}"/>
                </a:ext>
              </a:extLst>
            </p:cNvPr>
            <p:cNvSpPr txBox="1"/>
            <p:nvPr/>
          </p:nvSpPr>
          <p:spPr>
            <a:xfrm>
              <a:off x="7959497" y="3797513"/>
              <a:ext cx="2792442" cy="579646"/>
            </a:xfrm>
            <a:prstGeom prst="rect">
              <a:avLst/>
            </a:prstGeom>
            <a:noFill/>
          </p:spPr>
          <p:txBody>
            <a:bodyPr wrap="square" lIns="0" tIns="0" rIns="0" bIns="0" rtlCol="0">
              <a:spAutoFit/>
            </a:bodyPr>
            <a:lstStyle/>
            <a:p>
              <a:pPr algn="ctr">
                <a:spcAft>
                  <a:spcPts val="200"/>
                </a:spcAft>
              </a:pPr>
              <a:r>
                <a:rPr lang="sv-SE" b="1" dirty="0">
                  <a:solidFill>
                    <a:schemeClr val="bg1"/>
                  </a:solidFill>
                </a:rPr>
                <a:t>Diskutera:</a:t>
              </a:r>
            </a:p>
            <a:p>
              <a:pPr algn="ctr"/>
              <a:r>
                <a:rPr lang="sv-SE" sz="1800" dirty="0">
                  <a:solidFill>
                    <a:schemeClr val="bg1"/>
                  </a:solidFill>
                </a:rPr>
                <a:t>Hur hanterar du din stress?</a:t>
              </a:r>
              <a:endParaRPr lang="sv-SE" dirty="0">
                <a:solidFill>
                  <a:schemeClr val="bg1"/>
                </a:solidFill>
              </a:endParaRPr>
            </a:p>
          </p:txBody>
        </p:sp>
      </p:grpSp>
      <p:pic>
        <p:nvPicPr>
          <p:cNvPr id="4" name="Ikon – Stabschef" descr="En kvinna som läser på ett papper, hon är stabschef. ">
            <a:extLst>
              <a:ext uri="{FF2B5EF4-FFF2-40B4-BE49-F238E27FC236}">
                <a16:creationId xmlns:a16="http://schemas.microsoft.com/office/drawing/2014/main" id="{DF0A1813-C79B-3A70-8BBB-19FF43D138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28020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pPr>
            <a:r>
              <a:rPr lang="sv-SE" sz="2800" b="1" dirty="0"/>
              <a:t>Arbetsmiljö</a:t>
            </a:r>
            <a:endParaRPr lang="sv-SE" sz="2800" dirty="0"/>
          </a:p>
        </p:txBody>
      </p:sp>
      <p:sp>
        <p:nvSpPr>
          <p:cNvPr id="3" name="Platshållare för innehåll 2"/>
          <p:cNvSpPr>
            <a:spLocks noGrp="1"/>
          </p:cNvSpPr>
          <p:nvPr>
            <p:ph idx="1"/>
          </p:nvPr>
        </p:nvSpPr>
        <p:spPr>
          <a:xfrm>
            <a:off x="1782000" y="1998000"/>
            <a:ext cx="8625600" cy="3456000"/>
          </a:xfrm>
        </p:spPr>
        <p:txBody>
          <a:bodyPr lIns="57600" tIns="57600" rIns="57600" bIns="57600"/>
          <a:lstStyle/>
          <a:p>
            <a:pPr marL="172800" indent="-172800">
              <a:spcBef>
                <a:spcPts val="800"/>
              </a:spcBef>
            </a:pPr>
            <a:r>
              <a:rPr lang="sv-SE" sz="1800" dirty="0"/>
              <a:t>Hur säkerställer stabschefen att alla i staben tar regelbundna </a:t>
            </a:r>
            <a:br>
              <a:rPr lang="sv-SE" sz="1800" dirty="0"/>
            </a:br>
            <a:r>
              <a:rPr lang="sv-SE" sz="1800" dirty="0"/>
              <a:t>pauser från stabsarbetet? </a:t>
            </a:r>
          </a:p>
          <a:p>
            <a:pPr marL="172800" indent="-172800">
              <a:spcBef>
                <a:spcPts val="800"/>
              </a:spcBef>
            </a:pPr>
            <a:r>
              <a:rPr lang="sv-SE" sz="1800" dirty="0"/>
              <a:t>Hur följer stabschefen upp att alla i staben </a:t>
            </a:r>
            <a:br>
              <a:rPr lang="sv-SE" sz="1800" dirty="0"/>
            </a:br>
            <a:r>
              <a:rPr lang="sv-SE" sz="1800" dirty="0"/>
              <a:t>följer sin arbetstid?</a:t>
            </a:r>
          </a:p>
          <a:p>
            <a:pPr marL="172800" indent="-172800">
              <a:spcBef>
                <a:spcPts val="800"/>
              </a:spcBef>
            </a:pPr>
            <a:r>
              <a:rPr lang="sv-SE" sz="1800" dirty="0"/>
              <a:t>Hur skapar stabschefen rutiner för att alla </a:t>
            </a:r>
            <a:br>
              <a:rPr lang="sv-SE" sz="1800" dirty="0"/>
            </a:br>
            <a:r>
              <a:rPr lang="sv-SE" sz="1800" dirty="0"/>
              <a:t>i staben avslutar och lämnar över sitt arbete?</a:t>
            </a:r>
          </a:p>
          <a:p>
            <a:pPr marL="172800" indent="-172800">
              <a:spcBef>
                <a:spcPts val="800"/>
              </a:spcBef>
            </a:pPr>
            <a:r>
              <a:rPr lang="sv-SE" sz="1800" dirty="0"/>
              <a:t>Hur säkerställer stabschefen att det bara är </a:t>
            </a:r>
            <a:br>
              <a:rPr lang="sv-SE" sz="1800" dirty="0"/>
            </a:br>
            <a:r>
              <a:rPr lang="sv-SE" sz="1800" dirty="0"/>
              <a:t>stabsmedlemmar som uppehåller sig </a:t>
            </a:r>
            <a:br>
              <a:rPr lang="sv-SE" sz="1800" dirty="0"/>
            </a:br>
            <a:r>
              <a:rPr lang="sv-SE" sz="1800" dirty="0"/>
              <a:t>i stabslokalerna?</a:t>
            </a:r>
          </a:p>
        </p:txBody>
      </p:sp>
      <p:grpSp>
        <p:nvGrpSpPr>
          <p:cNvPr id="12" name="Bubbla med txt" descr="Ett moln med frågan hur kan jag bidra till stabens arbetsmiljö. ">
            <a:extLst>
              <a:ext uri="{FF2B5EF4-FFF2-40B4-BE49-F238E27FC236}">
                <a16:creationId xmlns:a16="http://schemas.microsoft.com/office/drawing/2014/main" id="{605A9856-60AD-F081-E485-7FC1445754BF}"/>
              </a:ext>
            </a:extLst>
          </p:cNvPr>
          <p:cNvGrpSpPr/>
          <p:nvPr/>
        </p:nvGrpSpPr>
        <p:grpSpPr>
          <a:xfrm>
            <a:off x="7540220" y="3430464"/>
            <a:ext cx="3600000" cy="2113832"/>
            <a:chOff x="7540220" y="3430464"/>
            <a:chExt cx="3600000" cy="2113832"/>
          </a:xfrm>
        </p:grpSpPr>
        <p:grpSp>
          <p:nvGrpSpPr>
            <p:cNvPr id="11" name="Bubbla">
              <a:extLst>
                <a:ext uri="{FF2B5EF4-FFF2-40B4-BE49-F238E27FC236}">
                  <a16:creationId xmlns:a16="http://schemas.microsoft.com/office/drawing/2014/main" id="{6E3A8574-C589-F728-B8EE-FEBE074478C9}"/>
                </a:ext>
              </a:extLst>
            </p:cNvPr>
            <p:cNvGrpSpPr/>
            <p:nvPr/>
          </p:nvGrpSpPr>
          <p:grpSpPr>
            <a:xfrm>
              <a:off x="7540220" y="3430464"/>
              <a:ext cx="3600000" cy="2113832"/>
              <a:chOff x="7540220" y="3430464"/>
              <a:chExt cx="3600000" cy="2113832"/>
            </a:xfrm>
          </p:grpSpPr>
          <p:sp>
            <p:nvSpPr>
              <p:cNvPr id="13" name="Ellips 12">
                <a:extLst>
                  <a:ext uri="{FF2B5EF4-FFF2-40B4-BE49-F238E27FC236}">
                    <a16:creationId xmlns:a16="http://schemas.microsoft.com/office/drawing/2014/main" id="{415BE60B-5590-B7E3-DDDD-085BAE6C31F0}"/>
                  </a:ext>
                </a:extLst>
              </p:cNvPr>
              <p:cNvSpPr/>
              <p:nvPr/>
            </p:nvSpPr>
            <p:spPr>
              <a:xfrm>
                <a:off x="7540220" y="3430464"/>
                <a:ext cx="3600000" cy="14400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Ellips 14">
                <a:extLst>
                  <a:ext uri="{FF2B5EF4-FFF2-40B4-BE49-F238E27FC236}">
                    <a16:creationId xmlns:a16="http://schemas.microsoft.com/office/drawing/2014/main" id="{B4068F55-372C-1098-C5C8-74A9843475F1}"/>
                  </a:ext>
                </a:extLst>
              </p:cNvPr>
              <p:cNvSpPr/>
              <p:nvPr/>
            </p:nvSpPr>
            <p:spPr>
              <a:xfrm rot="19094913">
                <a:off x="8663144" y="4618645"/>
                <a:ext cx="608400" cy="6084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a:extLst>
                  <a:ext uri="{FF2B5EF4-FFF2-40B4-BE49-F238E27FC236}">
                    <a16:creationId xmlns:a16="http://schemas.microsoft.com/office/drawing/2014/main" id="{1E908BA5-2A85-5468-1AB2-E39E92E21CC9}"/>
                  </a:ext>
                </a:extLst>
              </p:cNvPr>
              <p:cNvSpPr/>
              <p:nvPr/>
            </p:nvSpPr>
            <p:spPr>
              <a:xfrm rot="19094913">
                <a:off x="8423300" y="5118883"/>
                <a:ext cx="306000" cy="3060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8DCD6F21-65AE-C511-EF5C-FB3BF6A3139B}"/>
                  </a:ext>
                </a:extLst>
              </p:cNvPr>
              <p:cNvSpPr/>
              <p:nvPr/>
            </p:nvSpPr>
            <p:spPr>
              <a:xfrm rot="19094913">
                <a:off x="8280201" y="5393096"/>
                <a:ext cx="151200" cy="1512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0" name="textruta 9">
              <a:extLst>
                <a:ext uri="{FF2B5EF4-FFF2-40B4-BE49-F238E27FC236}">
                  <a16:creationId xmlns:a16="http://schemas.microsoft.com/office/drawing/2014/main" id="{F4B55710-9474-B6EA-5F49-54628AC85CEC}"/>
                </a:ext>
              </a:extLst>
            </p:cNvPr>
            <p:cNvSpPr txBox="1"/>
            <p:nvPr/>
          </p:nvSpPr>
          <p:spPr>
            <a:xfrm>
              <a:off x="7943999" y="3791228"/>
              <a:ext cx="2792442" cy="671979"/>
            </a:xfrm>
            <a:prstGeom prst="rect">
              <a:avLst/>
            </a:prstGeom>
            <a:noFill/>
          </p:spPr>
          <p:txBody>
            <a:bodyPr wrap="square" rtlCol="0">
              <a:spAutoFit/>
            </a:bodyPr>
            <a:lstStyle/>
            <a:p>
              <a:pPr algn="ctr"/>
              <a:r>
                <a:rPr lang="sv-SE" sz="1800" dirty="0">
                  <a:solidFill>
                    <a:schemeClr val="bg1"/>
                  </a:solidFill>
                </a:rPr>
                <a:t>Hur kan jag bidra till stabens arbetsmiljö? </a:t>
              </a:r>
            </a:p>
          </p:txBody>
        </p:sp>
      </p:grpSp>
      <p:pic>
        <p:nvPicPr>
          <p:cNvPr id="8" name="Ikon – Stabschef" descr="En kvinna som läser på ett papper, hon är stabschef. ">
            <a:extLst>
              <a:ext uri="{FF2B5EF4-FFF2-40B4-BE49-F238E27FC236}">
                <a16:creationId xmlns:a16="http://schemas.microsoft.com/office/drawing/2014/main" id="{228D086E-D8BF-54CC-C698-8E6AB3B2E4A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426318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t>Om denna presentation: </a:t>
            </a:r>
            <a:r>
              <a:rPr lang="sv-SE" sz="2800" dirty="0">
                <a:solidFill>
                  <a:schemeClr val="tx1"/>
                </a:solidFill>
              </a:rPr>
              <a:t>Version 2023-02-01</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defRPr/>
            </a:pPr>
            <a:r>
              <a:rPr lang="sv-SE" altLang="sv-SE" sz="1800" dirty="0">
                <a:ea typeface="Verdana" panose="020B0604030504040204" pitchFamily="34" charset="0"/>
                <a:cs typeface="Verdana" panose="020B0604030504040204" pitchFamily="34" charset="0"/>
              </a:rPr>
              <a:t>Detta bildspel, tillsammans med anteckningssidorna, </a:t>
            </a:r>
            <a:br>
              <a:rPr lang="sv-SE" altLang="sv-SE" sz="1800" dirty="0">
                <a:ea typeface="Verdana" panose="020B0604030504040204" pitchFamily="34" charset="0"/>
                <a:cs typeface="Verdana" panose="020B0604030504040204" pitchFamily="34" charset="0"/>
              </a:rPr>
            </a:br>
            <a:r>
              <a:rPr lang="sv-SE" altLang="sv-SE" sz="1800" dirty="0">
                <a:ea typeface="Verdana" panose="020B0604030504040204" pitchFamily="34" charset="0"/>
                <a:cs typeface="Verdana" panose="020B0604030504040204" pitchFamily="34" charset="0"/>
              </a:rPr>
              <a:t>är framtaget för att underlätta för dig som vill beskriva stabsmetodik</a:t>
            </a:r>
            <a:r>
              <a:rPr lang="sv-SE" altLang="sv-SE" sz="1800" dirty="0">
                <a:solidFill>
                  <a:schemeClr val="tx1"/>
                </a:solidFill>
                <a:ea typeface="Verdana" panose="020B0604030504040204" pitchFamily="34" charset="0"/>
                <a:cs typeface="Verdana" panose="020B0604030504040204" pitchFamily="34" charset="0"/>
              </a:rPr>
              <a:t>, </a:t>
            </a:r>
            <a:br>
              <a:rPr lang="sv-SE" altLang="sv-SE" sz="1800" dirty="0">
                <a:solidFill>
                  <a:schemeClr val="tx1"/>
                </a:solidFill>
                <a:ea typeface="Verdana" panose="020B0604030504040204" pitchFamily="34" charset="0"/>
                <a:cs typeface="Verdana" panose="020B0604030504040204" pitchFamily="34" charset="0"/>
              </a:rPr>
            </a:br>
            <a:r>
              <a:rPr lang="sv-SE" altLang="sv-SE" sz="1800" dirty="0">
                <a:solidFill>
                  <a:schemeClr val="tx1"/>
                </a:solidFill>
                <a:ea typeface="Verdana" panose="020B0604030504040204" pitchFamily="34" charset="0"/>
                <a:cs typeface="Verdana" panose="020B0604030504040204" pitchFamily="34" charset="0"/>
              </a:rPr>
              <a:t>göra en introduktion </a:t>
            </a:r>
            <a:r>
              <a:rPr lang="sv-SE" altLang="sv-SE" sz="1800" dirty="0">
                <a:ea typeface="Verdana" panose="020B0604030504040204" pitchFamily="34" charset="0"/>
                <a:cs typeface="Verdana" panose="020B0604030504040204" pitchFamily="34" charset="0"/>
              </a:rPr>
              <a:t>i egen organisation.</a:t>
            </a:r>
          </a:p>
          <a:p>
            <a:pPr marL="172800" lvl="0" indent="-172800">
              <a:spcBef>
                <a:spcPts val="800"/>
              </a:spcBef>
              <a:defRPr/>
            </a:pPr>
            <a:r>
              <a:rPr lang="sv-SE" altLang="sv-SE" sz="1800" dirty="0">
                <a:ea typeface="Verdana" panose="020B0604030504040204" pitchFamily="34" charset="0"/>
                <a:cs typeface="Verdana" panose="020B0604030504040204" pitchFamily="34" charset="0"/>
              </a:rPr>
              <a:t>Självklart får du anpassa och forma presentationen utifrån din målgrupp, </a:t>
            </a:r>
            <a:br>
              <a:rPr lang="sv-SE" altLang="sv-SE" sz="1800" dirty="0">
                <a:ea typeface="Verdana" panose="020B0604030504040204" pitchFamily="34" charset="0"/>
                <a:cs typeface="Verdana" panose="020B0604030504040204" pitchFamily="34" charset="0"/>
              </a:rPr>
            </a:br>
            <a:r>
              <a:rPr lang="sv-SE" altLang="sv-SE" sz="1800" dirty="0">
                <a:ea typeface="Verdana" panose="020B0604030504040204" pitchFamily="34" charset="0"/>
                <a:cs typeface="Verdana" panose="020B0604030504040204" pitchFamily="34" charset="0"/>
              </a:rPr>
              <a:t>behov och med egna ord. Du kan även välja andra, eller ytterligare, </a:t>
            </a:r>
            <a:br>
              <a:rPr lang="sv-SE" altLang="sv-SE" sz="1800" dirty="0">
                <a:ea typeface="Verdana" panose="020B0604030504040204" pitchFamily="34" charset="0"/>
                <a:cs typeface="Verdana" panose="020B0604030504040204" pitchFamily="34" charset="0"/>
              </a:rPr>
            </a:br>
            <a:r>
              <a:rPr lang="sv-SE" altLang="sv-SE" sz="1800" dirty="0">
                <a:ea typeface="Verdana" panose="020B0604030504040204" pitchFamily="34" charset="0"/>
                <a:cs typeface="Verdana" panose="020B0604030504040204" pitchFamily="34" charset="0"/>
              </a:rPr>
              <a:t>budskap till varje bild. Ange källa.</a:t>
            </a:r>
          </a:p>
          <a:p>
            <a:pPr marL="172800" indent="-172800">
              <a:spcBef>
                <a:spcPts val="800"/>
              </a:spcBef>
              <a:defRPr/>
            </a:pPr>
            <a:r>
              <a:rPr lang="sv-SE" altLang="sv-SE" sz="1800" dirty="0">
                <a:ea typeface="Verdana" panose="020B0604030504040204" pitchFamily="34" charset="0"/>
                <a:cs typeface="Verdana" panose="020B0604030504040204" pitchFamily="34" charset="0"/>
              </a:rPr>
              <a:t>Bildspelet kan komma att uppdateras, så håll utkik på MSB:s hemsida. </a:t>
            </a:r>
            <a:br>
              <a:rPr lang="sv-SE" altLang="sv-SE" sz="1800" dirty="0">
                <a:ea typeface="Verdana" panose="020B0604030504040204" pitchFamily="34" charset="0"/>
                <a:cs typeface="Verdana" panose="020B0604030504040204" pitchFamily="34" charset="0"/>
              </a:rPr>
            </a:br>
            <a:r>
              <a:rPr lang="sv-SE" sz="1800" dirty="0"/>
              <a:t>Har du frågor eller funderingar kring bildspelen eller hur du ska lägga </a:t>
            </a:r>
            <a:br>
              <a:rPr lang="sv-SE" sz="1800" dirty="0"/>
            </a:br>
            <a:r>
              <a:rPr lang="sv-SE" sz="1800" dirty="0"/>
              <a:t>upp din utbildning kan du kontakta </a:t>
            </a:r>
            <a:r>
              <a:rPr lang="sv-SE" sz="1800" dirty="0">
                <a:solidFill>
                  <a:schemeClr val="tx1"/>
                </a:solidFill>
                <a:hlinkClick r:id="rId3"/>
              </a:rPr>
              <a:t>msb.se/samverkanledning</a:t>
            </a:r>
            <a:r>
              <a:rPr lang="sv-SE" altLang="sv-SE" sz="1800" dirty="0">
                <a:solidFill>
                  <a:schemeClr val="tx1"/>
                </a:solidFill>
                <a:ea typeface="Verdana" panose="020B0604030504040204" pitchFamily="34" charset="0"/>
                <a:cs typeface="Verdana" panose="020B0604030504040204" pitchFamily="34" charset="0"/>
              </a:rPr>
              <a:t>. </a:t>
            </a:r>
            <a:br>
              <a:rPr lang="sv-SE" altLang="sv-SE" sz="1800" dirty="0">
                <a:solidFill>
                  <a:schemeClr val="tx1"/>
                </a:solidFill>
                <a:ea typeface="Verdana" panose="020B0604030504040204" pitchFamily="34" charset="0"/>
                <a:cs typeface="Verdana" panose="020B0604030504040204" pitchFamily="34" charset="0"/>
              </a:rPr>
            </a:br>
            <a:r>
              <a:rPr lang="sv-SE" altLang="sv-SE" sz="1800" dirty="0">
                <a:solidFill>
                  <a:schemeClr val="tx1"/>
                </a:solidFill>
                <a:ea typeface="Verdana" panose="020B0604030504040204" pitchFamily="34" charset="0"/>
                <a:cs typeface="Verdana" panose="020B0604030504040204" pitchFamily="34" charset="0"/>
              </a:rPr>
              <a:t>Där finns alltid det senaste materialet och informationen.</a:t>
            </a:r>
          </a:p>
        </p:txBody>
      </p:sp>
    </p:spTree>
    <p:extLst>
      <p:ext uri="{BB962C8B-B14F-4D97-AF65-F5344CB8AC3E}">
        <p14:creationId xmlns:p14="http://schemas.microsoft.com/office/powerpoint/2010/main" val="319453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Nyckelpersoner</a:t>
            </a:r>
            <a:endParaRPr lang="sv-SE" sz="2800" b="1" dirty="0">
              <a:solidFill>
                <a:schemeClr val="tx1"/>
              </a:solidFill>
            </a:endParaRPr>
          </a:p>
        </p:txBody>
      </p:sp>
      <p:sp>
        <p:nvSpPr>
          <p:cNvPr id="3" name="Platshållare för innehåll 2"/>
          <p:cNvSpPr>
            <a:spLocks noGrp="1"/>
          </p:cNvSpPr>
          <p:nvPr>
            <p:ph idx="1"/>
          </p:nvPr>
        </p:nvSpPr>
        <p:spPr>
          <a:xfrm>
            <a:off x="1782000" y="1998000"/>
            <a:ext cx="8640000" cy="3456000"/>
          </a:xfrm>
        </p:spPr>
        <p:txBody>
          <a:bodyPr lIns="57600" tIns="57600" rIns="57600" bIns="57600"/>
          <a:lstStyle/>
          <a:p>
            <a:pPr marL="172800" indent="-172800">
              <a:spcBef>
                <a:spcPts val="800"/>
              </a:spcBef>
            </a:pPr>
            <a:r>
              <a:rPr lang="sv-SE" sz="1800" dirty="0">
                <a:solidFill>
                  <a:schemeClr val="tx1"/>
                </a:solidFill>
              </a:rPr>
              <a:t>Stabschefen är en nyckelperson </a:t>
            </a:r>
          </a:p>
          <a:p>
            <a:pPr marL="172800" indent="-172800">
              <a:spcBef>
                <a:spcPts val="800"/>
              </a:spcBef>
            </a:pPr>
            <a:r>
              <a:rPr lang="sv-SE" sz="1800" dirty="0">
                <a:solidFill>
                  <a:schemeClr val="tx1"/>
                </a:solidFill>
              </a:rPr>
              <a:t>Experter och andra kompetenser </a:t>
            </a:r>
            <a:br>
              <a:rPr lang="sv-SE" sz="1800" dirty="0">
                <a:solidFill>
                  <a:schemeClr val="tx1"/>
                </a:solidFill>
              </a:rPr>
            </a:br>
            <a:r>
              <a:rPr lang="sv-SE" sz="1800" dirty="0">
                <a:solidFill>
                  <a:schemeClr val="tx1"/>
                </a:solidFill>
              </a:rPr>
              <a:t>kan vara nyckelpersoner</a:t>
            </a:r>
            <a:endParaRPr lang="sv-SE" sz="1800" dirty="0"/>
          </a:p>
        </p:txBody>
      </p:sp>
      <p:grpSp>
        <p:nvGrpSpPr>
          <p:cNvPr id="9" name="Bubbla med txt" descr="Ett moln med reflektionsfrågan vilka kompetenser och experter tror du kan behövas?">
            <a:extLst>
              <a:ext uri="{FF2B5EF4-FFF2-40B4-BE49-F238E27FC236}">
                <a16:creationId xmlns:a16="http://schemas.microsoft.com/office/drawing/2014/main" id="{64DBD290-FF26-18FC-1F42-B5D17525BCE6}"/>
              </a:ext>
            </a:extLst>
          </p:cNvPr>
          <p:cNvGrpSpPr/>
          <p:nvPr/>
        </p:nvGrpSpPr>
        <p:grpSpPr>
          <a:xfrm>
            <a:off x="7258651" y="3217935"/>
            <a:ext cx="3876805" cy="2486635"/>
            <a:chOff x="7258651" y="3217935"/>
            <a:chExt cx="3876805" cy="2486635"/>
          </a:xfrm>
        </p:grpSpPr>
        <p:grpSp>
          <p:nvGrpSpPr>
            <p:cNvPr id="6" name="Bubbla">
              <a:extLst>
                <a:ext uri="{FF2B5EF4-FFF2-40B4-BE49-F238E27FC236}">
                  <a16:creationId xmlns:a16="http://schemas.microsoft.com/office/drawing/2014/main" id="{B05CE9B1-A8DA-3310-B195-C7551E07EAFF}"/>
                </a:ext>
              </a:extLst>
            </p:cNvPr>
            <p:cNvGrpSpPr/>
            <p:nvPr/>
          </p:nvGrpSpPr>
          <p:grpSpPr>
            <a:xfrm>
              <a:off x="7258651" y="3217935"/>
              <a:ext cx="3876805" cy="2486635"/>
              <a:chOff x="7258651" y="3217935"/>
              <a:chExt cx="3876805" cy="2486635"/>
            </a:xfrm>
          </p:grpSpPr>
          <p:sp>
            <p:nvSpPr>
              <p:cNvPr id="13" name="Ellips 12">
                <a:extLst>
                  <a:ext uri="{FF2B5EF4-FFF2-40B4-BE49-F238E27FC236}">
                    <a16:creationId xmlns:a16="http://schemas.microsoft.com/office/drawing/2014/main" id="{4C519E1D-2F33-1C52-9A75-13CEED9834AC}"/>
                  </a:ext>
                </a:extLst>
              </p:cNvPr>
              <p:cNvSpPr/>
              <p:nvPr/>
            </p:nvSpPr>
            <p:spPr>
              <a:xfrm>
                <a:off x="7258651" y="3217935"/>
                <a:ext cx="3876805" cy="187365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Ellips 14">
                <a:extLst>
                  <a:ext uri="{FF2B5EF4-FFF2-40B4-BE49-F238E27FC236}">
                    <a16:creationId xmlns:a16="http://schemas.microsoft.com/office/drawing/2014/main" id="{ED305EA6-2216-3320-9D88-C2350066B7EE}"/>
                  </a:ext>
                </a:extLst>
              </p:cNvPr>
              <p:cNvSpPr/>
              <p:nvPr/>
            </p:nvSpPr>
            <p:spPr>
              <a:xfrm rot="19094913">
                <a:off x="8647287" y="4778919"/>
                <a:ext cx="608400" cy="6084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a:extLst>
                  <a:ext uri="{FF2B5EF4-FFF2-40B4-BE49-F238E27FC236}">
                    <a16:creationId xmlns:a16="http://schemas.microsoft.com/office/drawing/2014/main" id="{C63A277C-ED05-99BA-2D92-30FA37EF3A6C}"/>
                  </a:ext>
                </a:extLst>
              </p:cNvPr>
              <p:cNvSpPr/>
              <p:nvPr/>
            </p:nvSpPr>
            <p:spPr>
              <a:xfrm rot="19094913">
                <a:off x="8407443" y="5279157"/>
                <a:ext cx="306000" cy="3060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E08D5C74-8CD9-933D-6570-22B893617F3B}"/>
                  </a:ext>
                </a:extLst>
              </p:cNvPr>
              <p:cNvSpPr/>
              <p:nvPr/>
            </p:nvSpPr>
            <p:spPr>
              <a:xfrm rot="19094913">
                <a:off x="8264344" y="5553370"/>
                <a:ext cx="151200" cy="151200"/>
              </a:xfrm>
              <a:prstGeom prst="ellipse">
                <a:avLst/>
              </a:prstGeom>
              <a:solidFill>
                <a:srgbClr val="822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2" name="Txt">
              <a:extLst>
                <a:ext uri="{FF2B5EF4-FFF2-40B4-BE49-F238E27FC236}">
                  <a16:creationId xmlns:a16="http://schemas.microsoft.com/office/drawing/2014/main" id="{C83B80AC-BAF3-6522-BD5A-80C0DDFE22CE}"/>
                </a:ext>
              </a:extLst>
            </p:cNvPr>
            <p:cNvSpPr txBox="1"/>
            <p:nvPr/>
          </p:nvSpPr>
          <p:spPr>
            <a:xfrm>
              <a:off x="7452505" y="3600107"/>
              <a:ext cx="3489096" cy="974626"/>
            </a:xfrm>
            <a:prstGeom prst="rect">
              <a:avLst/>
            </a:prstGeom>
            <a:noFill/>
          </p:spPr>
          <p:txBody>
            <a:bodyPr wrap="none" rtlCol="0">
              <a:spAutoFit/>
            </a:bodyPr>
            <a:lstStyle/>
            <a:p>
              <a:pPr algn="ctr">
                <a:spcAft>
                  <a:spcPts val="400"/>
                </a:spcAft>
              </a:pPr>
              <a:r>
                <a:rPr lang="sv-SE" b="1" dirty="0">
                  <a:solidFill>
                    <a:schemeClr val="bg1"/>
                  </a:solidFill>
                </a:rPr>
                <a:t>Reflektion:</a:t>
              </a:r>
            </a:p>
            <a:p>
              <a:pPr algn="ctr"/>
              <a:r>
                <a:rPr lang="sv-SE" dirty="0">
                  <a:solidFill>
                    <a:schemeClr val="bg1"/>
                  </a:solidFill>
                </a:rPr>
                <a:t>Vilka kompetenser och experter </a:t>
              </a:r>
              <a:br>
                <a:rPr lang="sv-SE" dirty="0">
                  <a:solidFill>
                    <a:schemeClr val="bg1"/>
                  </a:solidFill>
                </a:rPr>
              </a:br>
              <a:r>
                <a:rPr lang="sv-SE" dirty="0">
                  <a:solidFill>
                    <a:schemeClr val="bg1"/>
                  </a:solidFill>
                </a:rPr>
                <a:t>tror du kan behövas?</a:t>
              </a:r>
            </a:p>
          </p:txBody>
        </p:sp>
      </p:grpSp>
      <p:pic>
        <p:nvPicPr>
          <p:cNvPr id="4" name="Ikon – Stabschef" descr="En kvinna som läser på ett papper, hon är stabschef. ">
            <a:extLst>
              <a:ext uri="{FF2B5EF4-FFF2-40B4-BE49-F238E27FC236}">
                <a16:creationId xmlns:a16="http://schemas.microsoft.com/office/drawing/2014/main" id="{B773569F-0A20-B8EC-FCE1-4930B1F820E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276541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Helikopterperspektiv</a:t>
            </a:r>
            <a:endParaRPr lang="sv-SE" sz="2800" b="1" dirty="0">
              <a:solidFill>
                <a:schemeClr val="tx1"/>
              </a:solidFill>
            </a:endParaRPr>
          </a:p>
        </p:txBody>
      </p:sp>
      <p:sp>
        <p:nvSpPr>
          <p:cNvPr id="3" name="Platshållare för innehåll 2"/>
          <p:cNvSpPr>
            <a:spLocks noGrp="1"/>
          </p:cNvSpPr>
          <p:nvPr>
            <p:ph idx="1"/>
          </p:nvPr>
        </p:nvSpPr>
        <p:spPr>
          <a:xfrm>
            <a:off x="1782000" y="1998000"/>
            <a:ext cx="8640000" cy="3456000"/>
          </a:xfrm>
        </p:spPr>
        <p:txBody>
          <a:bodyPr lIns="57600" tIns="57600" rIns="57600" bIns="57600"/>
          <a:lstStyle/>
          <a:p>
            <a:pPr marL="172800" indent="-172800">
              <a:spcBef>
                <a:spcPts val="800"/>
              </a:spcBef>
            </a:pPr>
            <a:r>
              <a:rPr lang="sv-SE" sz="1800" dirty="0">
                <a:solidFill>
                  <a:schemeClr val="tx1"/>
                </a:solidFill>
              </a:rPr>
              <a:t>Övergripande bild av stabsarbetet</a:t>
            </a:r>
          </a:p>
          <a:p>
            <a:pPr marL="172800" indent="-172800">
              <a:spcBef>
                <a:spcPts val="800"/>
              </a:spcBef>
            </a:pPr>
            <a:r>
              <a:rPr lang="sv-SE" sz="1800" dirty="0">
                <a:solidFill>
                  <a:schemeClr val="tx1"/>
                </a:solidFill>
              </a:rPr>
              <a:t>Stöd av andra personer i staben eller utanför staben</a:t>
            </a:r>
          </a:p>
          <a:p>
            <a:pPr marL="172800" indent="-172800">
              <a:spcBef>
                <a:spcPts val="800"/>
              </a:spcBef>
            </a:pPr>
            <a:r>
              <a:rPr lang="sv-SE" sz="1800" dirty="0">
                <a:solidFill>
                  <a:schemeClr val="tx1"/>
                </a:solidFill>
              </a:rPr>
              <a:t>Skapa trygghet för stabsmedlemmarna</a:t>
            </a:r>
          </a:p>
          <a:p>
            <a:pPr marL="172800" indent="-172800">
              <a:spcBef>
                <a:spcPts val="800"/>
              </a:spcBef>
            </a:pPr>
            <a:r>
              <a:rPr lang="sv-SE" sz="1800" dirty="0">
                <a:solidFill>
                  <a:schemeClr val="tx1"/>
                </a:solidFill>
              </a:rPr>
              <a:t>Skapa uthållighet i stabsarbetet</a:t>
            </a:r>
          </a:p>
          <a:p>
            <a:pPr marL="172800" indent="-172800">
              <a:spcBef>
                <a:spcPts val="800"/>
              </a:spcBef>
            </a:pPr>
            <a:r>
              <a:rPr lang="sv-SE" sz="1800" dirty="0">
                <a:solidFill>
                  <a:schemeClr val="tx1"/>
                </a:solidFill>
              </a:rPr>
              <a:t>Uppgifter utifrån stabsmedlemmarnas kompetens</a:t>
            </a:r>
          </a:p>
          <a:p>
            <a:pPr marL="172800" indent="-172800">
              <a:spcBef>
                <a:spcPts val="800"/>
              </a:spcBef>
            </a:pPr>
            <a:r>
              <a:rPr lang="sv-SE" sz="1800" dirty="0">
                <a:solidFill>
                  <a:schemeClr val="tx1"/>
                </a:solidFill>
              </a:rPr>
              <a:t>Tilldelade uppgifter genomförs</a:t>
            </a:r>
          </a:p>
        </p:txBody>
      </p:sp>
      <p:pic>
        <p:nvPicPr>
          <p:cNvPr id="4" name="Ikon – Stabschef" descr="En kvinna som läser på ett papper, hon är stabschef. ">
            <a:extLst>
              <a:ext uri="{FF2B5EF4-FFF2-40B4-BE49-F238E27FC236}">
                <a16:creationId xmlns:a16="http://schemas.microsoft.com/office/drawing/2014/main" id="{D5DCC858-7D9F-5D86-F51A-E45EBE34A73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405110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spcBef>
                <a:spcPts val="0"/>
              </a:spcBef>
            </a:pPr>
            <a:r>
              <a:rPr lang="sv-SE" sz="2800" dirty="0"/>
              <a:t>Vad gör vi om någon inte fungerar i sin roll?</a:t>
            </a:r>
          </a:p>
        </p:txBody>
      </p:sp>
      <p:sp>
        <p:nvSpPr>
          <p:cNvPr id="3" name="Platshållare för innehåll 2"/>
          <p:cNvSpPr>
            <a:spLocks noGrp="1"/>
          </p:cNvSpPr>
          <p:nvPr>
            <p:ph idx="1"/>
          </p:nvPr>
        </p:nvSpPr>
        <p:spPr>
          <a:xfrm>
            <a:off x="1782000" y="1998000"/>
            <a:ext cx="8640000" cy="3601527"/>
          </a:xfrm>
        </p:spPr>
        <p:txBody>
          <a:bodyPr lIns="57600" tIns="57600" rIns="57600" bIns="57600"/>
          <a:lstStyle/>
          <a:p>
            <a:pPr marL="172800" indent="-172800">
              <a:spcBef>
                <a:spcPts val="800"/>
              </a:spcBef>
            </a:pPr>
            <a:r>
              <a:rPr lang="sv-SE" sz="1800" dirty="0"/>
              <a:t>Stabsmedlemmarna som är stressade och inte kan fullfölja </a:t>
            </a:r>
            <a:br>
              <a:rPr lang="sv-SE" sz="1800" dirty="0"/>
            </a:br>
            <a:r>
              <a:rPr lang="sv-SE" sz="1800" dirty="0"/>
              <a:t>sina uppgifter?</a:t>
            </a:r>
          </a:p>
          <a:p>
            <a:pPr marL="172800" indent="-172800">
              <a:spcBef>
                <a:spcPts val="800"/>
              </a:spcBef>
            </a:pPr>
            <a:r>
              <a:rPr lang="sv-SE" sz="1800" dirty="0"/>
              <a:t>Hur upptäcker och löser stabschefen konflikter mellan stabsmedlemmar?</a:t>
            </a:r>
          </a:p>
          <a:p>
            <a:pPr marL="172800" indent="-172800">
              <a:spcBef>
                <a:spcPts val="800"/>
              </a:spcBef>
            </a:pPr>
            <a:r>
              <a:rPr lang="sv-SE" sz="1800" dirty="0"/>
              <a:t>Vad gör vi om någon inte fungerar </a:t>
            </a:r>
            <a:br>
              <a:rPr lang="sv-SE" sz="1800" dirty="0"/>
            </a:br>
            <a:r>
              <a:rPr lang="sv-SE" sz="1800" dirty="0"/>
              <a:t>i stabsarbetet?</a:t>
            </a:r>
          </a:p>
        </p:txBody>
      </p:sp>
      <p:grpSp>
        <p:nvGrpSpPr>
          <p:cNvPr id="22" name="Bubbla med txt" descr="Ett moln med diskussionsfrågan vad kan du göra?">
            <a:extLst>
              <a:ext uri="{FF2B5EF4-FFF2-40B4-BE49-F238E27FC236}">
                <a16:creationId xmlns:a16="http://schemas.microsoft.com/office/drawing/2014/main" id="{2E34324D-7FF7-71EA-CA0D-CD0FF35415B4}"/>
              </a:ext>
            </a:extLst>
          </p:cNvPr>
          <p:cNvGrpSpPr/>
          <p:nvPr/>
        </p:nvGrpSpPr>
        <p:grpSpPr>
          <a:xfrm>
            <a:off x="7534800" y="3794725"/>
            <a:ext cx="3600000" cy="2113832"/>
            <a:chOff x="7534800" y="3794725"/>
            <a:chExt cx="3600000" cy="2113832"/>
          </a:xfrm>
        </p:grpSpPr>
        <p:grpSp>
          <p:nvGrpSpPr>
            <p:cNvPr id="21" name="Bubbla">
              <a:extLst>
                <a:ext uri="{FF2B5EF4-FFF2-40B4-BE49-F238E27FC236}">
                  <a16:creationId xmlns:a16="http://schemas.microsoft.com/office/drawing/2014/main" id="{4B5B8B5F-6DF9-E559-1A79-58DD281419B7}"/>
                </a:ext>
              </a:extLst>
            </p:cNvPr>
            <p:cNvGrpSpPr/>
            <p:nvPr/>
          </p:nvGrpSpPr>
          <p:grpSpPr>
            <a:xfrm>
              <a:off x="7534800" y="3794725"/>
              <a:ext cx="3600000" cy="2113832"/>
              <a:chOff x="7534800" y="3794725"/>
              <a:chExt cx="3600000" cy="2113832"/>
            </a:xfrm>
          </p:grpSpPr>
          <p:sp>
            <p:nvSpPr>
              <p:cNvPr id="14" name="Ellips 13">
                <a:extLst>
                  <a:ext uri="{FF2B5EF4-FFF2-40B4-BE49-F238E27FC236}">
                    <a16:creationId xmlns:a16="http://schemas.microsoft.com/office/drawing/2014/main" id="{05C84276-121D-29ED-85E1-37692CA01388}"/>
                  </a:ext>
                </a:extLst>
              </p:cNvPr>
              <p:cNvSpPr/>
              <p:nvPr/>
            </p:nvSpPr>
            <p:spPr>
              <a:xfrm>
                <a:off x="7534800" y="3794725"/>
                <a:ext cx="3600000" cy="144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a:extLst>
                  <a:ext uri="{FF2B5EF4-FFF2-40B4-BE49-F238E27FC236}">
                    <a16:creationId xmlns:a16="http://schemas.microsoft.com/office/drawing/2014/main" id="{9699CC24-6765-2DC7-2DA6-9473A8754EBF}"/>
                  </a:ext>
                </a:extLst>
              </p:cNvPr>
              <p:cNvSpPr/>
              <p:nvPr/>
            </p:nvSpPr>
            <p:spPr>
              <a:xfrm rot="19094913">
                <a:off x="8657724" y="4982906"/>
                <a:ext cx="608400" cy="608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4E30E95C-F5A6-F421-5D84-9FD9620FB7A4}"/>
                  </a:ext>
                </a:extLst>
              </p:cNvPr>
              <p:cNvSpPr/>
              <p:nvPr/>
            </p:nvSpPr>
            <p:spPr>
              <a:xfrm rot="19094913">
                <a:off x="8417880" y="5483144"/>
                <a:ext cx="306000" cy="306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Ellips 17">
                <a:extLst>
                  <a:ext uri="{FF2B5EF4-FFF2-40B4-BE49-F238E27FC236}">
                    <a16:creationId xmlns:a16="http://schemas.microsoft.com/office/drawing/2014/main" id="{075C52E1-D3DB-C9DA-C27A-28D7D3F328B9}"/>
                  </a:ext>
                </a:extLst>
              </p:cNvPr>
              <p:cNvSpPr/>
              <p:nvPr/>
            </p:nvSpPr>
            <p:spPr>
              <a:xfrm rot="19094913">
                <a:off x="8274781" y="5757357"/>
                <a:ext cx="151200" cy="151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3" name="Txt">
              <a:extLst>
                <a:ext uri="{FF2B5EF4-FFF2-40B4-BE49-F238E27FC236}">
                  <a16:creationId xmlns:a16="http://schemas.microsoft.com/office/drawing/2014/main" id="{3B095F81-EFB8-A0D0-0324-3D2C8AE012D4}"/>
                </a:ext>
              </a:extLst>
            </p:cNvPr>
            <p:cNvSpPr txBox="1"/>
            <p:nvPr/>
          </p:nvSpPr>
          <p:spPr>
            <a:xfrm>
              <a:off x="7938579" y="4155489"/>
              <a:ext cx="2792442" cy="671979"/>
            </a:xfrm>
            <a:prstGeom prst="rect">
              <a:avLst/>
            </a:prstGeom>
            <a:noFill/>
          </p:spPr>
          <p:txBody>
            <a:bodyPr wrap="square" rtlCol="0">
              <a:spAutoFit/>
            </a:bodyPr>
            <a:lstStyle/>
            <a:p>
              <a:pPr algn="ctr">
                <a:spcAft>
                  <a:spcPts val="200"/>
                </a:spcAft>
              </a:pPr>
              <a:r>
                <a:rPr lang="sv-SE" b="1" dirty="0">
                  <a:solidFill>
                    <a:schemeClr val="bg1"/>
                  </a:solidFill>
                </a:rPr>
                <a:t>Diskutera:</a:t>
              </a:r>
            </a:p>
            <a:p>
              <a:pPr algn="ctr"/>
              <a:r>
                <a:rPr lang="sv-SE" dirty="0">
                  <a:solidFill>
                    <a:schemeClr val="bg1"/>
                  </a:solidFill>
                </a:rPr>
                <a:t>Vad kan du göra?</a:t>
              </a:r>
            </a:p>
          </p:txBody>
        </p:sp>
      </p:grpSp>
      <p:pic>
        <p:nvPicPr>
          <p:cNvPr id="8" name="Tillbaka till sid 7" descr="En lila ikon för att backa tillbaka till sid 7.">
            <a:hlinkClick r:id="rId3" action="ppaction://hlinksldjump"/>
            <a:extLst>
              <a:ext uri="{FF2B5EF4-FFF2-40B4-BE49-F238E27FC236}">
                <a16:creationId xmlns:a16="http://schemas.microsoft.com/office/drawing/2014/main" id="{3BA33106-F34A-F7B8-F45F-CC948463061E}"/>
              </a:ext>
            </a:extLst>
          </p:cNvPr>
          <p:cNvPicPr>
            <a:picLocks noChangeAspect="1"/>
          </p:cNvPicPr>
          <p:nvPr/>
        </p:nvPicPr>
        <p:blipFill>
          <a:blip r:embed="rId4" cstate="hqprint">
            <a:extLst>
              <a:ext uri="{28A0092B-C50C-407E-A947-70E740481C1C}">
                <a14:useLocalDpi xmlns:a14="http://schemas.microsoft.com/office/drawing/2010/main" val="0"/>
              </a:ext>
            </a:extLst>
          </a:blip>
          <a:srcRect/>
          <a:stretch/>
        </p:blipFill>
        <p:spPr>
          <a:xfrm>
            <a:off x="10094416" y="2304000"/>
            <a:ext cx="520192" cy="520192"/>
          </a:xfrm>
          <a:prstGeom prst="rect">
            <a:avLst/>
          </a:prstGeom>
        </p:spPr>
      </p:pic>
      <p:pic>
        <p:nvPicPr>
          <p:cNvPr id="10" name="Ikon – Stabschef" descr="En kvinna som läser på ett papper, hon är stabschef. ">
            <a:extLst>
              <a:ext uri="{FF2B5EF4-FFF2-40B4-BE49-F238E27FC236}">
                <a16:creationId xmlns:a16="http://schemas.microsoft.com/office/drawing/2014/main" id="{5AE6F797-622F-8909-A4F5-0DBFAD25FAB0}"/>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51677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solidFill>
                  <a:schemeClr val="tx1"/>
                </a:solidFill>
              </a:rPr>
              <a:t>Stabsmedlem</a:t>
            </a:r>
          </a:p>
        </p:txBody>
      </p:sp>
      <p:pic>
        <p:nvPicPr>
          <p:cNvPr id="2" name="Illustration – Stabsmedlemmar" descr="Stabsmedlemmar som pratar med varandra.">
            <a:extLst>
              <a:ext uri="{FF2B5EF4-FFF2-40B4-BE49-F238E27FC236}">
                <a16:creationId xmlns:a16="http://schemas.microsoft.com/office/drawing/2014/main" id="{79BE6B2B-2E07-2CDE-30A8-1DB4015FBD9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022981" y="1715063"/>
            <a:ext cx="4161536" cy="4161536"/>
          </a:xfrm>
          <a:prstGeom prst="rect">
            <a:avLst/>
          </a:prstGeom>
        </p:spPr>
      </p:pic>
    </p:spTree>
    <p:extLst>
      <p:ext uri="{BB962C8B-B14F-4D97-AF65-F5344CB8AC3E}">
        <p14:creationId xmlns:p14="http://schemas.microsoft.com/office/powerpoint/2010/main" val="141664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spcBef>
                <a:spcPts val="0"/>
              </a:spcBef>
            </a:pPr>
            <a:r>
              <a:rPr lang="sv-SE" sz="2800" dirty="0"/>
              <a:t>Rollen som stabsmedlem</a:t>
            </a:r>
            <a:endParaRPr lang="sv-SE" sz="2800" dirty="0">
              <a:solidFill>
                <a:schemeClr val="tx1"/>
              </a:solidFill>
            </a:endParaRP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solidFill>
                  <a:schemeClr val="tx1"/>
                </a:solidFill>
              </a:rPr>
              <a:t>Stab och/eller linje</a:t>
            </a:r>
          </a:p>
          <a:p>
            <a:pPr marL="460800" lvl="1" indent="-172800">
              <a:spcBef>
                <a:spcPts val="800"/>
              </a:spcBef>
              <a:buNone/>
            </a:pPr>
            <a:r>
              <a:rPr lang="sv-SE" sz="1800" dirty="0">
                <a:solidFill>
                  <a:schemeClr val="tx1"/>
                </a:solidFill>
              </a:rPr>
              <a:t>- Hur ska arbetstiden fördelas mellan arbetet i staben och linjen?</a:t>
            </a:r>
          </a:p>
          <a:p>
            <a:pPr marL="460800" lvl="1" indent="-172800">
              <a:spcBef>
                <a:spcPts val="800"/>
              </a:spcBef>
              <a:buNone/>
            </a:pPr>
            <a:r>
              <a:rPr lang="sv-SE" sz="1800" dirty="0">
                <a:solidFill>
                  <a:schemeClr val="tx1"/>
                </a:solidFill>
              </a:rPr>
              <a:t>- Vem är min chef?</a:t>
            </a:r>
          </a:p>
          <a:p>
            <a:pPr marL="460800" lvl="1" indent="-172800">
              <a:spcBef>
                <a:spcPts val="800"/>
              </a:spcBef>
              <a:spcAft>
                <a:spcPts val="800"/>
              </a:spcAft>
              <a:buNone/>
            </a:pPr>
            <a:r>
              <a:rPr lang="sv-SE" sz="1800" dirty="0">
                <a:solidFill>
                  <a:schemeClr val="tx1"/>
                </a:solidFill>
              </a:rPr>
              <a:t>- Vem har ansvar för min arbetsmiljö?</a:t>
            </a:r>
          </a:p>
          <a:p>
            <a:pPr marL="172800" indent="-172800">
              <a:spcBef>
                <a:spcPts val="800"/>
              </a:spcBef>
            </a:pPr>
            <a:r>
              <a:rPr lang="sv-SE" sz="1800" dirty="0">
                <a:solidFill>
                  <a:schemeClr val="tx1"/>
                </a:solidFill>
              </a:rPr>
              <a:t>Min kompetens – vad jag är duktig på</a:t>
            </a:r>
          </a:p>
          <a:p>
            <a:pPr marL="172800" indent="-172800">
              <a:spcBef>
                <a:spcPts val="800"/>
              </a:spcBef>
            </a:pPr>
            <a:r>
              <a:rPr lang="sv-SE" sz="1800" dirty="0">
                <a:solidFill>
                  <a:schemeClr val="tx1"/>
                </a:solidFill>
              </a:rPr>
              <a:t>Mina arbetsuppgifter</a:t>
            </a:r>
          </a:p>
          <a:p>
            <a:pPr marL="172800" indent="-172800">
              <a:spcBef>
                <a:spcPts val="800"/>
              </a:spcBef>
            </a:pPr>
            <a:r>
              <a:rPr lang="sv-SE" sz="1800" dirty="0">
                <a:solidFill>
                  <a:schemeClr val="tx1"/>
                </a:solidFill>
              </a:rPr>
              <a:t>Arbetssätt</a:t>
            </a:r>
          </a:p>
          <a:p>
            <a:pPr marL="172800" indent="-172800">
              <a:spcBef>
                <a:spcPts val="800"/>
              </a:spcBef>
            </a:pPr>
            <a:r>
              <a:rPr lang="sv-SE" sz="1800" dirty="0">
                <a:solidFill>
                  <a:schemeClr val="tx1"/>
                </a:solidFill>
              </a:rPr>
              <a:t>Sammanhanget</a:t>
            </a:r>
          </a:p>
        </p:txBody>
      </p:sp>
      <p:grpSp>
        <p:nvGrpSpPr>
          <p:cNvPr id="7" name="Bubbla med txt" descr="Ett tankemoln som ställer frågan vilka ytterligare frågor har du?">
            <a:extLst>
              <a:ext uri="{FF2B5EF4-FFF2-40B4-BE49-F238E27FC236}">
                <a16:creationId xmlns:a16="http://schemas.microsoft.com/office/drawing/2014/main" id="{C0E80EF3-1FE4-A242-290E-9583B56EDB40}"/>
              </a:ext>
            </a:extLst>
          </p:cNvPr>
          <p:cNvGrpSpPr/>
          <p:nvPr/>
        </p:nvGrpSpPr>
        <p:grpSpPr>
          <a:xfrm>
            <a:off x="7540340" y="3798763"/>
            <a:ext cx="3600000" cy="2166218"/>
            <a:chOff x="7540340" y="3798763"/>
            <a:chExt cx="3600000" cy="2166218"/>
          </a:xfrm>
        </p:grpSpPr>
        <p:grpSp>
          <p:nvGrpSpPr>
            <p:cNvPr id="6" name="Bubbla">
              <a:extLst>
                <a:ext uri="{FF2B5EF4-FFF2-40B4-BE49-F238E27FC236}">
                  <a16:creationId xmlns:a16="http://schemas.microsoft.com/office/drawing/2014/main" id="{09789371-F366-460F-96AB-0AF88EA75F06}"/>
                </a:ext>
              </a:extLst>
            </p:cNvPr>
            <p:cNvGrpSpPr/>
            <p:nvPr/>
          </p:nvGrpSpPr>
          <p:grpSpPr>
            <a:xfrm>
              <a:off x="7540340" y="3798763"/>
              <a:ext cx="3600000" cy="2166218"/>
              <a:chOff x="7540340" y="3798763"/>
              <a:chExt cx="3600000" cy="2166218"/>
            </a:xfrm>
          </p:grpSpPr>
          <p:sp>
            <p:nvSpPr>
              <p:cNvPr id="13" name="Ellips 12" descr="Ett tankemoln som ställer frågan vilka ytterligare frågor har du?">
                <a:extLst>
                  <a:ext uri="{FF2B5EF4-FFF2-40B4-BE49-F238E27FC236}">
                    <a16:creationId xmlns:a16="http://schemas.microsoft.com/office/drawing/2014/main" id="{CF1FF0FE-0D84-34A7-45B4-7B603D6F9E38}"/>
                  </a:ext>
                </a:extLst>
              </p:cNvPr>
              <p:cNvSpPr/>
              <p:nvPr/>
            </p:nvSpPr>
            <p:spPr>
              <a:xfrm>
                <a:off x="7540340" y="3798763"/>
                <a:ext cx="3600000" cy="1440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Ellips 14">
                <a:extLst>
                  <a:ext uri="{FF2B5EF4-FFF2-40B4-BE49-F238E27FC236}">
                    <a16:creationId xmlns:a16="http://schemas.microsoft.com/office/drawing/2014/main" id="{9F7A5A7B-B0AC-C513-8374-198F72C19C9E}"/>
                  </a:ext>
                </a:extLst>
              </p:cNvPr>
              <p:cNvSpPr/>
              <p:nvPr/>
            </p:nvSpPr>
            <p:spPr>
              <a:xfrm rot="19094913">
                <a:off x="8924560" y="5039330"/>
                <a:ext cx="608400" cy="6084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a:extLst>
                  <a:ext uri="{FF2B5EF4-FFF2-40B4-BE49-F238E27FC236}">
                    <a16:creationId xmlns:a16="http://schemas.microsoft.com/office/drawing/2014/main" id="{47E12B42-FD35-A53C-5D6C-46DED5CF5950}"/>
                  </a:ext>
                </a:extLst>
              </p:cNvPr>
              <p:cNvSpPr/>
              <p:nvPr/>
            </p:nvSpPr>
            <p:spPr>
              <a:xfrm rot="19094913">
                <a:off x="8684716" y="5539568"/>
                <a:ext cx="306000" cy="306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1016A96A-9173-5E84-531E-E67886A18A43}"/>
                  </a:ext>
                </a:extLst>
              </p:cNvPr>
              <p:cNvSpPr/>
              <p:nvPr/>
            </p:nvSpPr>
            <p:spPr>
              <a:xfrm rot="19094913">
                <a:off x="8541617" y="5813781"/>
                <a:ext cx="151200" cy="1512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2" name="Txt">
              <a:extLst>
                <a:ext uri="{FF2B5EF4-FFF2-40B4-BE49-F238E27FC236}">
                  <a16:creationId xmlns:a16="http://schemas.microsoft.com/office/drawing/2014/main" id="{A8AB7937-835C-3964-C35D-BC6798D1EC84}"/>
                </a:ext>
              </a:extLst>
            </p:cNvPr>
            <p:cNvSpPr txBox="1"/>
            <p:nvPr/>
          </p:nvSpPr>
          <p:spPr>
            <a:xfrm>
              <a:off x="7704796" y="4334097"/>
              <a:ext cx="3271088" cy="369332"/>
            </a:xfrm>
            <a:prstGeom prst="rect">
              <a:avLst/>
            </a:prstGeom>
            <a:noFill/>
          </p:spPr>
          <p:txBody>
            <a:bodyPr wrap="none" rtlCol="0">
              <a:spAutoFit/>
            </a:bodyPr>
            <a:lstStyle/>
            <a:p>
              <a:pPr algn="ctr"/>
              <a:r>
                <a:rPr lang="sv-SE" dirty="0">
                  <a:solidFill>
                    <a:schemeClr val="bg1"/>
                  </a:solidFill>
                </a:rPr>
                <a:t>Vilka ytterligare frågor har du?</a:t>
              </a:r>
            </a:p>
          </p:txBody>
        </p:sp>
      </p:grpSp>
      <p:pic>
        <p:nvPicPr>
          <p:cNvPr id="5" name="Ikon – Stabsmedlem" descr="Stabsmedlemmar som pratar med varandra.">
            <a:extLst>
              <a:ext uri="{FF2B5EF4-FFF2-40B4-BE49-F238E27FC236}">
                <a16:creationId xmlns:a16="http://schemas.microsoft.com/office/drawing/2014/main" id="{D2D9D8DC-1F44-6CEA-3A60-6C70D14310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14091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Sammanhanget</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På vilken nivå är staben placerade i din organisation?</a:t>
            </a:r>
          </a:p>
          <a:p>
            <a:pPr marL="172800" indent="-172800">
              <a:spcBef>
                <a:spcPts val="800"/>
              </a:spcBef>
            </a:pPr>
            <a:r>
              <a:rPr lang="sv-SE" sz="1800" dirty="0"/>
              <a:t>Finns det flera staber i din organisation, och hänger de ihop?</a:t>
            </a:r>
          </a:p>
          <a:p>
            <a:pPr marL="172800" indent="-172800">
              <a:spcBef>
                <a:spcPts val="800"/>
              </a:spcBef>
            </a:pPr>
            <a:r>
              <a:rPr lang="sv-SE" sz="1800" dirty="0"/>
              <a:t>Vilken förståelse har du för stabens arbete i hela hanteringen </a:t>
            </a:r>
            <a:br>
              <a:rPr lang="sv-SE" sz="1800" dirty="0"/>
            </a:br>
            <a:r>
              <a:rPr lang="sv-SE" sz="1800" dirty="0"/>
              <a:t>av händelsen?</a:t>
            </a:r>
          </a:p>
          <a:p>
            <a:pPr marL="172800" indent="-172800">
              <a:spcBef>
                <a:spcPts val="800"/>
              </a:spcBef>
            </a:pPr>
            <a:r>
              <a:rPr lang="sv-SE" sz="1800" dirty="0"/>
              <a:t>Hur bidrar dina arbetsuppgifter i staben till hela hanteringen </a:t>
            </a:r>
            <a:br>
              <a:rPr lang="sv-SE" sz="1800" dirty="0"/>
            </a:br>
            <a:r>
              <a:rPr lang="sv-SE" sz="1800" dirty="0"/>
              <a:t>av händelsen?</a:t>
            </a:r>
          </a:p>
        </p:txBody>
      </p:sp>
      <p:pic>
        <p:nvPicPr>
          <p:cNvPr id="4" name="Ikon – Stabsmedlem" descr="Stabsmedlemmar som pratar med varandra.">
            <a:extLst>
              <a:ext uri="{FF2B5EF4-FFF2-40B4-BE49-F238E27FC236}">
                <a16:creationId xmlns:a16="http://schemas.microsoft.com/office/drawing/2014/main" id="{C7740282-1AC6-0192-FBC1-40E7632C863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605407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Vad behöver jag veta om min arbetsuppgift?</a:t>
            </a:r>
            <a:endParaRPr lang="sv-SE" sz="2800" b="1" dirty="0">
              <a:solidFill>
                <a:schemeClr val="tx1"/>
              </a:solidFill>
            </a:endParaRP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solidFill>
                  <a:schemeClr val="tx1"/>
                </a:solidFill>
              </a:rPr>
              <a:t>Har jag förstått vad mina arbetsuppgifter innebär?</a:t>
            </a:r>
          </a:p>
          <a:p>
            <a:pPr marL="172800" indent="-172800">
              <a:spcBef>
                <a:spcPts val="800"/>
              </a:spcBef>
            </a:pPr>
            <a:r>
              <a:rPr lang="sv-SE" sz="1800" dirty="0">
                <a:solidFill>
                  <a:schemeClr val="tx1"/>
                </a:solidFill>
              </a:rPr>
              <a:t>Vad ska avrapporteras, och hur?</a:t>
            </a:r>
          </a:p>
          <a:p>
            <a:pPr marL="172800" indent="-172800">
              <a:spcBef>
                <a:spcPts val="800"/>
              </a:spcBef>
            </a:pPr>
            <a:r>
              <a:rPr lang="sv-SE" sz="1800" dirty="0">
                <a:solidFill>
                  <a:schemeClr val="tx1"/>
                </a:solidFill>
              </a:rPr>
              <a:t>När ska mina arbetsuppgifter vara klara?</a:t>
            </a:r>
          </a:p>
          <a:p>
            <a:pPr marL="172800" indent="-172800">
              <a:spcBef>
                <a:spcPts val="800"/>
              </a:spcBef>
            </a:pPr>
            <a:r>
              <a:rPr lang="sv-SE" sz="1800" dirty="0">
                <a:solidFill>
                  <a:schemeClr val="tx1"/>
                </a:solidFill>
              </a:rPr>
              <a:t>Vilka beslut får jag ta själv?</a:t>
            </a:r>
          </a:p>
          <a:p>
            <a:pPr marL="172800" indent="-172800">
              <a:spcBef>
                <a:spcPts val="800"/>
              </a:spcBef>
            </a:pPr>
            <a:r>
              <a:rPr lang="sv-SE" sz="1800" dirty="0">
                <a:solidFill>
                  <a:schemeClr val="tx1"/>
                </a:solidFill>
              </a:rPr>
              <a:t>Vem ska jag vända mig till om jag har frågor?</a:t>
            </a:r>
          </a:p>
          <a:p>
            <a:pPr marL="172800" indent="-172800">
              <a:spcBef>
                <a:spcPts val="800"/>
              </a:spcBef>
            </a:pPr>
            <a:r>
              <a:rPr lang="sv-SE" sz="1800" dirty="0">
                <a:solidFill>
                  <a:schemeClr val="tx1"/>
                </a:solidFill>
              </a:rPr>
              <a:t>Är det fler som arbetar med samma uppgifter som jag?</a:t>
            </a:r>
          </a:p>
          <a:p>
            <a:pPr marL="172800" indent="-172800">
              <a:spcBef>
                <a:spcPts val="800"/>
              </a:spcBef>
            </a:pPr>
            <a:r>
              <a:rPr lang="sv-SE" sz="1800" dirty="0">
                <a:solidFill>
                  <a:schemeClr val="tx1"/>
                </a:solidFill>
              </a:rPr>
              <a:t>Kan jag använda ordinarie arbetssätt i staben?</a:t>
            </a:r>
          </a:p>
          <a:p>
            <a:pPr marL="172800" indent="-172800">
              <a:spcBef>
                <a:spcPts val="800"/>
              </a:spcBef>
            </a:pPr>
            <a:r>
              <a:rPr lang="sv-SE" sz="1800" dirty="0">
                <a:solidFill>
                  <a:schemeClr val="tx1"/>
                </a:solidFill>
              </a:rPr>
              <a:t>Hur kan du anpassa dig för att ta fram underlag under tidspress?</a:t>
            </a:r>
          </a:p>
        </p:txBody>
      </p:sp>
      <p:grpSp>
        <p:nvGrpSpPr>
          <p:cNvPr id="9" name="Bubbla med txt" descr="Ett moln med texten diskutera frågorna.">
            <a:extLst>
              <a:ext uri="{FF2B5EF4-FFF2-40B4-BE49-F238E27FC236}">
                <a16:creationId xmlns:a16="http://schemas.microsoft.com/office/drawing/2014/main" id="{08C35677-6896-F564-21DF-79C9B1A40D1C}"/>
              </a:ext>
            </a:extLst>
          </p:cNvPr>
          <p:cNvGrpSpPr/>
          <p:nvPr/>
        </p:nvGrpSpPr>
        <p:grpSpPr>
          <a:xfrm>
            <a:off x="7896804" y="3204274"/>
            <a:ext cx="3600000" cy="2166218"/>
            <a:chOff x="7896804" y="3452247"/>
            <a:chExt cx="3600000" cy="2166218"/>
          </a:xfrm>
        </p:grpSpPr>
        <p:grpSp>
          <p:nvGrpSpPr>
            <p:cNvPr id="5" name="Bubbla">
              <a:extLst>
                <a:ext uri="{FF2B5EF4-FFF2-40B4-BE49-F238E27FC236}">
                  <a16:creationId xmlns:a16="http://schemas.microsoft.com/office/drawing/2014/main" id="{4EA07CD5-56B8-89E6-2235-E7FC75245CDA}"/>
                </a:ext>
              </a:extLst>
            </p:cNvPr>
            <p:cNvGrpSpPr/>
            <p:nvPr/>
          </p:nvGrpSpPr>
          <p:grpSpPr>
            <a:xfrm>
              <a:off x="7896804" y="3452247"/>
              <a:ext cx="3600000" cy="2166218"/>
              <a:chOff x="7896804" y="3452247"/>
              <a:chExt cx="3600000" cy="2166218"/>
            </a:xfrm>
          </p:grpSpPr>
          <p:sp>
            <p:nvSpPr>
              <p:cNvPr id="25" name="Ellips 24">
                <a:extLst>
                  <a:ext uri="{FF2B5EF4-FFF2-40B4-BE49-F238E27FC236}">
                    <a16:creationId xmlns:a16="http://schemas.microsoft.com/office/drawing/2014/main" id="{6388B848-75E2-E539-7D9C-577C3AF65686}"/>
                  </a:ext>
                </a:extLst>
              </p:cNvPr>
              <p:cNvSpPr/>
              <p:nvPr/>
            </p:nvSpPr>
            <p:spPr>
              <a:xfrm>
                <a:off x="7896804" y="3452247"/>
                <a:ext cx="3600000" cy="1440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7" name="Ellips 26">
                <a:extLst>
                  <a:ext uri="{FF2B5EF4-FFF2-40B4-BE49-F238E27FC236}">
                    <a16:creationId xmlns:a16="http://schemas.microsoft.com/office/drawing/2014/main" id="{7C16B6EF-11F6-DA26-4E25-C74BF1EF23C9}"/>
                  </a:ext>
                </a:extLst>
              </p:cNvPr>
              <p:cNvSpPr/>
              <p:nvPr/>
            </p:nvSpPr>
            <p:spPr>
              <a:xfrm rot="19094913">
                <a:off x="9281024" y="4692814"/>
                <a:ext cx="608400" cy="6084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Ellips 27">
                <a:extLst>
                  <a:ext uri="{FF2B5EF4-FFF2-40B4-BE49-F238E27FC236}">
                    <a16:creationId xmlns:a16="http://schemas.microsoft.com/office/drawing/2014/main" id="{3E1A84C0-4A08-F24C-081B-004FF020F54E}"/>
                  </a:ext>
                </a:extLst>
              </p:cNvPr>
              <p:cNvSpPr/>
              <p:nvPr/>
            </p:nvSpPr>
            <p:spPr>
              <a:xfrm rot="19094913">
                <a:off x="9041180" y="5193052"/>
                <a:ext cx="306000" cy="306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Ellips 28">
                <a:extLst>
                  <a:ext uri="{FF2B5EF4-FFF2-40B4-BE49-F238E27FC236}">
                    <a16:creationId xmlns:a16="http://schemas.microsoft.com/office/drawing/2014/main" id="{F79074B5-68BA-F07C-720C-1BA1174AAB1A}"/>
                  </a:ext>
                </a:extLst>
              </p:cNvPr>
              <p:cNvSpPr/>
              <p:nvPr/>
            </p:nvSpPr>
            <p:spPr>
              <a:xfrm rot="19094913">
                <a:off x="8898081" y="5467265"/>
                <a:ext cx="151200" cy="1512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24" name="Txt">
              <a:extLst>
                <a:ext uri="{FF2B5EF4-FFF2-40B4-BE49-F238E27FC236}">
                  <a16:creationId xmlns:a16="http://schemas.microsoft.com/office/drawing/2014/main" id="{D533E943-5CF0-C442-8332-999BB05A4071}"/>
                </a:ext>
              </a:extLst>
            </p:cNvPr>
            <p:cNvSpPr txBox="1"/>
            <p:nvPr/>
          </p:nvSpPr>
          <p:spPr>
            <a:xfrm>
              <a:off x="8623433" y="3987581"/>
              <a:ext cx="2146742" cy="369332"/>
            </a:xfrm>
            <a:prstGeom prst="rect">
              <a:avLst/>
            </a:prstGeom>
            <a:noFill/>
          </p:spPr>
          <p:txBody>
            <a:bodyPr wrap="none" rtlCol="0">
              <a:spAutoFit/>
            </a:bodyPr>
            <a:lstStyle/>
            <a:p>
              <a:r>
                <a:rPr lang="sv-SE" dirty="0">
                  <a:solidFill>
                    <a:schemeClr val="bg1"/>
                  </a:solidFill>
                </a:rPr>
                <a:t>Diskutera frågorna!</a:t>
              </a:r>
            </a:p>
          </p:txBody>
        </p:sp>
      </p:grpSp>
      <p:pic>
        <p:nvPicPr>
          <p:cNvPr id="4" name="Ikon – Stabsmedlem" descr="Stabsmedlemmar som pratar med varandra.">
            <a:extLst>
              <a:ext uri="{FF2B5EF4-FFF2-40B4-BE49-F238E27FC236}">
                <a16:creationId xmlns:a16="http://schemas.microsoft.com/office/drawing/2014/main" id="{9B703CC3-7D5B-4A45-7C14-F67AD5035A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290055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1007999"/>
          </a:xfrm>
        </p:spPr>
        <p:txBody>
          <a:bodyPr lIns="57600" tIns="57600" rIns="57600" bIns="57600"/>
          <a:lstStyle/>
          <a:p>
            <a:pPr marL="0" indent="0">
              <a:lnSpc>
                <a:spcPts val="3600"/>
              </a:lnSpc>
              <a:spcBef>
                <a:spcPts val="0"/>
              </a:spcBef>
              <a:buNone/>
            </a:pPr>
            <a:r>
              <a:rPr lang="sv-SE" sz="2800" b="1" dirty="0"/>
              <a:t>Hur kommer min kompetens till bäst nytta </a:t>
            </a:r>
            <a:br>
              <a:rPr lang="sv-SE" sz="2800" b="1" dirty="0"/>
            </a:br>
            <a:r>
              <a:rPr lang="sv-SE" sz="2800" b="1" dirty="0"/>
              <a:t>– vad är jag duktig på? </a:t>
            </a:r>
          </a:p>
        </p:txBody>
      </p:sp>
      <p:sp>
        <p:nvSpPr>
          <p:cNvPr id="3" name="Platshållare för innehåll 2"/>
          <p:cNvSpPr>
            <a:spLocks noGrp="1"/>
          </p:cNvSpPr>
          <p:nvPr>
            <p:ph idx="1"/>
          </p:nvPr>
        </p:nvSpPr>
        <p:spPr>
          <a:xfrm>
            <a:off x="1782000" y="2286000"/>
            <a:ext cx="8640000" cy="3585600"/>
          </a:xfrm>
        </p:spPr>
        <p:txBody>
          <a:bodyPr lIns="57600" tIns="57600" rIns="57600" bIns="57600"/>
          <a:lstStyle/>
          <a:p>
            <a:pPr marL="172800" indent="-172800">
              <a:spcBef>
                <a:spcPts val="800"/>
              </a:spcBef>
            </a:pPr>
            <a:r>
              <a:rPr lang="sv-SE" sz="1800" dirty="0"/>
              <a:t>Vad är du bra på?</a:t>
            </a:r>
          </a:p>
          <a:p>
            <a:pPr marL="172800" indent="-172800">
              <a:spcBef>
                <a:spcPts val="800"/>
              </a:spcBef>
            </a:pPr>
            <a:r>
              <a:rPr lang="sv-SE" sz="1800" dirty="0"/>
              <a:t>Vad är du mindre bra på? </a:t>
            </a:r>
          </a:p>
          <a:p>
            <a:pPr marL="172800" indent="-172800">
              <a:spcBef>
                <a:spcPts val="800"/>
              </a:spcBef>
            </a:pPr>
            <a:r>
              <a:rPr lang="sv-SE" sz="1800" dirty="0"/>
              <a:t>Vilka kontakter/nätverk har du som kan </a:t>
            </a:r>
            <a:br>
              <a:rPr lang="sv-SE" sz="1800" dirty="0"/>
            </a:br>
            <a:r>
              <a:rPr lang="sv-SE" sz="1800" dirty="0"/>
              <a:t>bidra i stabsarbetet?</a:t>
            </a:r>
          </a:p>
        </p:txBody>
      </p:sp>
      <p:grpSp>
        <p:nvGrpSpPr>
          <p:cNvPr id="24" name="Bubbla med txt" descr="Ett moln med texten reflektera först enskilt på frågorna därefter gemensam diskussion.">
            <a:extLst>
              <a:ext uri="{FF2B5EF4-FFF2-40B4-BE49-F238E27FC236}">
                <a16:creationId xmlns:a16="http://schemas.microsoft.com/office/drawing/2014/main" id="{20C507B3-2326-152A-E75D-5DC9EC4BEC3E}"/>
              </a:ext>
            </a:extLst>
          </p:cNvPr>
          <p:cNvGrpSpPr/>
          <p:nvPr/>
        </p:nvGrpSpPr>
        <p:grpSpPr>
          <a:xfrm>
            <a:off x="7258651" y="3217935"/>
            <a:ext cx="3876805" cy="2486635"/>
            <a:chOff x="7258651" y="3217935"/>
            <a:chExt cx="3876805" cy="2486635"/>
          </a:xfrm>
        </p:grpSpPr>
        <p:grpSp>
          <p:nvGrpSpPr>
            <p:cNvPr id="23" name="Bubbla">
              <a:extLst>
                <a:ext uri="{FF2B5EF4-FFF2-40B4-BE49-F238E27FC236}">
                  <a16:creationId xmlns:a16="http://schemas.microsoft.com/office/drawing/2014/main" id="{804077A5-19EF-EF81-780F-8467936BEA79}"/>
                </a:ext>
              </a:extLst>
            </p:cNvPr>
            <p:cNvGrpSpPr/>
            <p:nvPr/>
          </p:nvGrpSpPr>
          <p:grpSpPr>
            <a:xfrm>
              <a:off x="7258651" y="3217935"/>
              <a:ext cx="3876805" cy="2486635"/>
              <a:chOff x="7258651" y="3217935"/>
              <a:chExt cx="3876805" cy="2486635"/>
            </a:xfrm>
          </p:grpSpPr>
          <p:sp>
            <p:nvSpPr>
              <p:cNvPr id="9" name="Ellips 8">
                <a:extLst>
                  <a:ext uri="{FF2B5EF4-FFF2-40B4-BE49-F238E27FC236}">
                    <a16:creationId xmlns:a16="http://schemas.microsoft.com/office/drawing/2014/main" id="{224A5BE3-685F-BCA0-2675-B24D0BCE6BEB}"/>
                  </a:ext>
                </a:extLst>
              </p:cNvPr>
              <p:cNvSpPr/>
              <p:nvPr/>
            </p:nvSpPr>
            <p:spPr>
              <a:xfrm>
                <a:off x="7258651" y="3217935"/>
                <a:ext cx="3876805" cy="187365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Ellips 17">
                <a:extLst>
                  <a:ext uri="{FF2B5EF4-FFF2-40B4-BE49-F238E27FC236}">
                    <a16:creationId xmlns:a16="http://schemas.microsoft.com/office/drawing/2014/main" id="{7EF79CD9-FA98-34A5-B48E-C4CF852204CD}"/>
                  </a:ext>
                </a:extLst>
              </p:cNvPr>
              <p:cNvSpPr/>
              <p:nvPr/>
            </p:nvSpPr>
            <p:spPr>
              <a:xfrm rot="19094913">
                <a:off x="8647287" y="4778919"/>
                <a:ext cx="608400" cy="6084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Ellips 18">
                <a:extLst>
                  <a:ext uri="{FF2B5EF4-FFF2-40B4-BE49-F238E27FC236}">
                    <a16:creationId xmlns:a16="http://schemas.microsoft.com/office/drawing/2014/main" id="{CB545CDF-F943-DC0B-D4CA-FBED911741D9}"/>
                  </a:ext>
                </a:extLst>
              </p:cNvPr>
              <p:cNvSpPr/>
              <p:nvPr/>
            </p:nvSpPr>
            <p:spPr>
              <a:xfrm rot="19094913">
                <a:off x="8407443" y="5279157"/>
                <a:ext cx="306000" cy="306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Ellips 19">
                <a:extLst>
                  <a:ext uri="{FF2B5EF4-FFF2-40B4-BE49-F238E27FC236}">
                    <a16:creationId xmlns:a16="http://schemas.microsoft.com/office/drawing/2014/main" id="{A82266E0-DFBF-8FE0-2664-58712FF49FC9}"/>
                  </a:ext>
                </a:extLst>
              </p:cNvPr>
              <p:cNvSpPr/>
              <p:nvPr/>
            </p:nvSpPr>
            <p:spPr>
              <a:xfrm rot="19094913">
                <a:off x="8264344" y="5553370"/>
                <a:ext cx="151200" cy="1512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8" name="Txt">
              <a:extLst>
                <a:ext uri="{FF2B5EF4-FFF2-40B4-BE49-F238E27FC236}">
                  <a16:creationId xmlns:a16="http://schemas.microsoft.com/office/drawing/2014/main" id="{201F198E-2C19-6A17-C056-9DBB6ED9A10E}"/>
                </a:ext>
              </a:extLst>
            </p:cNvPr>
            <p:cNvSpPr txBox="1"/>
            <p:nvPr/>
          </p:nvSpPr>
          <p:spPr>
            <a:xfrm>
              <a:off x="7931322" y="3677597"/>
              <a:ext cx="2531462" cy="923330"/>
            </a:xfrm>
            <a:prstGeom prst="rect">
              <a:avLst/>
            </a:prstGeom>
            <a:noFill/>
          </p:spPr>
          <p:txBody>
            <a:bodyPr wrap="none" rtlCol="0">
              <a:spAutoFit/>
            </a:bodyPr>
            <a:lstStyle/>
            <a:p>
              <a:r>
                <a:rPr lang="sv-SE" dirty="0">
                  <a:solidFill>
                    <a:schemeClr val="bg1"/>
                  </a:solidFill>
                </a:rPr>
                <a:t>Reflektera först enskilt </a:t>
              </a:r>
              <a:br>
                <a:rPr lang="sv-SE" dirty="0">
                  <a:solidFill>
                    <a:schemeClr val="bg1"/>
                  </a:solidFill>
                </a:rPr>
              </a:br>
              <a:r>
                <a:rPr lang="sv-SE" dirty="0">
                  <a:solidFill>
                    <a:schemeClr val="bg1"/>
                  </a:solidFill>
                </a:rPr>
                <a:t>på frågorna därefter </a:t>
              </a:r>
              <a:br>
                <a:rPr lang="sv-SE" dirty="0">
                  <a:solidFill>
                    <a:schemeClr val="bg1"/>
                  </a:solidFill>
                </a:rPr>
              </a:br>
              <a:r>
                <a:rPr lang="sv-SE" dirty="0">
                  <a:solidFill>
                    <a:schemeClr val="bg1"/>
                  </a:solidFill>
                </a:rPr>
                <a:t>gemensam diskussion!</a:t>
              </a:r>
            </a:p>
          </p:txBody>
        </p:sp>
      </p:grpSp>
      <p:pic>
        <p:nvPicPr>
          <p:cNvPr id="4" name="Bildobjekt 3" descr="Stabsmedlemmar som pratar med varandra.">
            <a:extLst>
              <a:ext uri="{FF2B5EF4-FFF2-40B4-BE49-F238E27FC236}">
                <a16:creationId xmlns:a16="http://schemas.microsoft.com/office/drawing/2014/main" id="{9018EA1B-0A7F-C96B-5376-2311ED7864C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246213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marL="0" indent="0">
              <a:lnSpc>
                <a:spcPts val="3600"/>
              </a:lnSpc>
              <a:spcBef>
                <a:spcPts val="0"/>
              </a:spcBef>
              <a:buNone/>
            </a:pPr>
            <a:r>
              <a:rPr lang="sv-SE" sz="2800" b="1" dirty="0"/>
              <a:t>Stabsarbete i relation till privatliv?</a:t>
            </a:r>
            <a:endParaRPr lang="sv-SE" sz="2800" b="1" dirty="0">
              <a:solidFill>
                <a:schemeClr val="tx1"/>
              </a:solidFill>
            </a:endParaRP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solidFill>
                  <a:schemeClr val="tx1"/>
                </a:solidFill>
              </a:rPr>
              <a:t>Arbetstider</a:t>
            </a:r>
          </a:p>
          <a:p>
            <a:pPr marL="172800" indent="-172800">
              <a:spcBef>
                <a:spcPts val="800"/>
              </a:spcBef>
            </a:pPr>
            <a:r>
              <a:rPr lang="sv-SE" sz="1800" dirty="0">
                <a:solidFill>
                  <a:schemeClr val="tx1"/>
                </a:solidFill>
              </a:rPr>
              <a:t>Privata åtaganden</a:t>
            </a:r>
          </a:p>
          <a:p>
            <a:pPr marL="460800" lvl="1" indent="-172800">
              <a:spcBef>
                <a:spcPts val="1200"/>
              </a:spcBef>
              <a:buNone/>
            </a:pPr>
            <a:r>
              <a:rPr lang="sv-SE" sz="1800" b="1" dirty="0">
                <a:solidFill>
                  <a:schemeClr val="tx1"/>
                </a:solidFill>
              </a:rPr>
              <a:t>Exempel:</a:t>
            </a:r>
          </a:p>
          <a:p>
            <a:pPr marL="460800" lvl="1" indent="-172800">
              <a:spcBef>
                <a:spcPts val="800"/>
              </a:spcBef>
            </a:pPr>
            <a:r>
              <a:rPr lang="sv-SE" sz="1800" dirty="0">
                <a:solidFill>
                  <a:schemeClr val="tx1"/>
                </a:solidFill>
              </a:rPr>
              <a:t>Har jag barn som ska hämtas på förskolan eller i skolan?</a:t>
            </a:r>
          </a:p>
          <a:p>
            <a:pPr marL="460800" lvl="1" indent="-172800">
              <a:spcBef>
                <a:spcPts val="800"/>
              </a:spcBef>
            </a:pPr>
            <a:r>
              <a:rPr lang="sv-SE" sz="1800" dirty="0">
                <a:solidFill>
                  <a:schemeClr val="tx1"/>
                </a:solidFill>
              </a:rPr>
              <a:t>Har jag ansvar för äldre släktingar</a:t>
            </a:r>
          </a:p>
          <a:p>
            <a:pPr marL="460800" lvl="1" indent="-172800">
              <a:spcBef>
                <a:spcPts val="800"/>
              </a:spcBef>
            </a:pPr>
            <a:r>
              <a:rPr lang="sv-SE" sz="1800" dirty="0">
                <a:solidFill>
                  <a:schemeClr val="tx1"/>
                </a:solidFill>
              </a:rPr>
              <a:t>Har jag djur som måste skötas om?</a:t>
            </a:r>
          </a:p>
          <a:p>
            <a:pPr marL="460800" lvl="1" indent="-172800">
              <a:spcBef>
                <a:spcPts val="800"/>
              </a:spcBef>
            </a:pPr>
            <a:r>
              <a:rPr lang="sv-SE" sz="1800" dirty="0">
                <a:solidFill>
                  <a:schemeClr val="tx1"/>
                </a:solidFill>
              </a:rPr>
              <a:t>Har jag andra privata åtaganden?</a:t>
            </a:r>
          </a:p>
        </p:txBody>
      </p:sp>
      <p:grpSp>
        <p:nvGrpSpPr>
          <p:cNvPr id="24" name="Bubbla med txt" descr="Ett moln med frågan vilka privata åtaganden har jag?">
            <a:extLst>
              <a:ext uri="{FF2B5EF4-FFF2-40B4-BE49-F238E27FC236}">
                <a16:creationId xmlns:a16="http://schemas.microsoft.com/office/drawing/2014/main" id="{D7C519EA-6BDB-6996-2716-3A6BDAB62BCA}"/>
              </a:ext>
            </a:extLst>
          </p:cNvPr>
          <p:cNvGrpSpPr/>
          <p:nvPr/>
        </p:nvGrpSpPr>
        <p:grpSpPr>
          <a:xfrm>
            <a:off x="7534800" y="3790800"/>
            <a:ext cx="3600000" cy="2113832"/>
            <a:chOff x="7540220" y="3430464"/>
            <a:chExt cx="3600000" cy="2113832"/>
          </a:xfrm>
        </p:grpSpPr>
        <p:grpSp>
          <p:nvGrpSpPr>
            <p:cNvPr id="23" name="Bubbla">
              <a:extLst>
                <a:ext uri="{FF2B5EF4-FFF2-40B4-BE49-F238E27FC236}">
                  <a16:creationId xmlns:a16="http://schemas.microsoft.com/office/drawing/2014/main" id="{B0251DAA-845A-1F9B-6C21-5DE2BF07C824}"/>
                </a:ext>
              </a:extLst>
            </p:cNvPr>
            <p:cNvGrpSpPr/>
            <p:nvPr/>
          </p:nvGrpSpPr>
          <p:grpSpPr>
            <a:xfrm>
              <a:off x="7540220" y="3430464"/>
              <a:ext cx="3600000" cy="2113832"/>
              <a:chOff x="7540220" y="3430464"/>
              <a:chExt cx="3600000" cy="2113832"/>
            </a:xfrm>
          </p:grpSpPr>
          <p:sp>
            <p:nvSpPr>
              <p:cNvPr id="12" name="Ellips 11">
                <a:extLst>
                  <a:ext uri="{FF2B5EF4-FFF2-40B4-BE49-F238E27FC236}">
                    <a16:creationId xmlns:a16="http://schemas.microsoft.com/office/drawing/2014/main" id="{3CD884C0-9A46-50FE-68E5-D453305982B5}"/>
                  </a:ext>
                  <a:ext uri="{C183D7F6-B498-43B3-948B-1728B52AA6E4}">
                    <adec:decorative xmlns:adec="http://schemas.microsoft.com/office/drawing/2017/decorative" xmlns="" val="1"/>
                  </a:ext>
                </a:extLst>
              </p:cNvPr>
              <p:cNvSpPr/>
              <p:nvPr/>
            </p:nvSpPr>
            <p:spPr>
              <a:xfrm>
                <a:off x="7540220" y="3430464"/>
                <a:ext cx="3600000" cy="1440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0" name="Ellips 19">
                <a:extLst>
                  <a:ext uri="{FF2B5EF4-FFF2-40B4-BE49-F238E27FC236}">
                    <a16:creationId xmlns:a16="http://schemas.microsoft.com/office/drawing/2014/main" id="{7B0EBEC0-0C0B-F742-AFEB-D0F835112308}"/>
                  </a:ext>
                </a:extLst>
              </p:cNvPr>
              <p:cNvSpPr/>
              <p:nvPr/>
            </p:nvSpPr>
            <p:spPr>
              <a:xfrm rot="19094913">
                <a:off x="8663144" y="4618645"/>
                <a:ext cx="608400" cy="6084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Ellips 20">
                <a:extLst>
                  <a:ext uri="{FF2B5EF4-FFF2-40B4-BE49-F238E27FC236}">
                    <a16:creationId xmlns:a16="http://schemas.microsoft.com/office/drawing/2014/main" id="{6B71083B-C297-7AC9-7612-A522B09F98ED}"/>
                  </a:ext>
                </a:extLst>
              </p:cNvPr>
              <p:cNvSpPr/>
              <p:nvPr/>
            </p:nvSpPr>
            <p:spPr>
              <a:xfrm rot="19094913">
                <a:off x="8423300" y="5118883"/>
                <a:ext cx="306000" cy="306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Ellips 21">
                <a:extLst>
                  <a:ext uri="{FF2B5EF4-FFF2-40B4-BE49-F238E27FC236}">
                    <a16:creationId xmlns:a16="http://schemas.microsoft.com/office/drawing/2014/main" id="{22305F18-BF2E-082E-1260-96BCA4C4E2DC}"/>
                  </a:ext>
                </a:extLst>
              </p:cNvPr>
              <p:cNvSpPr/>
              <p:nvPr/>
            </p:nvSpPr>
            <p:spPr>
              <a:xfrm rot="19094913">
                <a:off x="8280201" y="5393096"/>
                <a:ext cx="151200" cy="1512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1" name="Txt">
              <a:extLst>
                <a:ext uri="{FF2B5EF4-FFF2-40B4-BE49-F238E27FC236}">
                  <a16:creationId xmlns:a16="http://schemas.microsoft.com/office/drawing/2014/main" id="{0C69CDF0-B76B-9DBF-3C95-68F1124D4255}"/>
                </a:ext>
              </a:extLst>
            </p:cNvPr>
            <p:cNvSpPr txBox="1"/>
            <p:nvPr/>
          </p:nvSpPr>
          <p:spPr>
            <a:xfrm>
              <a:off x="7943999" y="3675975"/>
              <a:ext cx="2792442" cy="948978"/>
            </a:xfrm>
            <a:prstGeom prst="rect">
              <a:avLst/>
            </a:prstGeom>
            <a:noFill/>
          </p:spPr>
          <p:txBody>
            <a:bodyPr wrap="square" rtlCol="0">
              <a:spAutoFit/>
            </a:bodyPr>
            <a:lstStyle/>
            <a:p>
              <a:pPr algn="ctr">
                <a:spcAft>
                  <a:spcPts val="200"/>
                </a:spcAft>
              </a:pPr>
              <a:r>
                <a:rPr lang="sv-SE" b="1" dirty="0">
                  <a:solidFill>
                    <a:schemeClr val="bg1"/>
                  </a:solidFill>
                </a:rPr>
                <a:t>Reflektion:</a:t>
              </a:r>
            </a:p>
            <a:p>
              <a:pPr algn="ctr"/>
              <a:r>
                <a:rPr lang="sv-SE" dirty="0">
                  <a:solidFill>
                    <a:schemeClr val="bg1"/>
                  </a:solidFill>
                </a:rPr>
                <a:t>Vilka privata åtaganden har jag?</a:t>
              </a:r>
            </a:p>
          </p:txBody>
        </p:sp>
      </p:grpSp>
      <p:pic>
        <p:nvPicPr>
          <p:cNvPr id="8" name="Ikon – Stabsmedlem" descr="Stabsmedlemmar som pratar med varandra.">
            <a:extLst>
              <a:ext uri="{FF2B5EF4-FFF2-40B4-BE49-F238E27FC236}">
                <a16:creationId xmlns:a16="http://schemas.microsoft.com/office/drawing/2014/main" id="{6F771C47-0EFD-C6A5-63D3-300B3197998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spTree>
    <p:extLst>
      <p:ext uri="{BB962C8B-B14F-4D97-AF65-F5344CB8AC3E}">
        <p14:creationId xmlns:p14="http://schemas.microsoft.com/office/powerpoint/2010/main" val="314736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t>Förväntningar…</a:t>
            </a:r>
            <a:endParaRPr lang="sv-SE" sz="2800" strike="sngStrike" dirty="0"/>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t>Vilka förväntningar finns på stabschefen?</a:t>
            </a:r>
          </a:p>
          <a:p>
            <a:pPr marL="172800" indent="-172800">
              <a:spcBef>
                <a:spcPts val="800"/>
              </a:spcBef>
            </a:pPr>
            <a:r>
              <a:rPr lang="sv-SE" sz="1800" dirty="0"/>
              <a:t>Vilka förväntningar har stabschefen på stabsmedlemmarna?</a:t>
            </a:r>
          </a:p>
          <a:p>
            <a:pPr marL="172800" indent="-172800">
              <a:spcBef>
                <a:spcPts val="800"/>
              </a:spcBef>
            </a:pPr>
            <a:r>
              <a:rPr lang="sv-SE" sz="1800" dirty="0"/>
              <a:t>Vilka förväntningar har jag på övriga stabsmedlemmar?</a:t>
            </a:r>
          </a:p>
          <a:p>
            <a:pPr marL="172800" indent="-172800">
              <a:spcBef>
                <a:spcPts val="800"/>
              </a:spcBef>
            </a:pPr>
            <a:r>
              <a:rPr lang="sv-SE" sz="1800" dirty="0"/>
              <a:t>Vilka förväntningar har jag på mig själv?</a:t>
            </a:r>
          </a:p>
        </p:txBody>
      </p:sp>
      <p:grpSp>
        <p:nvGrpSpPr>
          <p:cNvPr id="26" name="Bubbla med txt" descr="Ett moln med frågan vilka förväntningar har du?">
            <a:extLst>
              <a:ext uri="{FF2B5EF4-FFF2-40B4-BE49-F238E27FC236}">
                <a16:creationId xmlns:a16="http://schemas.microsoft.com/office/drawing/2014/main" id="{562BF886-6522-E958-2E2E-017E0544C345}"/>
              </a:ext>
            </a:extLst>
          </p:cNvPr>
          <p:cNvGrpSpPr/>
          <p:nvPr/>
        </p:nvGrpSpPr>
        <p:grpSpPr>
          <a:xfrm>
            <a:off x="7555718" y="3913231"/>
            <a:ext cx="3600000" cy="1911120"/>
            <a:chOff x="7555718" y="4075964"/>
            <a:chExt cx="3600000" cy="1911120"/>
          </a:xfrm>
        </p:grpSpPr>
        <p:grpSp>
          <p:nvGrpSpPr>
            <p:cNvPr id="25" name="Bubbla">
              <a:extLst>
                <a:ext uri="{FF2B5EF4-FFF2-40B4-BE49-F238E27FC236}">
                  <a16:creationId xmlns:a16="http://schemas.microsoft.com/office/drawing/2014/main" id="{920EBCDE-7FFA-6416-07E0-0C6B54D8601B}"/>
                </a:ext>
              </a:extLst>
            </p:cNvPr>
            <p:cNvGrpSpPr/>
            <p:nvPr/>
          </p:nvGrpSpPr>
          <p:grpSpPr>
            <a:xfrm>
              <a:off x="7555718" y="4075964"/>
              <a:ext cx="3600000" cy="1911120"/>
              <a:chOff x="7555718" y="4075964"/>
              <a:chExt cx="3600000" cy="1911120"/>
            </a:xfrm>
          </p:grpSpPr>
          <p:sp>
            <p:nvSpPr>
              <p:cNvPr id="20" name="Ellips 19">
                <a:extLst>
                  <a:ext uri="{FF2B5EF4-FFF2-40B4-BE49-F238E27FC236}">
                    <a16:creationId xmlns:a16="http://schemas.microsoft.com/office/drawing/2014/main" id="{F051B222-9895-BB1F-5408-3CBDC629B918}"/>
                  </a:ext>
                </a:extLst>
              </p:cNvPr>
              <p:cNvSpPr/>
              <p:nvPr/>
            </p:nvSpPr>
            <p:spPr>
              <a:xfrm>
                <a:off x="7555718" y="4075964"/>
                <a:ext cx="3600000" cy="1237287"/>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Ellips 21">
                <a:extLst>
                  <a:ext uri="{FF2B5EF4-FFF2-40B4-BE49-F238E27FC236}">
                    <a16:creationId xmlns:a16="http://schemas.microsoft.com/office/drawing/2014/main" id="{6F163E91-E3E0-2A82-1FE8-20EC43A459F9}"/>
                  </a:ext>
                </a:extLst>
              </p:cNvPr>
              <p:cNvSpPr/>
              <p:nvPr/>
            </p:nvSpPr>
            <p:spPr>
              <a:xfrm rot="19094913">
                <a:off x="8678642" y="5061433"/>
                <a:ext cx="608400" cy="6084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Ellips 22">
                <a:extLst>
                  <a:ext uri="{FF2B5EF4-FFF2-40B4-BE49-F238E27FC236}">
                    <a16:creationId xmlns:a16="http://schemas.microsoft.com/office/drawing/2014/main" id="{F0EC0A5E-0256-47CD-137E-3B4E8827A8B5}"/>
                  </a:ext>
                </a:extLst>
              </p:cNvPr>
              <p:cNvSpPr/>
              <p:nvPr/>
            </p:nvSpPr>
            <p:spPr>
              <a:xfrm rot="19094913">
                <a:off x="8438798" y="5561671"/>
                <a:ext cx="306000" cy="3060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Ellips 23">
                <a:extLst>
                  <a:ext uri="{FF2B5EF4-FFF2-40B4-BE49-F238E27FC236}">
                    <a16:creationId xmlns:a16="http://schemas.microsoft.com/office/drawing/2014/main" id="{917C5AF9-7AA3-61B6-AB6B-3E26F8019D5F}"/>
                  </a:ext>
                </a:extLst>
              </p:cNvPr>
              <p:cNvSpPr/>
              <p:nvPr/>
            </p:nvSpPr>
            <p:spPr>
              <a:xfrm rot="19094913">
                <a:off x="8295699" y="5835884"/>
                <a:ext cx="151200" cy="151200"/>
              </a:xfrm>
              <a:prstGeom prst="ellipse">
                <a:avLst/>
              </a:prstGeom>
              <a:solidFill>
                <a:srgbClr val="6F6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3" name="Txt">
              <a:extLst>
                <a:ext uri="{FF2B5EF4-FFF2-40B4-BE49-F238E27FC236}">
                  <a16:creationId xmlns:a16="http://schemas.microsoft.com/office/drawing/2014/main" id="{DA261493-44B3-8A73-785C-4C15ADEAB21D}"/>
                </a:ext>
              </a:extLst>
            </p:cNvPr>
            <p:cNvSpPr txBox="1"/>
            <p:nvPr/>
          </p:nvSpPr>
          <p:spPr>
            <a:xfrm>
              <a:off x="7959497" y="4540610"/>
              <a:ext cx="2792442" cy="276999"/>
            </a:xfrm>
            <a:prstGeom prst="rect">
              <a:avLst/>
            </a:prstGeom>
            <a:noFill/>
          </p:spPr>
          <p:txBody>
            <a:bodyPr wrap="square" lIns="0" tIns="0" rIns="0" bIns="0" rtlCol="0">
              <a:spAutoFit/>
            </a:bodyPr>
            <a:lstStyle/>
            <a:p>
              <a:pPr algn="ctr"/>
              <a:r>
                <a:rPr lang="sv-SE" dirty="0">
                  <a:solidFill>
                    <a:schemeClr val="bg1"/>
                  </a:solidFill>
                </a:rPr>
                <a:t>Vilka förväntningar har du?</a:t>
              </a:r>
            </a:p>
          </p:txBody>
        </p:sp>
      </p:grpSp>
      <p:pic>
        <p:nvPicPr>
          <p:cNvPr id="4" name="Ikon – Stabsmedlem" descr="Stabsmedlemmar som pratar med varandra.">
            <a:extLst>
              <a:ext uri="{FF2B5EF4-FFF2-40B4-BE49-F238E27FC236}">
                <a16:creationId xmlns:a16="http://schemas.microsoft.com/office/drawing/2014/main" id="{015134C7-B7F9-46AE-F33E-3A595A02E9D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74224" y="560246"/>
            <a:ext cx="1560576" cy="1560576"/>
          </a:xfrm>
          <a:prstGeom prst="rect">
            <a:avLst/>
          </a:prstGeom>
        </p:spPr>
      </p:pic>
      <p:pic>
        <p:nvPicPr>
          <p:cNvPr id="6" name="Tillbaka till sid 7" descr="En grå ikon för att backa tillbaka till sid 7.">
            <a:hlinkClick r:id="rId4" action="ppaction://hlinksldjump"/>
            <a:extLst>
              <a:ext uri="{FF2B5EF4-FFF2-40B4-BE49-F238E27FC236}">
                <a16:creationId xmlns:a16="http://schemas.microsoft.com/office/drawing/2014/main" id="{24F91468-B47D-C31A-F0F4-74DF0DFC4735}"/>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10147504" y="2319498"/>
            <a:ext cx="520192" cy="520192"/>
          </a:xfrm>
          <a:prstGeom prst="rect">
            <a:avLst/>
          </a:prstGeom>
        </p:spPr>
      </p:pic>
    </p:spTree>
    <p:extLst>
      <p:ext uri="{BB962C8B-B14F-4D97-AF65-F5344CB8AC3E}">
        <p14:creationId xmlns:p14="http://schemas.microsoft.com/office/powerpoint/2010/main" val="189930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t>Instruktioner till dig som ska använda bildspelet</a:t>
            </a:r>
          </a:p>
        </p:txBody>
      </p:sp>
      <p:sp>
        <p:nvSpPr>
          <p:cNvPr id="3" name="Platshållare för innehåll 2"/>
          <p:cNvSpPr>
            <a:spLocks noGrp="1"/>
          </p:cNvSpPr>
          <p:nvPr>
            <p:ph idx="1"/>
          </p:nvPr>
        </p:nvSpPr>
        <p:spPr>
          <a:xfrm>
            <a:off x="1782000" y="1998000"/>
            <a:ext cx="8496000" cy="3585600"/>
          </a:xfrm>
        </p:spPr>
        <p:txBody>
          <a:bodyPr lIns="57600" tIns="57600" rIns="57600" bIns="57600"/>
          <a:lstStyle/>
          <a:p>
            <a:pPr marL="172800" indent="-172800">
              <a:spcBef>
                <a:spcPts val="800"/>
              </a:spcBef>
            </a:pPr>
            <a:r>
              <a:rPr lang="sv-SE" sz="1800" dirty="0"/>
              <a:t>Läs igenom de tre dokumenten: Stabsmetodik Introduktion, </a:t>
            </a:r>
            <a:br>
              <a:rPr lang="sv-SE" sz="1800" dirty="0"/>
            </a:br>
            <a:r>
              <a:rPr lang="sv-SE" sz="1800" dirty="0"/>
              <a:t>Stabsmetodik Verktygslåda och Stabsmetodik Utmaningar och Dilemman</a:t>
            </a:r>
          </a:p>
          <a:p>
            <a:pPr marL="172800" indent="-172800">
              <a:spcBef>
                <a:spcPts val="800"/>
              </a:spcBef>
            </a:pPr>
            <a:r>
              <a:rPr lang="sv-SE" sz="1800" dirty="0"/>
              <a:t>Bli bekväm med bildspelet som du ska använda och gör dina egna </a:t>
            </a:r>
            <a:br>
              <a:rPr lang="sv-SE" sz="1800" dirty="0"/>
            </a:br>
            <a:r>
              <a:rPr lang="sv-SE" sz="1800" dirty="0"/>
              <a:t>anteckningar som stöd i anteckningssidorna. </a:t>
            </a:r>
          </a:p>
          <a:p>
            <a:pPr marL="172800" indent="-172800">
              <a:spcBef>
                <a:spcPts val="800"/>
              </a:spcBef>
            </a:pPr>
            <a:r>
              <a:rPr lang="sv-SE" sz="1800" dirty="0">
                <a:solidFill>
                  <a:schemeClr val="tx1"/>
                </a:solidFill>
              </a:rPr>
              <a:t>Målgruppsanpassa/</a:t>
            </a:r>
            <a:r>
              <a:rPr lang="sv-SE" sz="1800" dirty="0"/>
              <a:t>reflektera kring m</a:t>
            </a:r>
            <a:r>
              <a:rPr lang="sv-SE" sz="1800" dirty="0">
                <a:solidFill>
                  <a:schemeClr val="tx1"/>
                </a:solidFill>
              </a:rPr>
              <a:t>ålgruppens </a:t>
            </a:r>
            <a:r>
              <a:rPr lang="sv-SE" sz="1800" dirty="0"/>
              <a:t>behov.</a:t>
            </a:r>
          </a:p>
          <a:p>
            <a:pPr marL="172800" indent="-172800">
              <a:spcBef>
                <a:spcPts val="800"/>
              </a:spcBef>
            </a:pPr>
            <a:r>
              <a:rPr lang="sv-SE" sz="1800" dirty="0"/>
              <a:t>En del av bilderna är animerade och då ser du en stjärna vid bilden och det </a:t>
            </a:r>
            <a:br>
              <a:rPr lang="sv-SE" sz="1800" dirty="0"/>
            </a:br>
            <a:r>
              <a:rPr lang="sv-SE" sz="1800" dirty="0"/>
              <a:t>står i anteckningssidan. I anteckningssidan finns även en kort sammanfattning vad bilden tar upp och förslag på aktivitet som du kan använda.</a:t>
            </a:r>
          </a:p>
          <a:p>
            <a:pPr marL="172800" indent="-172800">
              <a:spcBef>
                <a:spcPts val="800"/>
              </a:spcBef>
            </a:pPr>
            <a:r>
              <a:rPr lang="sv-SE" sz="1800" dirty="0">
                <a:solidFill>
                  <a:schemeClr val="tx1"/>
                </a:solidFill>
              </a:rPr>
              <a:t>För dig som vill fördjupa dig så tillhandahåller MSB utbildningar i stabsarbete, </a:t>
            </a:r>
            <a:r>
              <a:rPr lang="sv-SE" sz="1800" u="sng" dirty="0">
                <a:hlinkClick r:id="rId3"/>
              </a:rPr>
              <a:t>Stabsutbildningar</a:t>
            </a:r>
            <a:r>
              <a:rPr lang="sv-SE" sz="1800" dirty="0"/>
              <a:t> </a:t>
            </a:r>
          </a:p>
          <a:p>
            <a:pPr marL="0" indent="0">
              <a:spcBef>
                <a:spcPts val="1200"/>
              </a:spcBef>
              <a:buNone/>
            </a:pPr>
            <a:r>
              <a:rPr lang="sv-SE" sz="1400" dirty="0"/>
              <a:t>(</a:t>
            </a:r>
            <a:r>
              <a:rPr lang="sv-SE" sz="1400" dirty="0">
                <a:solidFill>
                  <a:schemeClr val="tx1"/>
                </a:solidFill>
              </a:rPr>
              <a:t>Observera att det tar tid att öppna ovanstående länk)</a:t>
            </a:r>
          </a:p>
        </p:txBody>
      </p:sp>
      <p:pic>
        <p:nvPicPr>
          <p:cNvPr id="6" name="Bild – Introduktion" descr="Omslag till MSBs publikation Stabsmetodik – Introduktion."/>
          <p:cNvPicPr>
            <a:picLocks noChangeAspect="1"/>
          </p:cNvPicPr>
          <p:nvPr/>
        </p:nvPicPr>
        <p:blipFill>
          <a:blip r:embed="rId4"/>
          <a:stretch>
            <a:fillRect/>
          </a:stretch>
        </p:blipFill>
        <p:spPr>
          <a:xfrm>
            <a:off x="10278000" y="1281655"/>
            <a:ext cx="917433" cy="1292400"/>
          </a:xfrm>
          <a:prstGeom prst="rect">
            <a:avLst/>
          </a:prstGeom>
          <a:ln>
            <a:solidFill>
              <a:schemeClr val="tx2"/>
            </a:solidFill>
          </a:ln>
        </p:spPr>
      </p:pic>
      <p:pic>
        <p:nvPicPr>
          <p:cNvPr id="4" name="Bild – Verktyglåda" descr="Omslag till MSBs publikation Stabsmetodik – Verktygslåda."/>
          <p:cNvPicPr>
            <a:picLocks noChangeAspect="1"/>
          </p:cNvPicPr>
          <p:nvPr/>
        </p:nvPicPr>
        <p:blipFill>
          <a:blip r:embed="rId5"/>
          <a:stretch>
            <a:fillRect/>
          </a:stretch>
        </p:blipFill>
        <p:spPr>
          <a:xfrm>
            <a:off x="10278000" y="2718000"/>
            <a:ext cx="916641" cy="1291807"/>
          </a:xfrm>
          <a:prstGeom prst="rect">
            <a:avLst/>
          </a:prstGeom>
          <a:ln>
            <a:solidFill>
              <a:schemeClr val="tx2"/>
            </a:solidFill>
          </a:ln>
        </p:spPr>
      </p:pic>
      <p:pic>
        <p:nvPicPr>
          <p:cNvPr id="5" name="Bild – Utmaningar och dilemma" descr="Omslag till MSBs publikation Stabsmetodik – Utmaningar och dilemma."/>
          <p:cNvPicPr>
            <a:picLocks noChangeAspect="1"/>
          </p:cNvPicPr>
          <p:nvPr/>
        </p:nvPicPr>
        <p:blipFill>
          <a:blip r:embed="rId6"/>
          <a:stretch>
            <a:fillRect/>
          </a:stretch>
        </p:blipFill>
        <p:spPr>
          <a:xfrm>
            <a:off x="10277208" y="4154400"/>
            <a:ext cx="913765" cy="1294714"/>
          </a:xfrm>
          <a:prstGeom prst="rect">
            <a:avLst/>
          </a:prstGeom>
          <a:ln>
            <a:solidFill>
              <a:schemeClr val="tx2"/>
            </a:solidFill>
          </a:ln>
        </p:spPr>
      </p:pic>
    </p:spTree>
    <p:extLst>
      <p:ext uri="{BB962C8B-B14F-4D97-AF65-F5344CB8AC3E}">
        <p14:creationId xmlns:p14="http://schemas.microsoft.com/office/powerpoint/2010/main" val="21942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2592000"/>
            <a:ext cx="8640000" cy="712800"/>
          </a:xfrm>
        </p:spPr>
        <p:txBody>
          <a:bodyPr lIns="57600" tIns="57600" rIns="57600" bIns="57600" anchor="t"/>
          <a:lstStyle/>
          <a:p>
            <a:pPr algn="ctr">
              <a:lnSpc>
                <a:spcPts val="4800"/>
              </a:lnSpc>
            </a:pPr>
            <a:r>
              <a:rPr lang="sv-SE" sz="4000" dirty="0">
                <a:solidFill>
                  <a:schemeClr val="bg1"/>
                </a:solidFill>
              </a:rPr>
              <a:t>Lycka till!</a:t>
            </a:r>
          </a:p>
        </p:txBody>
      </p:sp>
      <p:sp>
        <p:nvSpPr>
          <p:cNvPr id="3" name="Platshållare för text 2">
            <a:extLst>
              <a:ext uri="{FF2B5EF4-FFF2-40B4-BE49-F238E27FC236}">
                <a16:creationId xmlns:a16="http://schemas.microsoft.com/office/drawing/2014/main" id="{F3CD8521-F519-E806-1D01-3E5D979BD7F8}"/>
              </a:ext>
            </a:extLst>
          </p:cNvPr>
          <p:cNvSpPr>
            <a:spLocks noGrp="1"/>
          </p:cNvSpPr>
          <p:nvPr>
            <p:ph type="body" idx="1"/>
          </p:nvPr>
        </p:nvSpPr>
        <p:spPr>
          <a:xfrm>
            <a:off x="1782000" y="3456000"/>
            <a:ext cx="8640000" cy="712800"/>
          </a:xfrm>
        </p:spPr>
        <p:txBody>
          <a:bodyPr lIns="57600" tIns="57600" rIns="57600" bIns="57600"/>
          <a:lstStyle/>
          <a:p>
            <a:pPr>
              <a:spcBef>
                <a:spcPts val="0"/>
              </a:spcBef>
            </a:pPr>
            <a:r>
              <a:rPr lang="sv-SE" sz="2400" dirty="0">
                <a:solidFill>
                  <a:schemeClr val="bg1"/>
                </a:solidFill>
                <a:hlinkClick r:id="rId3">
                  <a:extLst>
                    <a:ext uri="{A12FA001-AC4F-418D-AE19-62706E023703}">
                      <ahyp:hlinkClr xmlns:ahyp="http://schemas.microsoft.com/office/drawing/2018/hyperlinkcolor" xmlns="" val="tx"/>
                    </a:ext>
                  </a:extLst>
                </a:hlinkClick>
              </a:rPr>
              <a:t>msb.se/samverkanledning</a:t>
            </a:r>
            <a:endParaRPr lang="sv-SE" sz="2400" dirty="0">
              <a:solidFill>
                <a:schemeClr val="bg1"/>
              </a:solidFill>
            </a:endParaRPr>
          </a:p>
        </p:txBody>
      </p:sp>
    </p:spTree>
    <p:extLst>
      <p:ext uri="{BB962C8B-B14F-4D97-AF65-F5344CB8AC3E}">
        <p14:creationId xmlns:p14="http://schemas.microsoft.com/office/powerpoint/2010/main" val="996286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t>Enskild uppgift</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0" indent="0">
              <a:spcBef>
                <a:spcPts val="0"/>
              </a:spcBef>
              <a:spcAft>
                <a:spcPts val="800"/>
              </a:spcAft>
              <a:buNone/>
            </a:pPr>
            <a:r>
              <a:rPr lang="sv-SE" sz="1800" dirty="0"/>
              <a:t>I ett stabsarbete uppstår det frågor som det inte alltid finns givna svar för.  </a:t>
            </a:r>
          </a:p>
          <a:p>
            <a:pPr marL="0" indent="0">
              <a:spcBef>
                <a:spcPts val="1600"/>
              </a:spcBef>
              <a:buNone/>
            </a:pPr>
            <a:r>
              <a:rPr lang="sv-SE" sz="2000" b="1" dirty="0"/>
              <a:t>Enskild reflektion:</a:t>
            </a:r>
          </a:p>
          <a:p>
            <a:pPr marL="0" indent="0">
              <a:spcBef>
                <a:spcPts val="800"/>
              </a:spcBef>
              <a:spcAft>
                <a:spcPts val="800"/>
              </a:spcAft>
              <a:buNone/>
            </a:pPr>
            <a:r>
              <a:rPr lang="sv-SE" sz="1800" dirty="0"/>
              <a:t>Vilka utmaningar och dilemman tror du att beslutsfattare, </a:t>
            </a:r>
            <a:br>
              <a:rPr lang="sv-SE" sz="1800" dirty="0"/>
            </a:br>
            <a:r>
              <a:rPr lang="sv-SE" sz="1800" dirty="0"/>
              <a:t>stabschef och stabsmedlem kan stå inför?</a:t>
            </a:r>
          </a:p>
          <a:p>
            <a:pPr marL="0" indent="0">
              <a:spcBef>
                <a:spcPts val="800"/>
              </a:spcBef>
              <a:buNone/>
            </a:pPr>
            <a:r>
              <a:rPr lang="sv-SE" sz="1800" dirty="0">
                <a:solidFill>
                  <a:schemeClr val="tx1"/>
                </a:solidFill>
              </a:rPr>
              <a:t>Skriv ner dina reflektioner på ett papper.</a:t>
            </a:r>
            <a:endParaRPr lang="sv-SE" sz="1800" dirty="0"/>
          </a:p>
        </p:txBody>
      </p:sp>
      <p:pic>
        <p:nvPicPr>
          <p:cNvPr id="5" name="Illustration" descr="En tankebubbla med ett frågetecken i.">
            <a:extLst>
              <a:ext uri="{FF2B5EF4-FFF2-40B4-BE49-F238E27FC236}">
                <a16:creationId xmlns:a16="http://schemas.microsoft.com/office/drawing/2014/main" id="{653AC91B-55B9-424F-15BC-CAA6D9ABD97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476425" y="555465"/>
            <a:ext cx="2638825" cy="1432800"/>
          </a:xfrm>
          <a:prstGeom prst="rect">
            <a:avLst/>
          </a:prstGeom>
        </p:spPr>
      </p:pic>
    </p:spTree>
    <p:extLst>
      <p:ext uri="{BB962C8B-B14F-4D97-AF65-F5344CB8AC3E}">
        <p14:creationId xmlns:p14="http://schemas.microsoft.com/office/powerpoint/2010/main" val="2130093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25600" cy="712800"/>
          </a:xfrm>
        </p:spPr>
        <p:txBody>
          <a:bodyPr lIns="57600" tIns="57600" rIns="57600" bIns="57600"/>
          <a:lstStyle/>
          <a:p>
            <a:pPr>
              <a:lnSpc>
                <a:spcPts val="3600"/>
              </a:lnSpc>
            </a:pPr>
            <a:r>
              <a:rPr lang="sv-SE" sz="2800" dirty="0"/>
              <a:t>Gruppdiskussion</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0" indent="0">
              <a:spcBef>
                <a:spcPts val="0"/>
              </a:spcBef>
              <a:buNone/>
            </a:pPr>
            <a:r>
              <a:rPr lang="sv-SE" sz="2000" b="1" dirty="0"/>
              <a:t>Diskutera och reflektera</a:t>
            </a:r>
          </a:p>
          <a:p>
            <a:pPr marL="0" indent="0">
              <a:spcBef>
                <a:spcPts val="800"/>
              </a:spcBef>
              <a:spcAft>
                <a:spcPts val="800"/>
              </a:spcAft>
              <a:buNone/>
            </a:pPr>
            <a:r>
              <a:rPr lang="sv-SE" sz="1800" dirty="0"/>
              <a:t>Vilka likheter och skillnader hade ni kring de ”utmaningar och dilemman” </a:t>
            </a:r>
            <a:br>
              <a:rPr lang="sv-SE" sz="1800" dirty="0"/>
            </a:br>
            <a:r>
              <a:rPr lang="sv-SE" sz="1800" dirty="0"/>
              <a:t>som beslutsfattare, stabschef och stabsmedlem kunde ställas inför?</a:t>
            </a:r>
          </a:p>
          <a:p>
            <a:pPr marL="0" indent="0">
              <a:spcBef>
                <a:spcPts val="1600"/>
              </a:spcBef>
              <a:buNone/>
            </a:pPr>
            <a:r>
              <a:rPr lang="sv-SE" sz="2000" b="1" dirty="0"/>
              <a:t>Redovisning</a:t>
            </a:r>
          </a:p>
          <a:p>
            <a:pPr marL="0" indent="0">
              <a:spcBef>
                <a:spcPts val="800"/>
              </a:spcBef>
              <a:buNone/>
            </a:pPr>
            <a:r>
              <a:rPr lang="sv-SE" sz="1800" dirty="0"/>
              <a:t>Skriv nyckelord på ett blädderblocksblad </a:t>
            </a:r>
          </a:p>
        </p:txBody>
      </p:sp>
      <p:pic>
        <p:nvPicPr>
          <p:cNvPr id="5" name="Illustration" descr="Flera personer sitter runt ett bord och diskuterar.">
            <a:extLst>
              <a:ext uri="{FF2B5EF4-FFF2-40B4-BE49-F238E27FC236}">
                <a16:creationId xmlns:a16="http://schemas.microsoft.com/office/drawing/2014/main" id="{2F41F6A5-10F5-8AC4-C886-0DBA06A46F1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08211" y="875259"/>
            <a:ext cx="2124000" cy="1433700"/>
          </a:xfrm>
          <a:prstGeom prst="rect">
            <a:avLst/>
          </a:prstGeom>
        </p:spPr>
      </p:pic>
    </p:spTree>
    <p:extLst>
      <p:ext uri="{BB962C8B-B14F-4D97-AF65-F5344CB8AC3E}">
        <p14:creationId xmlns:p14="http://schemas.microsoft.com/office/powerpoint/2010/main" val="164702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t>Utmaningar och dilemman</a:t>
            </a:r>
          </a:p>
        </p:txBody>
      </p:sp>
      <p:sp>
        <p:nvSpPr>
          <p:cNvPr id="3" name="Platshållare för innehåll 2"/>
          <p:cNvSpPr>
            <a:spLocks noGrp="1"/>
          </p:cNvSpPr>
          <p:nvPr>
            <p:ph idx="1"/>
          </p:nvPr>
        </p:nvSpPr>
        <p:spPr>
          <a:xfrm>
            <a:off x="1782000" y="1998000"/>
            <a:ext cx="8640000" cy="3585600"/>
          </a:xfrm>
        </p:spPr>
        <p:txBody>
          <a:bodyPr lIns="57600" tIns="57600" rIns="57600" bIns="57600"/>
          <a:lstStyle/>
          <a:p>
            <a:pPr marL="172800" indent="-172800">
              <a:spcBef>
                <a:spcPts val="800"/>
              </a:spcBef>
            </a:pPr>
            <a:r>
              <a:rPr lang="sv-SE" sz="1800" dirty="0">
                <a:solidFill>
                  <a:schemeClr val="tx1"/>
                </a:solidFill>
              </a:rPr>
              <a:t>Finns det en förberedd stabsorganisation?</a:t>
            </a:r>
          </a:p>
          <a:p>
            <a:pPr marL="172800" indent="-172800">
              <a:spcBef>
                <a:spcPts val="800"/>
              </a:spcBef>
            </a:pPr>
            <a:r>
              <a:rPr lang="sv-SE" sz="1800" dirty="0">
                <a:solidFill>
                  <a:schemeClr val="tx1"/>
                </a:solidFill>
              </a:rPr>
              <a:t>Finns det avsatta och alternativa lokaler för staben?</a:t>
            </a:r>
          </a:p>
          <a:p>
            <a:pPr marL="172800" indent="-172800">
              <a:spcBef>
                <a:spcPts val="800"/>
              </a:spcBef>
            </a:pPr>
            <a:r>
              <a:rPr lang="sv-SE" sz="1800" dirty="0">
                <a:solidFill>
                  <a:schemeClr val="tx1"/>
                </a:solidFill>
              </a:rPr>
              <a:t>Är stabslokalerna möblerade och utrustade </a:t>
            </a:r>
            <a:br>
              <a:rPr lang="sv-SE" sz="1800" dirty="0">
                <a:solidFill>
                  <a:schemeClr val="tx1"/>
                </a:solidFill>
              </a:rPr>
            </a:br>
            <a:r>
              <a:rPr lang="sv-SE" sz="1800" dirty="0">
                <a:solidFill>
                  <a:schemeClr val="tx1"/>
                </a:solidFill>
              </a:rPr>
              <a:t>med den teknik som kan behövas?</a:t>
            </a:r>
          </a:p>
          <a:p>
            <a:pPr marL="172800" indent="-172800">
              <a:spcBef>
                <a:spcPts val="800"/>
              </a:spcBef>
            </a:pPr>
            <a:r>
              <a:rPr lang="sv-SE" sz="1800" dirty="0">
                <a:solidFill>
                  <a:schemeClr val="tx1"/>
                </a:solidFill>
              </a:rPr>
              <a:t>Finns larmlistor?</a:t>
            </a:r>
          </a:p>
          <a:p>
            <a:pPr marL="172800" indent="-172800">
              <a:spcBef>
                <a:spcPts val="800"/>
              </a:spcBef>
            </a:pPr>
            <a:r>
              <a:rPr lang="sv-SE" sz="1800" dirty="0">
                <a:solidFill>
                  <a:schemeClr val="tx1"/>
                </a:solidFill>
              </a:rPr>
              <a:t>Finns det tilltänkta och utbildade stabschefer?</a:t>
            </a:r>
          </a:p>
          <a:p>
            <a:pPr marL="172800" indent="-172800">
              <a:spcBef>
                <a:spcPts val="800"/>
              </a:spcBef>
            </a:pPr>
            <a:r>
              <a:rPr lang="sv-SE" sz="1800" dirty="0">
                <a:solidFill>
                  <a:schemeClr val="tx1"/>
                </a:solidFill>
              </a:rPr>
              <a:t>Finns det tilltänkta och utbildade stabsmedlemmar?</a:t>
            </a:r>
          </a:p>
          <a:p>
            <a:pPr marL="172800" indent="-172800">
              <a:spcBef>
                <a:spcPts val="800"/>
              </a:spcBef>
            </a:pPr>
            <a:r>
              <a:rPr lang="sv-SE" sz="1800" dirty="0">
                <a:solidFill>
                  <a:schemeClr val="tx1"/>
                </a:solidFill>
              </a:rPr>
              <a:t>Vilka olika kompetenser behövs i stabsarbetet?</a:t>
            </a:r>
          </a:p>
          <a:p>
            <a:pPr marL="172800" indent="-172800">
              <a:spcBef>
                <a:spcPts val="800"/>
              </a:spcBef>
            </a:pPr>
            <a:r>
              <a:rPr lang="sv-SE" sz="1800" dirty="0">
                <a:solidFill>
                  <a:schemeClr val="tx1"/>
                </a:solidFill>
              </a:rPr>
              <a:t>När behövs olika kompetenser i stabsarbetet?</a:t>
            </a:r>
          </a:p>
          <a:p>
            <a:pPr marL="172800" indent="-172800">
              <a:spcBef>
                <a:spcPts val="800"/>
              </a:spcBef>
            </a:pPr>
            <a:r>
              <a:rPr lang="sv-SE" sz="1800" dirty="0">
                <a:solidFill>
                  <a:schemeClr val="tx1"/>
                </a:solidFill>
              </a:rPr>
              <a:t>Var finns de olika kompetenserna?</a:t>
            </a:r>
          </a:p>
        </p:txBody>
      </p:sp>
      <p:grpSp>
        <p:nvGrpSpPr>
          <p:cNvPr id="4" name="Bubbla">
            <a:extLst>
              <a:ext uri="{FF2B5EF4-FFF2-40B4-BE49-F238E27FC236}">
                <a16:creationId xmlns:a16="http://schemas.microsoft.com/office/drawing/2014/main" id="{FC5B29B6-3BF5-C433-3336-C78B558E3D42}"/>
              </a:ext>
              <a:ext uri="{C183D7F6-B498-43B3-948B-1728B52AA6E4}">
                <adec:decorative xmlns:adec="http://schemas.microsoft.com/office/drawing/2017/decorative" xmlns="" val="1"/>
              </a:ext>
            </a:extLst>
          </p:cNvPr>
          <p:cNvGrpSpPr/>
          <p:nvPr/>
        </p:nvGrpSpPr>
        <p:grpSpPr>
          <a:xfrm>
            <a:off x="7555718" y="2723823"/>
            <a:ext cx="3600000" cy="1993394"/>
            <a:chOff x="7555718" y="3957396"/>
            <a:chExt cx="3600000" cy="1993394"/>
          </a:xfrm>
        </p:grpSpPr>
        <p:grpSp>
          <p:nvGrpSpPr>
            <p:cNvPr id="5" name="Grupp 4">
              <a:extLst>
                <a:ext uri="{FF2B5EF4-FFF2-40B4-BE49-F238E27FC236}">
                  <a16:creationId xmlns:a16="http://schemas.microsoft.com/office/drawing/2014/main" id="{BF7E1AF0-7709-9552-348B-E8BD93D170AF}"/>
                </a:ext>
              </a:extLst>
            </p:cNvPr>
            <p:cNvGrpSpPr/>
            <p:nvPr/>
          </p:nvGrpSpPr>
          <p:grpSpPr>
            <a:xfrm>
              <a:off x="7555718" y="3957396"/>
              <a:ext cx="3600000" cy="1993394"/>
              <a:chOff x="7555718" y="3957396"/>
              <a:chExt cx="3600000" cy="1993394"/>
            </a:xfrm>
          </p:grpSpPr>
          <p:sp>
            <p:nvSpPr>
              <p:cNvPr id="10" name="Ellips 9">
                <a:extLst>
                  <a:ext uri="{FF2B5EF4-FFF2-40B4-BE49-F238E27FC236}">
                    <a16:creationId xmlns:a16="http://schemas.microsoft.com/office/drawing/2014/main" id="{B8816A2E-5F4B-90C3-AE2C-FF184D447C94}"/>
                  </a:ext>
                </a:extLst>
              </p:cNvPr>
              <p:cNvSpPr/>
              <p:nvPr/>
            </p:nvSpPr>
            <p:spPr>
              <a:xfrm>
                <a:off x="7555718" y="3957396"/>
                <a:ext cx="3600000" cy="144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2" name="Grupp 11">
                <a:extLst>
                  <a:ext uri="{FF2B5EF4-FFF2-40B4-BE49-F238E27FC236}">
                    <a16:creationId xmlns:a16="http://schemas.microsoft.com/office/drawing/2014/main" id="{B6DC4579-0CF5-41CA-A08D-7EEF6F9D7358}"/>
                  </a:ext>
                </a:extLst>
              </p:cNvPr>
              <p:cNvGrpSpPr/>
              <p:nvPr/>
            </p:nvGrpSpPr>
            <p:grpSpPr>
              <a:xfrm rot="19094913">
                <a:off x="8162584" y="5342390"/>
                <a:ext cx="1199518" cy="608400"/>
                <a:chOff x="6837633" y="2643481"/>
                <a:chExt cx="1199518" cy="608400"/>
              </a:xfrm>
            </p:grpSpPr>
            <p:sp>
              <p:nvSpPr>
                <p:cNvPr id="13" name="Ellips 12">
                  <a:extLst>
                    <a:ext uri="{FF2B5EF4-FFF2-40B4-BE49-F238E27FC236}">
                      <a16:creationId xmlns:a16="http://schemas.microsoft.com/office/drawing/2014/main" id="{E369F06B-CB66-03D8-7DFC-FD7459952D24}"/>
                    </a:ext>
                  </a:extLst>
                </p:cNvPr>
                <p:cNvSpPr/>
                <p:nvPr/>
              </p:nvSpPr>
              <p:spPr>
                <a:xfrm>
                  <a:off x="7428751" y="2643481"/>
                  <a:ext cx="608400" cy="608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Ellips 13">
                  <a:extLst>
                    <a:ext uri="{FF2B5EF4-FFF2-40B4-BE49-F238E27FC236}">
                      <a16:creationId xmlns:a16="http://schemas.microsoft.com/office/drawing/2014/main" id="{39B6BBA5-EBEB-40E3-09E1-7F4E481D56A2}"/>
                    </a:ext>
                  </a:extLst>
                </p:cNvPr>
                <p:cNvSpPr/>
                <p:nvPr/>
              </p:nvSpPr>
              <p:spPr>
                <a:xfrm>
                  <a:off x="7055792" y="2794681"/>
                  <a:ext cx="306000" cy="30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Ellips 14">
                  <a:extLst>
                    <a:ext uri="{FF2B5EF4-FFF2-40B4-BE49-F238E27FC236}">
                      <a16:creationId xmlns:a16="http://schemas.microsoft.com/office/drawing/2014/main" id="{447DE525-0378-975F-E6CF-378A2C3731EC}"/>
                    </a:ext>
                  </a:extLst>
                </p:cNvPr>
                <p:cNvSpPr/>
                <p:nvPr/>
              </p:nvSpPr>
              <p:spPr>
                <a:xfrm>
                  <a:off x="6837633" y="2872081"/>
                  <a:ext cx="151200" cy="151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sp>
          <p:nvSpPr>
            <p:cNvPr id="6" name="textruta 5" descr="Ett moln med texten diskutera hur förbereda är ni?">
              <a:extLst>
                <a:ext uri="{FF2B5EF4-FFF2-40B4-BE49-F238E27FC236}">
                  <a16:creationId xmlns:a16="http://schemas.microsoft.com/office/drawing/2014/main" id="{36B9F7EF-39E0-EF9E-2254-D7411FC7923A}"/>
                </a:ext>
              </a:extLst>
            </p:cNvPr>
            <p:cNvSpPr txBox="1"/>
            <p:nvPr/>
          </p:nvSpPr>
          <p:spPr>
            <a:xfrm>
              <a:off x="7959497" y="4318160"/>
              <a:ext cx="2792442" cy="579646"/>
            </a:xfrm>
            <a:prstGeom prst="rect">
              <a:avLst/>
            </a:prstGeom>
            <a:noFill/>
          </p:spPr>
          <p:txBody>
            <a:bodyPr wrap="square" lIns="0" tIns="0" rIns="0" bIns="0" rtlCol="0">
              <a:spAutoFit/>
            </a:bodyPr>
            <a:lstStyle/>
            <a:p>
              <a:pPr algn="ctr">
                <a:spcAft>
                  <a:spcPts val="200"/>
                </a:spcAft>
              </a:pPr>
              <a:r>
                <a:rPr lang="sv-SE" b="1" dirty="0">
                  <a:solidFill>
                    <a:schemeClr val="bg1"/>
                  </a:solidFill>
                </a:rPr>
                <a:t>Diskutera:</a:t>
              </a:r>
            </a:p>
            <a:p>
              <a:pPr algn="ctr"/>
              <a:r>
                <a:rPr lang="sv-SE" sz="1800" dirty="0">
                  <a:solidFill>
                    <a:schemeClr val="bg1"/>
                  </a:solidFill>
                </a:rPr>
                <a:t>Hur förberedda är ni?</a:t>
              </a:r>
            </a:p>
          </p:txBody>
        </p:sp>
      </p:grpSp>
      <p:pic>
        <p:nvPicPr>
          <p:cNvPr id="7" name="Illustration" descr="Flera personer sitter runt ett bord och diskuterar.">
            <a:extLst>
              <a:ext uri="{FF2B5EF4-FFF2-40B4-BE49-F238E27FC236}">
                <a16:creationId xmlns:a16="http://schemas.microsoft.com/office/drawing/2014/main" id="{E9271779-8986-D2F4-44F7-F9A11CD008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08211" y="875259"/>
            <a:ext cx="2124000" cy="1433700"/>
          </a:xfrm>
          <a:prstGeom prst="rect">
            <a:avLst/>
          </a:prstGeom>
        </p:spPr>
      </p:pic>
    </p:spTree>
    <p:extLst>
      <p:ext uri="{BB962C8B-B14F-4D97-AF65-F5344CB8AC3E}">
        <p14:creationId xmlns:p14="http://schemas.microsoft.com/office/powerpoint/2010/main" val="41914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t>Utmaningar och dilemman</a:t>
            </a:r>
          </a:p>
        </p:txBody>
      </p:sp>
      <p:pic>
        <p:nvPicPr>
          <p:cNvPr id="24" name="Beslutsfattare" descr="Visar en kvinna som symboliserar en beslutsfattare.">
            <a:hlinkClick r:id="" action="ppaction://hlinkshowjump?jump=nextslide"/>
            <a:extLst>
              <a:ext uri="{FF2B5EF4-FFF2-40B4-BE49-F238E27FC236}">
                <a16:creationId xmlns:a16="http://schemas.microsoft.com/office/drawing/2014/main" id="{53888AFA-599D-FAE9-1C2F-F4CDCA2021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4272" y="2304000"/>
            <a:ext cx="3121152" cy="3121152"/>
          </a:xfrm>
          <a:prstGeom prst="rect">
            <a:avLst/>
          </a:prstGeom>
        </p:spPr>
      </p:pic>
      <p:pic>
        <p:nvPicPr>
          <p:cNvPr id="23" name="Stabschef" descr="En kvinna som symboliserar stabchef.">
            <a:hlinkClick r:id="rId4" action="ppaction://hlinksldjump"/>
            <a:extLst>
              <a:ext uri="{FF2B5EF4-FFF2-40B4-BE49-F238E27FC236}">
                <a16:creationId xmlns:a16="http://schemas.microsoft.com/office/drawing/2014/main" id="{609B0A9B-27CF-E70F-9D6D-491CCC5A9D5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535424" y="2304000"/>
            <a:ext cx="3121152" cy="3121152"/>
          </a:xfrm>
          <a:prstGeom prst="rect">
            <a:avLst/>
          </a:prstGeom>
        </p:spPr>
      </p:pic>
      <p:pic>
        <p:nvPicPr>
          <p:cNvPr id="25" name="Stabsmedlemmar" descr="En man och en kvinna som symboliserar stabsmedlemmar.">
            <a:hlinkClick r:id="rId6" action="ppaction://hlinksldjump"/>
            <a:extLst>
              <a:ext uri="{FF2B5EF4-FFF2-40B4-BE49-F238E27FC236}">
                <a16:creationId xmlns:a16="http://schemas.microsoft.com/office/drawing/2014/main" id="{A4675F46-2A55-E465-06C6-CF46B3ED2E3B}"/>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656576" y="2304000"/>
            <a:ext cx="3121152" cy="3121152"/>
          </a:xfrm>
          <a:prstGeom prst="rect">
            <a:avLst/>
          </a:prstGeom>
        </p:spPr>
      </p:pic>
    </p:spTree>
    <p:extLst>
      <p:ext uri="{BB962C8B-B14F-4D97-AF65-F5344CB8AC3E}">
        <p14:creationId xmlns:p14="http://schemas.microsoft.com/office/powerpoint/2010/main" val="377712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782000" y="1152000"/>
            <a:ext cx="8640000" cy="712800"/>
          </a:xfrm>
        </p:spPr>
        <p:txBody>
          <a:bodyPr lIns="57600" tIns="57600" rIns="57600" bIns="57600"/>
          <a:lstStyle/>
          <a:p>
            <a:pPr>
              <a:lnSpc>
                <a:spcPts val="3600"/>
              </a:lnSpc>
            </a:pPr>
            <a:r>
              <a:rPr lang="sv-SE" sz="2800" dirty="0">
                <a:solidFill>
                  <a:schemeClr val="tx1"/>
                </a:solidFill>
              </a:rPr>
              <a:t>Beslutsfattare</a:t>
            </a:r>
          </a:p>
        </p:txBody>
      </p:sp>
      <p:pic>
        <p:nvPicPr>
          <p:cNvPr id="3" name="Illustration" descr="En kvinna som ser fundersam ut, hon är beslutsfattare.">
            <a:extLst>
              <a:ext uri="{FF2B5EF4-FFF2-40B4-BE49-F238E27FC236}">
                <a16:creationId xmlns:a16="http://schemas.microsoft.com/office/drawing/2014/main" id="{9FC4AB41-5CB4-504D-37E0-A5D4D1EBDAB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022981" y="1715063"/>
            <a:ext cx="4161536" cy="4161536"/>
          </a:xfrm>
          <a:prstGeom prst="rect">
            <a:avLst/>
          </a:prstGeom>
        </p:spPr>
      </p:pic>
    </p:spTree>
    <p:extLst>
      <p:ext uri="{BB962C8B-B14F-4D97-AF65-F5344CB8AC3E}">
        <p14:creationId xmlns:p14="http://schemas.microsoft.com/office/powerpoint/2010/main" val="2361883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2000" y="1152000"/>
            <a:ext cx="8640000" cy="712800"/>
          </a:xfrm>
        </p:spPr>
        <p:txBody>
          <a:bodyPr lIns="57600" tIns="57600" rIns="57600" bIns="57600" anchor="t"/>
          <a:lstStyle/>
          <a:p>
            <a:pPr marL="0" indent="0">
              <a:lnSpc>
                <a:spcPts val="3600"/>
              </a:lnSpc>
              <a:spcBef>
                <a:spcPts val="0"/>
              </a:spcBef>
              <a:buNone/>
            </a:pPr>
            <a:r>
              <a:rPr lang="sv-SE" sz="2800" b="1" dirty="0"/>
              <a:t>Mandat och uppdrag</a:t>
            </a:r>
            <a:endParaRPr lang="sv-SE" sz="2800" b="1" dirty="0">
              <a:solidFill>
                <a:schemeClr val="tx1"/>
              </a:solidFill>
            </a:endParaRPr>
          </a:p>
        </p:txBody>
      </p:sp>
      <p:sp>
        <p:nvSpPr>
          <p:cNvPr id="3" name="Platshållare för innehåll 2"/>
          <p:cNvSpPr>
            <a:spLocks noGrp="1"/>
          </p:cNvSpPr>
          <p:nvPr>
            <p:ph idx="1"/>
          </p:nvPr>
        </p:nvSpPr>
        <p:spPr>
          <a:xfrm>
            <a:off x="1782000" y="1998000"/>
            <a:ext cx="8640000" cy="3945600"/>
          </a:xfrm>
        </p:spPr>
        <p:txBody>
          <a:bodyPr lIns="57600" tIns="57600" rIns="57600" bIns="57600"/>
          <a:lstStyle/>
          <a:p>
            <a:pPr marL="172800" indent="-172800">
              <a:spcBef>
                <a:spcPts val="800"/>
              </a:spcBef>
            </a:pPr>
            <a:r>
              <a:rPr lang="sv-SE" sz="1800" dirty="0">
                <a:solidFill>
                  <a:schemeClr val="tx1"/>
                </a:solidFill>
              </a:rPr>
              <a:t>Hur påverkas uppdraget och organisationen av det som händer?</a:t>
            </a:r>
          </a:p>
          <a:p>
            <a:pPr marL="460800" lvl="1" indent="-172800">
              <a:spcBef>
                <a:spcPts val="800"/>
              </a:spcBef>
              <a:buNone/>
            </a:pPr>
            <a:r>
              <a:rPr lang="sv-SE" dirty="0">
                <a:solidFill>
                  <a:schemeClr val="tx1"/>
                </a:solidFill>
              </a:rPr>
              <a:t>- Vem får fatta beslut om vad enligt delegationsordningen?</a:t>
            </a:r>
          </a:p>
          <a:p>
            <a:pPr marL="460800" lvl="1" indent="-172800">
              <a:spcBef>
                <a:spcPts val="800"/>
              </a:spcBef>
              <a:buNone/>
            </a:pPr>
            <a:r>
              <a:rPr lang="sv-SE" dirty="0">
                <a:solidFill>
                  <a:schemeClr val="tx1"/>
                </a:solidFill>
              </a:rPr>
              <a:t>- Behöver det ske några förändringar i delegationsordningen?</a:t>
            </a:r>
          </a:p>
          <a:p>
            <a:pPr marL="460800" lvl="1" indent="-172800">
              <a:spcBef>
                <a:spcPts val="800"/>
              </a:spcBef>
              <a:buNone/>
            </a:pPr>
            <a:r>
              <a:rPr lang="sv-SE" dirty="0">
                <a:solidFill>
                  <a:schemeClr val="tx1"/>
                </a:solidFill>
              </a:rPr>
              <a:t>- Ökat behov av ledning?</a:t>
            </a:r>
          </a:p>
          <a:p>
            <a:pPr marL="460800" lvl="1" indent="-172800">
              <a:spcBef>
                <a:spcPts val="800"/>
              </a:spcBef>
              <a:buNone/>
            </a:pPr>
            <a:r>
              <a:rPr lang="sv-SE" dirty="0">
                <a:solidFill>
                  <a:schemeClr val="tx1"/>
                </a:solidFill>
              </a:rPr>
              <a:t>- Tillföra ledningsresurser till linjen?</a:t>
            </a:r>
          </a:p>
          <a:p>
            <a:pPr marL="460800" lvl="1" indent="-172800">
              <a:spcBef>
                <a:spcPts val="800"/>
              </a:spcBef>
              <a:spcAft>
                <a:spcPts val="800"/>
              </a:spcAft>
              <a:buNone/>
            </a:pPr>
            <a:r>
              <a:rPr lang="sv-SE" dirty="0">
                <a:solidFill>
                  <a:schemeClr val="tx1"/>
                </a:solidFill>
              </a:rPr>
              <a:t>- Etablera en stab?</a:t>
            </a:r>
          </a:p>
          <a:p>
            <a:pPr marL="172800" indent="-172800">
              <a:spcBef>
                <a:spcPts val="800"/>
              </a:spcBef>
            </a:pPr>
            <a:r>
              <a:rPr lang="sv-SE" sz="1800" dirty="0">
                <a:solidFill>
                  <a:schemeClr val="tx1"/>
                </a:solidFill>
              </a:rPr>
              <a:t>Är det några delar som behöver mer fokus?</a:t>
            </a:r>
          </a:p>
          <a:p>
            <a:pPr marL="172800" indent="-172800">
              <a:spcBef>
                <a:spcPts val="800"/>
              </a:spcBef>
            </a:pPr>
            <a:r>
              <a:rPr lang="sv-SE" sz="1800" dirty="0">
                <a:solidFill>
                  <a:schemeClr val="tx1"/>
                </a:solidFill>
              </a:rPr>
              <a:t>Är det någon eller några delar som behöver prioriteras bort?</a:t>
            </a:r>
          </a:p>
          <a:p>
            <a:pPr marL="172800" indent="-172800">
              <a:spcBef>
                <a:spcPts val="800"/>
              </a:spcBef>
            </a:pPr>
            <a:r>
              <a:rPr lang="sv-SE" sz="1800" dirty="0">
                <a:solidFill>
                  <a:schemeClr val="tx1"/>
                </a:solidFill>
              </a:rPr>
              <a:t>Upprätthålla geografiskt områdesansvar/sektorsansvar? </a:t>
            </a:r>
          </a:p>
          <a:p>
            <a:pPr marL="172800" indent="-172800">
              <a:spcBef>
                <a:spcPts val="800"/>
              </a:spcBef>
            </a:pPr>
            <a:r>
              <a:rPr lang="sv-SE" sz="1800" dirty="0">
                <a:solidFill>
                  <a:schemeClr val="tx1"/>
                </a:solidFill>
              </a:rPr>
              <a:t>Ansvar för sakområde?</a:t>
            </a:r>
            <a:endParaRPr lang="sv-SE" sz="1800" dirty="0"/>
          </a:p>
          <a:p>
            <a:endParaRPr lang="sv-SE" dirty="0"/>
          </a:p>
        </p:txBody>
      </p:sp>
      <p:pic>
        <p:nvPicPr>
          <p:cNvPr id="7" name="Ikon – beslutsfattare" descr="En kvinna som symboliserar en beslutsfattare.">
            <a:extLst>
              <a:ext uri="{FF2B5EF4-FFF2-40B4-BE49-F238E27FC236}">
                <a16:creationId xmlns:a16="http://schemas.microsoft.com/office/drawing/2014/main" id="{520E65BC-616D-4AA9-41C3-8562E909D9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4224" y="560246"/>
            <a:ext cx="1560576" cy="1560576"/>
          </a:xfrm>
          <a:prstGeom prst="rect">
            <a:avLst/>
          </a:prstGeom>
        </p:spPr>
      </p:pic>
    </p:spTree>
    <p:extLst>
      <p:ext uri="{BB962C8B-B14F-4D97-AF65-F5344CB8AC3E}">
        <p14:creationId xmlns:p14="http://schemas.microsoft.com/office/powerpoint/2010/main" val="20492050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COLOR" val="0"/>
</p:tagLst>
</file>

<file path=ppt/tags/tag10.xml><?xml version="1.0" encoding="utf-8"?>
<p:tagLst xmlns:a="http://schemas.openxmlformats.org/drawingml/2006/main" xmlns:r="http://schemas.openxmlformats.org/officeDocument/2006/relationships" xmlns:p="http://schemas.openxmlformats.org/presentationml/2006/main">
  <p:tag name="TEXTCOLOR" val="0"/>
</p:tagLst>
</file>

<file path=ppt/tags/tag100.xml><?xml version="1.0" encoding="utf-8"?>
<p:tagLst xmlns:a="http://schemas.openxmlformats.org/drawingml/2006/main" xmlns:r="http://schemas.openxmlformats.org/officeDocument/2006/relationships" xmlns:p="http://schemas.openxmlformats.org/presentationml/2006/main">
  <p:tag name="TEXTCOLOR" val="0"/>
</p:tagLst>
</file>

<file path=ppt/tags/tag101.xml><?xml version="1.0" encoding="utf-8"?>
<p:tagLst xmlns:a="http://schemas.openxmlformats.org/drawingml/2006/main" xmlns:r="http://schemas.openxmlformats.org/officeDocument/2006/relationships" xmlns:p="http://schemas.openxmlformats.org/presentationml/2006/main">
  <p:tag name="TEXTCOLOR" val="0"/>
</p:tagLst>
</file>

<file path=ppt/tags/tag102.xml><?xml version="1.0" encoding="utf-8"?>
<p:tagLst xmlns:a="http://schemas.openxmlformats.org/drawingml/2006/main" xmlns:r="http://schemas.openxmlformats.org/officeDocument/2006/relationships" xmlns:p="http://schemas.openxmlformats.org/presentationml/2006/main">
  <p:tag name="TEXTCOLOR" val="0"/>
</p:tagLst>
</file>

<file path=ppt/tags/tag103.xml><?xml version="1.0" encoding="utf-8"?>
<p:tagLst xmlns:a="http://schemas.openxmlformats.org/drawingml/2006/main" xmlns:r="http://schemas.openxmlformats.org/officeDocument/2006/relationships" xmlns:p="http://schemas.openxmlformats.org/presentationml/2006/main">
  <p:tag name="TEXTCOLOR" val="16777215"/>
</p:tagLst>
</file>

<file path=ppt/tags/tag10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05.xml><?xml version="1.0" encoding="utf-8"?>
<p:tagLst xmlns:a="http://schemas.openxmlformats.org/drawingml/2006/main" xmlns:r="http://schemas.openxmlformats.org/officeDocument/2006/relationships" xmlns:p="http://schemas.openxmlformats.org/presentationml/2006/main">
  <p:tag name="TEXTCOLOR" val="16777215"/>
</p:tagLst>
</file>

<file path=ppt/tags/tag106.xml><?xml version="1.0" encoding="utf-8"?>
<p:tagLst xmlns:a="http://schemas.openxmlformats.org/drawingml/2006/main" xmlns:r="http://schemas.openxmlformats.org/officeDocument/2006/relationships" xmlns:p="http://schemas.openxmlformats.org/presentationml/2006/main">
  <p:tag name="TEXTCOLOR" val="16777215"/>
</p:tagLst>
</file>

<file path=ppt/tags/tag107.xml><?xml version="1.0" encoding="utf-8"?>
<p:tagLst xmlns:a="http://schemas.openxmlformats.org/drawingml/2006/main" xmlns:r="http://schemas.openxmlformats.org/officeDocument/2006/relationships" xmlns:p="http://schemas.openxmlformats.org/presentationml/2006/main">
  <p:tag name="TEXTCOLOR" val="16777215"/>
</p:tagLst>
</file>

<file path=ppt/tags/tag108.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09.xml><?xml version="1.0" encoding="utf-8"?>
<p:tagLst xmlns:a="http://schemas.openxmlformats.org/drawingml/2006/main" xmlns:r="http://schemas.openxmlformats.org/officeDocument/2006/relationships" xmlns:p="http://schemas.openxmlformats.org/presentationml/2006/main">
  <p:tag name="TEXTCOLOR" val="16777215"/>
</p:tagLst>
</file>

<file path=ppt/tags/tag11.xml><?xml version="1.0" encoding="utf-8"?>
<p:tagLst xmlns:a="http://schemas.openxmlformats.org/drawingml/2006/main" xmlns:r="http://schemas.openxmlformats.org/officeDocument/2006/relationships" xmlns:p="http://schemas.openxmlformats.org/presentationml/2006/main">
  <p:tag name="TEXTCOLOR" val="0"/>
</p:tagLst>
</file>

<file path=ppt/tags/tag110.xml><?xml version="1.0" encoding="utf-8"?>
<p:tagLst xmlns:a="http://schemas.openxmlformats.org/drawingml/2006/main" xmlns:r="http://schemas.openxmlformats.org/officeDocument/2006/relationships" xmlns:p="http://schemas.openxmlformats.org/presentationml/2006/main">
  <p:tag name="TEXTCOLOR" val="16777215"/>
</p:tagLst>
</file>

<file path=ppt/tags/tag11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2.xml><?xml version="1.0" encoding="utf-8"?>
<p:tagLst xmlns:a="http://schemas.openxmlformats.org/drawingml/2006/main" xmlns:r="http://schemas.openxmlformats.org/officeDocument/2006/relationships" xmlns:p="http://schemas.openxmlformats.org/presentationml/2006/main">
  <p:tag name="TEXTCOLOR" val="16777215"/>
</p:tagLst>
</file>

<file path=ppt/tags/tag113.xml><?xml version="1.0" encoding="utf-8"?>
<p:tagLst xmlns:a="http://schemas.openxmlformats.org/drawingml/2006/main" xmlns:r="http://schemas.openxmlformats.org/officeDocument/2006/relationships" xmlns:p="http://schemas.openxmlformats.org/presentationml/2006/main">
  <p:tag name="TEXTCOLOR" val="0"/>
</p:tagLst>
</file>

<file path=ppt/tags/tag114.xml><?xml version="1.0" encoding="utf-8"?>
<p:tagLst xmlns:a="http://schemas.openxmlformats.org/drawingml/2006/main" xmlns:r="http://schemas.openxmlformats.org/officeDocument/2006/relationships" xmlns:p="http://schemas.openxmlformats.org/presentationml/2006/main">
  <p:tag name="TEXTCOLOR" val="16777215"/>
</p:tagLst>
</file>

<file path=ppt/tags/tag115.xml><?xml version="1.0" encoding="utf-8"?>
<p:tagLst xmlns:a="http://schemas.openxmlformats.org/drawingml/2006/main" xmlns:r="http://schemas.openxmlformats.org/officeDocument/2006/relationships" xmlns:p="http://schemas.openxmlformats.org/presentationml/2006/main">
  <p:tag name="TEXTCOLOR" val="16777215"/>
</p:tagLst>
</file>

<file path=ppt/tags/tag11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17.xml><?xml version="1.0" encoding="utf-8"?>
<p:tagLst xmlns:a="http://schemas.openxmlformats.org/drawingml/2006/main" xmlns:r="http://schemas.openxmlformats.org/officeDocument/2006/relationships" xmlns:p="http://schemas.openxmlformats.org/presentationml/2006/main">
  <p:tag name="TEXTCOLOR" val="0"/>
</p:tagLst>
</file>

<file path=ppt/tags/tag118.xml><?xml version="1.0" encoding="utf-8"?>
<p:tagLst xmlns:a="http://schemas.openxmlformats.org/drawingml/2006/main" xmlns:r="http://schemas.openxmlformats.org/officeDocument/2006/relationships" xmlns:p="http://schemas.openxmlformats.org/presentationml/2006/main">
  <p:tag name="TEXTCOLOR" val="0"/>
</p:tagLst>
</file>

<file path=ppt/tags/tag119.xml><?xml version="1.0" encoding="utf-8"?>
<p:tagLst xmlns:a="http://schemas.openxmlformats.org/drawingml/2006/main" xmlns:r="http://schemas.openxmlformats.org/officeDocument/2006/relationships" xmlns:p="http://schemas.openxmlformats.org/presentationml/2006/main">
  <p:tag name="TEXTCOLOR" val="16777215"/>
</p:tagLst>
</file>

<file path=ppt/tags/tag1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1.xml><?xml version="1.0" encoding="utf-8"?>
<p:tagLst xmlns:a="http://schemas.openxmlformats.org/drawingml/2006/main" xmlns:r="http://schemas.openxmlformats.org/officeDocument/2006/relationships" xmlns:p="http://schemas.openxmlformats.org/presentationml/2006/main">
  <p:tag name="TEXTCOLOR" val="0"/>
</p:tagLst>
</file>

<file path=ppt/tags/tag122.xml><?xml version="1.0" encoding="utf-8"?>
<p:tagLst xmlns:a="http://schemas.openxmlformats.org/drawingml/2006/main" xmlns:r="http://schemas.openxmlformats.org/officeDocument/2006/relationships" xmlns:p="http://schemas.openxmlformats.org/presentationml/2006/main">
  <p:tag name="TEXTCOLOR" val="16777215"/>
</p:tagLst>
</file>

<file path=ppt/tags/tag12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4.xml><?xml version="1.0" encoding="utf-8"?>
<p:tagLst xmlns:a="http://schemas.openxmlformats.org/drawingml/2006/main" xmlns:r="http://schemas.openxmlformats.org/officeDocument/2006/relationships" xmlns:p="http://schemas.openxmlformats.org/presentationml/2006/main">
  <p:tag name="TEXTCOLOR" val="0"/>
</p:tagLst>
</file>

<file path=ppt/tags/tag125.xml><?xml version="1.0" encoding="utf-8"?>
<p:tagLst xmlns:a="http://schemas.openxmlformats.org/drawingml/2006/main" xmlns:r="http://schemas.openxmlformats.org/officeDocument/2006/relationships" xmlns:p="http://schemas.openxmlformats.org/presentationml/2006/main">
  <p:tag name="TEXTCOLOR" val="0"/>
</p:tagLst>
</file>

<file path=ppt/tags/tag126.xml><?xml version="1.0" encoding="utf-8"?>
<p:tagLst xmlns:a="http://schemas.openxmlformats.org/drawingml/2006/main" xmlns:r="http://schemas.openxmlformats.org/officeDocument/2006/relationships" xmlns:p="http://schemas.openxmlformats.org/presentationml/2006/main">
  <p:tag name="TEXTCOLOR" val="0"/>
</p:tagLst>
</file>

<file path=ppt/tags/tag127.xml><?xml version="1.0" encoding="utf-8"?>
<p:tagLst xmlns:a="http://schemas.openxmlformats.org/drawingml/2006/main" xmlns:r="http://schemas.openxmlformats.org/officeDocument/2006/relationships" xmlns:p="http://schemas.openxmlformats.org/presentationml/2006/main">
  <p:tag name="TEXTCOLOR" val="16777215"/>
</p:tagLst>
</file>

<file path=ppt/tags/tag128.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29.xml><?xml version="1.0" encoding="utf-8"?>
<p:tagLst xmlns:a="http://schemas.openxmlformats.org/drawingml/2006/main" xmlns:r="http://schemas.openxmlformats.org/officeDocument/2006/relationships" xmlns:p="http://schemas.openxmlformats.org/presentationml/2006/main">
  <p:tag name="TEXTCOLOR" val="0"/>
</p:tagLst>
</file>

<file path=ppt/tags/tag13.xml><?xml version="1.0" encoding="utf-8"?>
<p:tagLst xmlns:a="http://schemas.openxmlformats.org/drawingml/2006/main" xmlns:r="http://schemas.openxmlformats.org/officeDocument/2006/relationships" xmlns:p="http://schemas.openxmlformats.org/presentationml/2006/main">
  <p:tag name="TEXTCOLOR" val="0"/>
</p:tagLst>
</file>

<file path=ppt/tags/tag130.xml><?xml version="1.0" encoding="utf-8"?>
<p:tagLst xmlns:a="http://schemas.openxmlformats.org/drawingml/2006/main" xmlns:r="http://schemas.openxmlformats.org/officeDocument/2006/relationships" xmlns:p="http://schemas.openxmlformats.org/presentationml/2006/main">
  <p:tag name="TEXTCOLOR" val="0"/>
</p:tagLst>
</file>

<file path=ppt/tags/tag131.xml><?xml version="1.0" encoding="utf-8"?>
<p:tagLst xmlns:a="http://schemas.openxmlformats.org/drawingml/2006/main" xmlns:r="http://schemas.openxmlformats.org/officeDocument/2006/relationships" xmlns:p="http://schemas.openxmlformats.org/presentationml/2006/main">
  <p:tag name="TEXTCOLOR" val="16777215"/>
</p:tagLst>
</file>

<file path=ppt/tags/tag1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3.xml><?xml version="1.0" encoding="utf-8"?>
<p:tagLst xmlns:a="http://schemas.openxmlformats.org/drawingml/2006/main" xmlns:r="http://schemas.openxmlformats.org/officeDocument/2006/relationships" xmlns:p="http://schemas.openxmlformats.org/presentationml/2006/main">
  <p:tag name="TEXTCOLOR" val="0"/>
</p:tagLst>
</file>

<file path=ppt/tags/tag134.xml><?xml version="1.0" encoding="utf-8"?>
<p:tagLst xmlns:a="http://schemas.openxmlformats.org/drawingml/2006/main" xmlns:r="http://schemas.openxmlformats.org/officeDocument/2006/relationships" xmlns:p="http://schemas.openxmlformats.org/presentationml/2006/main">
  <p:tag name="TEXTCOLOR" val="16777215"/>
</p:tagLst>
</file>

<file path=ppt/tags/tag135.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36.xml><?xml version="1.0" encoding="utf-8"?>
<p:tagLst xmlns:a="http://schemas.openxmlformats.org/drawingml/2006/main" xmlns:r="http://schemas.openxmlformats.org/officeDocument/2006/relationships" xmlns:p="http://schemas.openxmlformats.org/presentationml/2006/main">
  <p:tag name="TEXTCOLOR" val="0"/>
</p:tagLst>
</file>

<file path=ppt/tags/tag137.xml><?xml version="1.0" encoding="utf-8"?>
<p:tagLst xmlns:a="http://schemas.openxmlformats.org/drawingml/2006/main" xmlns:r="http://schemas.openxmlformats.org/officeDocument/2006/relationships" xmlns:p="http://schemas.openxmlformats.org/presentationml/2006/main">
  <p:tag name="TEXTCOLOR" val="0"/>
</p:tagLst>
</file>

<file path=ppt/tags/tag138.xml><?xml version="1.0" encoding="utf-8"?>
<p:tagLst xmlns:a="http://schemas.openxmlformats.org/drawingml/2006/main" xmlns:r="http://schemas.openxmlformats.org/officeDocument/2006/relationships" xmlns:p="http://schemas.openxmlformats.org/presentationml/2006/main">
  <p:tag name="TEXTCOLOR" val="0"/>
</p:tagLst>
</file>

<file path=ppt/tags/tag139.xml><?xml version="1.0" encoding="utf-8"?>
<p:tagLst xmlns:a="http://schemas.openxmlformats.org/drawingml/2006/main" xmlns:r="http://schemas.openxmlformats.org/officeDocument/2006/relationships" xmlns:p="http://schemas.openxmlformats.org/presentationml/2006/main">
  <p:tag name="TEXTCOLOR" val="16777215"/>
</p:tagLst>
</file>

<file path=ppt/tags/tag14.xml><?xml version="1.0" encoding="utf-8"?>
<p:tagLst xmlns:a="http://schemas.openxmlformats.org/drawingml/2006/main" xmlns:r="http://schemas.openxmlformats.org/officeDocument/2006/relationships" xmlns:p="http://schemas.openxmlformats.org/presentationml/2006/main">
  <p:tag name="TEXTCOLOR" val="0"/>
</p:tagLst>
</file>

<file path=ppt/tags/tag14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141.xml><?xml version="1.0" encoding="utf-8"?>
<p:tagLst xmlns:a="http://schemas.openxmlformats.org/drawingml/2006/main" xmlns:r="http://schemas.openxmlformats.org/officeDocument/2006/relationships" xmlns:p="http://schemas.openxmlformats.org/presentationml/2006/main">
  <p:tag name="TEXTCOLOR" val="16777215"/>
</p:tagLst>
</file>

<file path=ppt/tags/tag142.xml><?xml version="1.0" encoding="utf-8"?>
<p:tagLst xmlns:a="http://schemas.openxmlformats.org/drawingml/2006/main" xmlns:r="http://schemas.openxmlformats.org/officeDocument/2006/relationships" xmlns:p="http://schemas.openxmlformats.org/presentationml/2006/main">
  <p:tag name="TEXTCOLOR" val="0"/>
</p:tagLst>
</file>

<file path=ppt/tags/tag143.xml><?xml version="1.0" encoding="utf-8"?>
<p:tagLst xmlns:a="http://schemas.openxmlformats.org/drawingml/2006/main" xmlns:r="http://schemas.openxmlformats.org/officeDocument/2006/relationships" xmlns:p="http://schemas.openxmlformats.org/presentationml/2006/main">
  <p:tag name="TEXTCOLOR" val="16777215"/>
</p:tagLst>
</file>

<file path=ppt/tags/tag144.xml><?xml version="1.0" encoding="utf-8"?>
<p:tagLst xmlns:a="http://schemas.openxmlformats.org/drawingml/2006/main" xmlns:r="http://schemas.openxmlformats.org/officeDocument/2006/relationships" xmlns:p="http://schemas.openxmlformats.org/presentationml/2006/main">
  <p:tag name="TEXTCOLOR" val="16777215"/>
</p:tagLst>
</file>

<file path=ppt/tags/tag14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46.xml><?xml version="1.0" encoding="utf-8"?>
<p:tagLst xmlns:a="http://schemas.openxmlformats.org/drawingml/2006/main" xmlns:r="http://schemas.openxmlformats.org/officeDocument/2006/relationships" xmlns:p="http://schemas.openxmlformats.org/presentationml/2006/main">
  <p:tag name="TEXTCOLOR" val="0"/>
</p:tagLst>
</file>

<file path=ppt/tags/tag147.xml><?xml version="1.0" encoding="utf-8"?>
<p:tagLst xmlns:a="http://schemas.openxmlformats.org/drawingml/2006/main" xmlns:r="http://schemas.openxmlformats.org/officeDocument/2006/relationships" xmlns:p="http://schemas.openxmlformats.org/presentationml/2006/main">
  <p:tag name="TEXTCOLOR" val="0"/>
</p:tagLst>
</file>

<file path=ppt/tags/tag148.xml><?xml version="1.0" encoding="utf-8"?>
<p:tagLst xmlns:a="http://schemas.openxmlformats.org/drawingml/2006/main" xmlns:r="http://schemas.openxmlformats.org/officeDocument/2006/relationships" xmlns:p="http://schemas.openxmlformats.org/presentationml/2006/main">
  <p:tag name="TEXTCOLOR" val="16777215"/>
</p:tagLst>
</file>

<file path=ppt/tags/tag14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50.xml><?xml version="1.0" encoding="utf-8"?>
<p:tagLst xmlns:a="http://schemas.openxmlformats.org/drawingml/2006/main" xmlns:r="http://schemas.openxmlformats.org/officeDocument/2006/relationships" xmlns:p="http://schemas.openxmlformats.org/presentationml/2006/main">
  <p:tag name="TEXTCOLOR" val="0"/>
</p:tagLst>
</file>

<file path=ppt/tags/tag151.xml><?xml version="1.0" encoding="utf-8"?>
<p:tagLst xmlns:a="http://schemas.openxmlformats.org/drawingml/2006/main" xmlns:r="http://schemas.openxmlformats.org/officeDocument/2006/relationships" xmlns:p="http://schemas.openxmlformats.org/presentationml/2006/main">
  <p:tag name="TEXTCOLOR" val="16777215"/>
</p:tagLst>
</file>

<file path=ppt/tags/tag15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153.xml><?xml version="1.0" encoding="utf-8"?>
<p:tagLst xmlns:a="http://schemas.openxmlformats.org/drawingml/2006/main" xmlns:r="http://schemas.openxmlformats.org/officeDocument/2006/relationships" xmlns:p="http://schemas.openxmlformats.org/presentationml/2006/main">
  <p:tag name="TEXTCOLOR" val="16777215"/>
</p:tagLst>
</file>

<file path=ppt/tags/tag154.xml><?xml version="1.0" encoding="utf-8"?>
<p:tagLst xmlns:a="http://schemas.openxmlformats.org/drawingml/2006/main" xmlns:r="http://schemas.openxmlformats.org/officeDocument/2006/relationships" xmlns:p="http://schemas.openxmlformats.org/presentationml/2006/main">
  <p:tag name="TEXTCOLOR" val="16777215"/>
</p:tagLst>
</file>

<file path=ppt/tags/tag155.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16.xml><?xml version="1.0" encoding="utf-8"?>
<p:tagLst xmlns:a="http://schemas.openxmlformats.org/drawingml/2006/main" xmlns:r="http://schemas.openxmlformats.org/officeDocument/2006/relationships" xmlns:p="http://schemas.openxmlformats.org/presentationml/2006/main">
  <p:tag name="TEXTCOLOR" val="0"/>
</p:tagLst>
</file>

<file path=ppt/tags/tag17.xml><?xml version="1.0" encoding="utf-8"?>
<p:tagLst xmlns:a="http://schemas.openxmlformats.org/drawingml/2006/main" xmlns:r="http://schemas.openxmlformats.org/officeDocument/2006/relationships" xmlns:p="http://schemas.openxmlformats.org/presentationml/2006/main">
  <p:tag name="TEXTCOLOR" val="0"/>
</p:tagLst>
</file>

<file path=ppt/tags/tag18.xml><?xml version="1.0" encoding="utf-8"?>
<p:tagLst xmlns:a="http://schemas.openxmlformats.org/drawingml/2006/main" xmlns:r="http://schemas.openxmlformats.org/officeDocument/2006/relationships" xmlns:p="http://schemas.openxmlformats.org/presentationml/2006/main">
  <p:tag name="TEXTCOLOR" val="0"/>
</p:tagLst>
</file>

<file path=ppt/tags/tag19.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xml><?xml version="1.0" encoding="utf-8"?>
<p:tagLst xmlns:a="http://schemas.openxmlformats.org/drawingml/2006/main" xmlns:r="http://schemas.openxmlformats.org/officeDocument/2006/relationships" xmlns:p="http://schemas.openxmlformats.org/presentationml/2006/main">
  <p:tag name="TEXTCOLOR" val="0"/>
</p:tagLst>
</file>

<file path=ppt/tags/tag20.xml><?xml version="1.0" encoding="utf-8"?>
<p:tagLst xmlns:a="http://schemas.openxmlformats.org/drawingml/2006/main" xmlns:r="http://schemas.openxmlformats.org/officeDocument/2006/relationships" xmlns:p="http://schemas.openxmlformats.org/presentationml/2006/main">
  <p:tag name="TEXTCOLOR" val="0"/>
</p:tagLst>
</file>

<file path=ppt/tags/tag21.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3.xml><?xml version="1.0" encoding="utf-8"?>
<p:tagLst xmlns:a="http://schemas.openxmlformats.org/drawingml/2006/main" xmlns:r="http://schemas.openxmlformats.org/officeDocument/2006/relationships" xmlns:p="http://schemas.openxmlformats.org/presentationml/2006/main">
  <p:tag name="TEXTCOLOR" val="0"/>
</p:tagLst>
</file>

<file path=ppt/tags/tag24.xml><?xml version="1.0" encoding="utf-8"?>
<p:tagLst xmlns:a="http://schemas.openxmlformats.org/drawingml/2006/main" xmlns:r="http://schemas.openxmlformats.org/officeDocument/2006/relationships" xmlns:p="http://schemas.openxmlformats.org/presentationml/2006/main">
  <p:tag name="TEXTCOLOR" val="0"/>
</p:tagLst>
</file>

<file path=ppt/tags/tag25.xml><?xml version="1.0" encoding="utf-8"?>
<p:tagLst xmlns:a="http://schemas.openxmlformats.org/drawingml/2006/main" xmlns:r="http://schemas.openxmlformats.org/officeDocument/2006/relationships" xmlns:p="http://schemas.openxmlformats.org/presentationml/2006/main">
  <p:tag name="TEXTCOLOR" val="0"/>
</p:tagLst>
</file>

<file path=ppt/tags/tag2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27.xml><?xml version="1.0" encoding="utf-8"?>
<p:tagLst xmlns:a="http://schemas.openxmlformats.org/drawingml/2006/main" xmlns:r="http://schemas.openxmlformats.org/officeDocument/2006/relationships" xmlns:p="http://schemas.openxmlformats.org/presentationml/2006/main">
  <p:tag name="TEXTCOLOR" val="0"/>
</p:tagLst>
</file>

<file path=ppt/tags/tag28.xml><?xml version="1.0" encoding="utf-8"?>
<p:tagLst xmlns:a="http://schemas.openxmlformats.org/drawingml/2006/main" xmlns:r="http://schemas.openxmlformats.org/officeDocument/2006/relationships" xmlns:p="http://schemas.openxmlformats.org/presentationml/2006/main">
  <p:tag name="TEXTCOLOR" val="0"/>
</p:tagLst>
</file>

<file path=ppt/tags/tag2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xml><?xml version="1.0" encoding="utf-8"?>
<p:tagLst xmlns:a="http://schemas.openxmlformats.org/drawingml/2006/main" xmlns:r="http://schemas.openxmlformats.org/officeDocument/2006/relationships" xmlns:p="http://schemas.openxmlformats.org/presentationml/2006/main">
  <p:tag name="TEXTCOLOR" val="9013641"/>
</p:tagLst>
</file>

<file path=ppt/tags/tag30.xml><?xml version="1.0" encoding="utf-8"?>
<p:tagLst xmlns:a="http://schemas.openxmlformats.org/drawingml/2006/main" xmlns:r="http://schemas.openxmlformats.org/officeDocument/2006/relationships" xmlns:p="http://schemas.openxmlformats.org/presentationml/2006/main">
  <p:tag name="TEXTCOLOR" val="0"/>
</p:tagLst>
</file>

<file path=ppt/tags/tag31.xml><?xml version="1.0" encoding="utf-8"?>
<p:tagLst xmlns:a="http://schemas.openxmlformats.org/drawingml/2006/main" xmlns:r="http://schemas.openxmlformats.org/officeDocument/2006/relationships" xmlns:p="http://schemas.openxmlformats.org/presentationml/2006/main">
  <p:tag name="TEXTCOLOR" val="0"/>
</p:tagLst>
</file>

<file path=ppt/tags/tag32.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3.xml><?xml version="1.0" encoding="utf-8"?>
<p:tagLst xmlns:a="http://schemas.openxmlformats.org/drawingml/2006/main" xmlns:r="http://schemas.openxmlformats.org/officeDocument/2006/relationships" xmlns:p="http://schemas.openxmlformats.org/presentationml/2006/main">
  <p:tag name="TEXTCOLOR" val="0"/>
</p:tagLst>
</file>

<file path=ppt/tags/tag34.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5.xml><?xml version="1.0" encoding="utf-8"?>
<p:tagLst xmlns:a="http://schemas.openxmlformats.org/drawingml/2006/main" xmlns:r="http://schemas.openxmlformats.org/officeDocument/2006/relationships" xmlns:p="http://schemas.openxmlformats.org/presentationml/2006/main">
  <p:tag name="TEXTCOLOR" val="0"/>
</p:tagLst>
</file>

<file path=ppt/tags/tag36.xml><?xml version="1.0" encoding="utf-8"?>
<p:tagLst xmlns:a="http://schemas.openxmlformats.org/drawingml/2006/main" xmlns:r="http://schemas.openxmlformats.org/officeDocument/2006/relationships" xmlns:p="http://schemas.openxmlformats.org/presentationml/2006/main">
  <p:tag name="TEXTCOLOR" val="0"/>
</p:tagLst>
</file>

<file path=ppt/tags/tag37.xml><?xml version="1.0" encoding="utf-8"?>
<p:tagLst xmlns:a="http://schemas.openxmlformats.org/drawingml/2006/main" xmlns:r="http://schemas.openxmlformats.org/officeDocument/2006/relationships" xmlns:p="http://schemas.openxmlformats.org/presentationml/2006/main">
  <p:tag name="TEXTCOLOR" val="0"/>
</p:tagLst>
</file>

<file path=ppt/tags/tag3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39.xml><?xml version="1.0" encoding="utf-8"?>
<p:tagLst xmlns:a="http://schemas.openxmlformats.org/drawingml/2006/main" xmlns:r="http://schemas.openxmlformats.org/officeDocument/2006/relationships" xmlns:p="http://schemas.openxmlformats.org/presentationml/2006/main">
  <p:tag name="TEXTCOLOR" val="16777215"/>
</p:tagLst>
</file>

<file path=ppt/tags/tag4.xml><?xml version="1.0" encoding="utf-8"?>
<p:tagLst xmlns:a="http://schemas.openxmlformats.org/drawingml/2006/main" xmlns:r="http://schemas.openxmlformats.org/officeDocument/2006/relationships" xmlns:p="http://schemas.openxmlformats.org/presentationml/2006/main">
  <p:tag name="TEXTCOLOR" val="9013641"/>
</p:tagLst>
</file>

<file path=ppt/tags/tag40.xml><?xml version="1.0" encoding="utf-8"?>
<p:tagLst xmlns:a="http://schemas.openxmlformats.org/drawingml/2006/main" xmlns:r="http://schemas.openxmlformats.org/officeDocument/2006/relationships" xmlns:p="http://schemas.openxmlformats.org/presentationml/2006/main">
  <p:tag name="TEXTCOLOR" val="16777215"/>
</p:tagLst>
</file>

<file path=ppt/tags/tag41.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2.xml><?xml version="1.0" encoding="utf-8"?>
<p:tagLst xmlns:a="http://schemas.openxmlformats.org/drawingml/2006/main" xmlns:r="http://schemas.openxmlformats.org/officeDocument/2006/relationships" xmlns:p="http://schemas.openxmlformats.org/presentationml/2006/main">
  <p:tag name="TEXTCOLOR" val="16777215"/>
</p:tagLst>
</file>

<file path=ppt/tags/tag43.xml><?xml version="1.0" encoding="utf-8"?>
<p:tagLst xmlns:a="http://schemas.openxmlformats.org/drawingml/2006/main" xmlns:r="http://schemas.openxmlformats.org/officeDocument/2006/relationships" xmlns:p="http://schemas.openxmlformats.org/presentationml/2006/main">
  <p:tag name="TEXTCOLOR" val="16777215"/>
</p:tagLst>
</file>

<file path=ppt/tags/tag44.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5.xml><?xml version="1.0" encoding="utf-8"?>
<p:tagLst xmlns:a="http://schemas.openxmlformats.org/drawingml/2006/main" xmlns:r="http://schemas.openxmlformats.org/officeDocument/2006/relationships" xmlns:p="http://schemas.openxmlformats.org/presentationml/2006/main">
  <p:tag name="TEXTCOLOR" val="16777215"/>
</p:tagLst>
</file>

<file path=ppt/tags/tag46.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47.xml><?xml version="1.0" encoding="utf-8"?>
<p:tagLst xmlns:a="http://schemas.openxmlformats.org/drawingml/2006/main" xmlns:r="http://schemas.openxmlformats.org/officeDocument/2006/relationships" xmlns:p="http://schemas.openxmlformats.org/presentationml/2006/main">
  <p:tag name="TEXTCOLOR" val="16777215"/>
</p:tagLst>
</file>

<file path=ppt/tags/tag48.xml><?xml version="1.0" encoding="utf-8"?>
<p:tagLst xmlns:a="http://schemas.openxmlformats.org/drawingml/2006/main" xmlns:r="http://schemas.openxmlformats.org/officeDocument/2006/relationships" xmlns:p="http://schemas.openxmlformats.org/presentationml/2006/main">
  <p:tag name="TEXTCOLOR" val="0"/>
</p:tagLst>
</file>

<file path=ppt/tags/tag49.xml><?xml version="1.0" encoding="utf-8"?>
<p:tagLst xmlns:a="http://schemas.openxmlformats.org/drawingml/2006/main" xmlns:r="http://schemas.openxmlformats.org/officeDocument/2006/relationships" xmlns:p="http://schemas.openxmlformats.org/presentationml/2006/main">
  <p:tag name="TEXTCOLOR" val="16777215"/>
</p:tagLst>
</file>

<file path=ppt/tags/tag5.xml><?xml version="1.0" encoding="utf-8"?>
<p:tagLst xmlns:a="http://schemas.openxmlformats.org/drawingml/2006/main" xmlns:r="http://schemas.openxmlformats.org/officeDocument/2006/relationships" xmlns:p="http://schemas.openxmlformats.org/presentationml/2006/main">
  <p:tag name="TEXTCOLOR" val="9013641"/>
</p:tagLst>
</file>

<file path=ppt/tags/tag50.xml><?xml version="1.0" encoding="utf-8"?>
<p:tagLst xmlns:a="http://schemas.openxmlformats.org/drawingml/2006/main" xmlns:r="http://schemas.openxmlformats.org/officeDocument/2006/relationships" xmlns:p="http://schemas.openxmlformats.org/presentationml/2006/main">
  <p:tag name="BACKGROUNDCOLOR" val="4475210"/>
  <p:tag name="TEXTCOLOR" val="16777215"/>
</p:tagLst>
</file>

<file path=ppt/tags/tag51.xml><?xml version="1.0" encoding="utf-8"?>
<p:tagLst xmlns:a="http://schemas.openxmlformats.org/drawingml/2006/main" xmlns:r="http://schemas.openxmlformats.org/officeDocument/2006/relationships" xmlns:p="http://schemas.openxmlformats.org/presentationml/2006/main">
  <p:tag name="TEXTCOLOR" val="0"/>
</p:tagLst>
</file>

<file path=ppt/tags/tag52.xml><?xml version="1.0" encoding="utf-8"?>
<p:tagLst xmlns:a="http://schemas.openxmlformats.org/drawingml/2006/main" xmlns:r="http://schemas.openxmlformats.org/officeDocument/2006/relationships" xmlns:p="http://schemas.openxmlformats.org/presentationml/2006/main">
  <p:tag name="TEXTCOLOR" val="0"/>
</p:tagLst>
</file>

<file path=ppt/tags/tag53.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4.xml><?xml version="1.0" encoding="utf-8"?>
<p:tagLst xmlns:a="http://schemas.openxmlformats.org/drawingml/2006/main" xmlns:r="http://schemas.openxmlformats.org/officeDocument/2006/relationships" xmlns:p="http://schemas.openxmlformats.org/presentationml/2006/main">
  <p:tag name="TEXTCOLOR" val="0"/>
</p:tagLst>
</file>

<file path=ppt/tags/tag55.xml><?xml version="1.0" encoding="utf-8"?>
<p:tagLst xmlns:a="http://schemas.openxmlformats.org/drawingml/2006/main" xmlns:r="http://schemas.openxmlformats.org/officeDocument/2006/relationships" xmlns:p="http://schemas.openxmlformats.org/presentationml/2006/main">
  <p:tag name="TEXTCOLOR" val="0"/>
</p:tagLst>
</file>

<file path=ppt/tags/tag56.xml><?xml version="1.0" encoding="utf-8"?>
<p:tagLst xmlns:a="http://schemas.openxmlformats.org/drawingml/2006/main" xmlns:r="http://schemas.openxmlformats.org/officeDocument/2006/relationships" xmlns:p="http://schemas.openxmlformats.org/presentationml/2006/main">
  <p:tag name="TEXTCOLOR" val="0"/>
</p:tagLst>
</file>

<file path=ppt/tags/tag57.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58.xml><?xml version="1.0" encoding="utf-8"?>
<p:tagLst xmlns:a="http://schemas.openxmlformats.org/drawingml/2006/main" xmlns:r="http://schemas.openxmlformats.org/officeDocument/2006/relationships" xmlns:p="http://schemas.openxmlformats.org/presentationml/2006/main">
  <p:tag name="TEXTCOLOR" val="0"/>
</p:tagLst>
</file>

<file path=ppt/tags/tag59.xml><?xml version="1.0" encoding="utf-8"?>
<p:tagLst xmlns:a="http://schemas.openxmlformats.org/drawingml/2006/main" xmlns:r="http://schemas.openxmlformats.org/officeDocument/2006/relationships" xmlns:p="http://schemas.openxmlformats.org/presentationml/2006/main">
  <p:tag name="TEXTCOLOR" val="0"/>
</p:tagLst>
</file>

<file path=ppt/tags/tag6.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 name="LAYOUT" val="Screen"/>
</p:tagLst>
</file>

<file path=ppt/tags/tag60.xml><?xml version="1.0" encoding="utf-8"?>
<p:tagLst xmlns:a="http://schemas.openxmlformats.org/drawingml/2006/main" xmlns:r="http://schemas.openxmlformats.org/officeDocument/2006/relationships" xmlns:p="http://schemas.openxmlformats.org/presentationml/2006/main">
  <p:tag name="TEXTCOLOR" val="0"/>
</p:tagLst>
</file>

<file path=ppt/tags/tag61.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62.xml><?xml version="1.0" encoding="utf-8"?>
<p:tagLst xmlns:a="http://schemas.openxmlformats.org/drawingml/2006/main" xmlns:r="http://schemas.openxmlformats.org/officeDocument/2006/relationships" xmlns:p="http://schemas.openxmlformats.org/presentationml/2006/main">
  <p:tag name="TEXTCOLOR" val="0"/>
</p:tagLst>
</file>

<file path=ppt/tags/tag63.xml><?xml version="1.0" encoding="utf-8"?>
<p:tagLst xmlns:a="http://schemas.openxmlformats.org/drawingml/2006/main" xmlns:r="http://schemas.openxmlformats.org/officeDocument/2006/relationships" xmlns:p="http://schemas.openxmlformats.org/presentationml/2006/main">
  <p:tag name="TEXTCOLOR" val="0"/>
</p:tagLst>
</file>

<file path=ppt/tags/tag6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5.xml><?xml version="1.0" encoding="utf-8"?>
<p:tagLst xmlns:a="http://schemas.openxmlformats.org/drawingml/2006/main" xmlns:r="http://schemas.openxmlformats.org/officeDocument/2006/relationships" xmlns:p="http://schemas.openxmlformats.org/presentationml/2006/main">
  <p:tag name="TEXTCOLOR" val="0"/>
</p:tagLst>
</file>

<file path=ppt/tags/tag66.xml><?xml version="1.0" encoding="utf-8"?>
<p:tagLst xmlns:a="http://schemas.openxmlformats.org/drawingml/2006/main" xmlns:r="http://schemas.openxmlformats.org/officeDocument/2006/relationships" xmlns:p="http://schemas.openxmlformats.org/presentationml/2006/main">
  <p:tag name="TEXTCOLOR" val="0"/>
</p:tagLst>
</file>

<file path=ppt/tags/tag6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68.xml><?xml version="1.0" encoding="utf-8"?>
<p:tagLst xmlns:a="http://schemas.openxmlformats.org/drawingml/2006/main" xmlns:r="http://schemas.openxmlformats.org/officeDocument/2006/relationships" xmlns:p="http://schemas.openxmlformats.org/presentationml/2006/main">
  <p:tag name="TEXTCOLOR" val="0"/>
</p:tagLst>
</file>

<file path=ppt/tags/tag69.xml><?xml version="1.0" encoding="utf-8"?>
<p:tagLst xmlns:a="http://schemas.openxmlformats.org/drawingml/2006/main" xmlns:r="http://schemas.openxmlformats.org/officeDocument/2006/relationships" xmlns:p="http://schemas.openxmlformats.org/presentationml/2006/main">
  <p:tag name="TEXTCOLOR" val="0"/>
</p:tagLst>
</file>

<file path=ppt/tags/tag7.xml><?xml version="1.0" encoding="utf-8"?>
<p:tagLst xmlns:a="http://schemas.openxmlformats.org/drawingml/2006/main" xmlns:r="http://schemas.openxmlformats.org/officeDocument/2006/relationships" xmlns:p="http://schemas.openxmlformats.org/presentationml/2006/main">
  <p:tag name="TEXTCOLOR" val="0"/>
</p:tagLst>
</file>

<file path=ppt/tags/tag70.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1.xml><?xml version="1.0" encoding="utf-8"?>
<p:tagLst xmlns:a="http://schemas.openxmlformats.org/drawingml/2006/main" xmlns:r="http://schemas.openxmlformats.org/officeDocument/2006/relationships" xmlns:p="http://schemas.openxmlformats.org/presentationml/2006/main">
  <p:tag name="TEXTCOLOR" val="0"/>
</p:tagLst>
</file>

<file path=ppt/tags/tag72.xml><?xml version="1.0" encoding="utf-8"?>
<p:tagLst xmlns:a="http://schemas.openxmlformats.org/drawingml/2006/main" xmlns:r="http://schemas.openxmlformats.org/officeDocument/2006/relationships" xmlns:p="http://schemas.openxmlformats.org/presentationml/2006/main">
  <p:tag name="TEXTCOLOR" val="0"/>
</p:tagLst>
</file>

<file path=ppt/tags/tag73.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4.xml><?xml version="1.0" encoding="utf-8"?>
<p:tagLst xmlns:a="http://schemas.openxmlformats.org/drawingml/2006/main" xmlns:r="http://schemas.openxmlformats.org/officeDocument/2006/relationships" xmlns:p="http://schemas.openxmlformats.org/presentationml/2006/main">
  <p:tag name="TEXTCOLOR" val="0"/>
</p:tagLst>
</file>

<file path=ppt/tags/tag75.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76.xml><?xml version="1.0" encoding="utf-8"?>
<p:tagLst xmlns:a="http://schemas.openxmlformats.org/drawingml/2006/main" xmlns:r="http://schemas.openxmlformats.org/officeDocument/2006/relationships" xmlns:p="http://schemas.openxmlformats.org/presentationml/2006/main">
  <p:tag name="TEXTCOLOR" val="0"/>
</p:tagLst>
</file>

<file path=ppt/tags/tag77.xml><?xml version="1.0" encoding="utf-8"?>
<p:tagLst xmlns:a="http://schemas.openxmlformats.org/drawingml/2006/main" xmlns:r="http://schemas.openxmlformats.org/officeDocument/2006/relationships" xmlns:p="http://schemas.openxmlformats.org/presentationml/2006/main">
  <p:tag name="TEXTCOLOR" val="0"/>
</p:tagLst>
</file>

<file path=ppt/tags/tag78.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79.xml><?xml version="1.0" encoding="utf-8"?>
<p:tagLst xmlns:a="http://schemas.openxmlformats.org/drawingml/2006/main" xmlns:r="http://schemas.openxmlformats.org/officeDocument/2006/relationships" xmlns:p="http://schemas.openxmlformats.org/presentationml/2006/main">
  <p:tag name="TEXTCOLOR" val="0"/>
</p:tagLst>
</file>

<file path=ppt/tags/tag8.xml><?xml version="1.0" encoding="utf-8"?>
<p:tagLst xmlns:a="http://schemas.openxmlformats.org/drawingml/2006/main" xmlns:r="http://schemas.openxmlformats.org/officeDocument/2006/relationships" xmlns:p="http://schemas.openxmlformats.org/presentationml/2006/main">
  <p:tag name="TEXTCOLOR" val="0"/>
</p:tagLst>
</file>

<file path=ppt/tags/tag80.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81.xml><?xml version="1.0" encoding="utf-8"?>
<p:tagLst xmlns:a="http://schemas.openxmlformats.org/drawingml/2006/main" xmlns:r="http://schemas.openxmlformats.org/officeDocument/2006/relationships" xmlns:p="http://schemas.openxmlformats.org/presentationml/2006/main">
  <p:tag name="TEXTCOLOR" val="0"/>
</p:tagLst>
</file>

<file path=ppt/tags/tag82.xml><?xml version="1.0" encoding="utf-8"?>
<p:tagLst xmlns:a="http://schemas.openxmlformats.org/drawingml/2006/main" xmlns:r="http://schemas.openxmlformats.org/officeDocument/2006/relationships" xmlns:p="http://schemas.openxmlformats.org/presentationml/2006/main">
  <p:tag name="TEXTCOLOR" val="0"/>
</p:tagLst>
</file>

<file path=ppt/tags/tag83.xml><?xml version="1.0" encoding="utf-8"?>
<p:tagLst xmlns:a="http://schemas.openxmlformats.org/drawingml/2006/main" xmlns:r="http://schemas.openxmlformats.org/officeDocument/2006/relationships" xmlns:p="http://schemas.openxmlformats.org/presentationml/2006/main">
  <p:tag name="TEXTCOLOR" val="16777215"/>
</p:tagLst>
</file>

<file path=ppt/tags/tag84.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5.xml><?xml version="1.0" encoding="utf-8"?>
<p:tagLst xmlns:a="http://schemas.openxmlformats.org/drawingml/2006/main" xmlns:r="http://schemas.openxmlformats.org/officeDocument/2006/relationships" xmlns:p="http://schemas.openxmlformats.org/presentationml/2006/main">
  <p:tag name="TEXTCOLOR" val="0"/>
</p:tagLst>
</file>

<file path=ppt/tags/tag86.xml><?xml version="1.0" encoding="utf-8"?>
<p:tagLst xmlns:a="http://schemas.openxmlformats.org/drawingml/2006/main" xmlns:r="http://schemas.openxmlformats.org/officeDocument/2006/relationships" xmlns:p="http://schemas.openxmlformats.org/presentationml/2006/main">
  <p:tag name="TEXTCOLOR" val="16777215"/>
</p:tagLst>
</file>

<file path=ppt/tags/tag87.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88.xml><?xml version="1.0" encoding="utf-8"?>
<p:tagLst xmlns:a="http://schemas.openxmlformats.org/drawingml/2006/main" xmlns:r="http://schemas.openxmlformats.org/officeDocument/2006/relationships" xmlns:p="http://schemas.openxmlformats.org/presentationml/2006/main">
  <p:tag name="TEXTCOLOR" val="0"/>
</p:tagLst>
</file>

<file path=ppt/tags/tag89.xml><?xml version="1.0" encoding="utf-8"?>
<p:tagLst xmlns:a="http://schemas.openxmlformats.org/drawingml/2006/main" xmlns:r="http://schemas.openxmlformats.org/officeDocument/2006/relationships" xmlns:p="http://schemas.openxmlformats.org/presentationml/2006/main">
  <p:tag name="TEXTCOLOR" val="0"/>
</p:tagLst>
</file>

<file path=ppt/tags/tag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0.xml><?xml version="1.0" encoding="utf-8"?>
<p:tagLst xmlns:a="http://schemas.openxmlformats.org/drawingml/2006/main" xmlns:r="http://schemas.openxmlformats.org/officeDocument/2006/relationships" xmlns:p="http://schemas.openxmlformats.org/presentationml/2006/main">
  <p:tag name="TEXTCOLOR" val="0"/>
</p:tagLst>
</file>

<file path=ppt/tags/tag91.xml><?xml version="1.0" encoding="utf-8"?>
<p:tagLst xmlns:a="http://schemas.openxmlformats.org/drawingml/2006/main" xmlns:r="http://schemas.openxmlformats.org/officeDocument/2006/relationships" xmlns:p="http://schemas.openxmlformats.org/presentationml/2006/main">
  <p:tag name="TEXTCOLOR" val="16777215"/>
</p:tagLst>
</file>

<file path=ppt/tags/tag92.xml><?xml version="1.0" encoding="utf-8"?>
<p:tagLst xmlns:a="http://schemas.openxmlformats.org/drawingml/2006/main" xmlns:r="http://schemas.openxmlformats.org/officeDocument/2006/relationships" xmlns:p="http://schemas.openxmlformats.org/presentationml/2006/main">
  <p:tag name="BACKGROUNDCOLOR" val="16777215"/>
  <p:tag name="TEXTCOLOR" val="16777215"/>
</p:tagLst>
</file>

<file path=ppt/tags/tag93.xml><?xml version="1.0" encoding="utf-8"?>
<p:tagLst xmlns:a="http://schemas.openxmlformats.org/drawingml/2006/main" xmlns:r="http://schemas.openxmlformats.org/officeDocument/2006/relationships" xmlns:p="http://schemas.openxmlformats.org/presentationml/2006/main">
  <p:tag name="TEXTCOLOR" val="0"/>
</p:tagLst>
</file>

<file path=ppt/tags/tag94.xml><?xml version="1.0" encoding="utf-8"?>
<p:tagLst xmlns:a="http://schemas.openxmlformats.org/drawingml/2006/main" xmlns:r="http://schemas.openxmlformats.org/officeDocument/2006/relationships" xmlns:p="http://schemas.openxmlformats.org/presentationml/2006/main">
  <p:tag name="TEXTCOLOR" val="0"/>
</p:tagLst>
</file>

<file path=ppt/tags/tag95.xml><?xml version="1.0" encoding="utf-8"?>
<p:tagLst xmlns:a="http://schemas.openxmlformats.org/drawingml/2006/main" xmlns:r="http://schemas.openxmlformats.org/officeDocument/2006/relationships" xmlns:p="http://schemas.openxmlformats.org/presentationml/2006/main">
  <p:tag name="TEXTCOLOR" val="16777215"/>
</p:tagLst>
</file>

<file path=ppt/tags/tag96.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ags/tag97.xml><?xml version="1.0" encoding="utf-8"?>
<p:tagLst xmlns:a="http://schemas.openxmlformats.org/drawingml/2006/main" xmlns:r="http://schemas.openxmlformats.org/officeDocument/2006/relationships" xmlns:p="http://schemas.openxmlformats.org/presentationml/2006/main">
  <p:tag name="TEXTCOLOR" val="0"/>
</p:tagLst>
</file>

<file path=ppt/tags/tag98.xml><?xml version="1.0" encoding="utf-8"?>
<p:tagLst xmlns:a="http://schemas.openxmlformats.org/drawingml/2006/main" xmlns:r="http://schemas.openxmlformats.org/officeDocument/2006/relationships" xmlns:p="http://schemas.openxmlformats.org/presentationml/2006/main">
  <p:tag name="TEXTCOLOR" val="16777215"/>
</p:tagLst>
</file>

<file path=ppt/tags/tag99.xml><?xml version="1.0" encoding="utf-8"?>
<p:tagLst xmlns:a="http://schemas.openxmlformats.org/drawingml/2006/main" xmlns:r="http://schemas.openxmlformats.org/officeDocument/2006/relationships" xmlns:p="http://schemas.openxmlformats.org/presentationml/2006/main">
  <p:tag name="BACKGROUNDCOLOR" val="14804196"/>
  <p:tag name="TEXTCOLOR" val="16777215"/>
</p:tagLst>
</file>

<file path=ppt/theme/theme1.xml><?xml version="1.0" encoding="utf-8"?>
<a:theme xmlns:a="http://schemas.openxmlformats.org/drawingml/2006/main" name="MSB PPT Egna">
  <a:themeElements>
    <a:clrScheme name="MSB">
      <a:dk1>
        <a:sysClr val="windowText" lastClr="000000"/>
      </a:dk1>
      <a:lt1>
        <a:sysClr val="window" lastClr="FFFFFF"/>
      </a:lt1>
      <a:dk2>
        <a:srgbClr val="44546A"/>
      </a:dk2>
      <a:lt2>
        <a:srgbClr val="E7E6E6"/>
      </a:lt2>
      <a:accent1>
        <a:srgbClr val="CC0000"/>
      </a:accent1>
      <a:accent2>
        <a:srgbClr val="822757"/>
      </a:accent2>
      <a:accent3>
        <a:srgbClr val="6F6E67"/>
      </a:accent3>
      <a:accent4>
        <a:srgbClr val="E67C5E"/>
      </a:accent4>
      <a:accent5>
        <a:srgbClr val="B47D9A"/>
      </a:accent5>
      <a:accent6>
        <a:srgbClr val="A9A8A4"/>
      </a:accent6>
      <a:hlink>
        <a:srgbClr val="0563C1"/>
      </a:hlink>
      <a:folHlink>
        <a:srgbClr val="954F72"/>
      </a:folHlink>
    </a:clrScheme>
    <a:fontScheme name="MSB">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0AB92"/>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MSB Röd 100%">
      <a:srgbClr val="CC0000"/>
    </a:custClr>
    <a:custClr name="MSB Röd 80%">
      <a:srgbClr val="DB4B32"/>
    </a:custClr>
    <a:custClr name="MSB Röd 60%">
      <a:srgbClr val="E67C5E"/>
    </a:custClr>
    <a:custClr name="MSB Röd 40%">
      <a:srgbClr val="F0AB92"/>
    </a:custClr>
    <a:custClr name="MSB Röd 20%">
      <a:srgbClr val="F8D6C7"/>
    </a:custClr>
    <a:custClr name=" ">
      <a:srgbClr val="FFFFFF"/>
    </a:custClr>
    <a:custClr name=" ">
      <a:srgbClr val="FFFFFF"/>
    </a:custClr>
    <a:custClr name=" ">
      <a:srgbClr val="FFFFFF"/>
    </a:custClr>
    <a:custClr name=" ">
      <a:srgbClr val="FFFFFF"/>
    </a:custClr>
    <a:custClr name=" ">
      <a:srgbClr val="FFFFFF"/>
    </a:custClr>
    <a:custClr name="MSB Lila 100%">
      <a:srgbClr val="822757"/>
    </a:custClr>
    <a:custClr name="MSB Lila 80%">
      <a:srgbClr val="9B5279"/>
    </a:custClr>
    <a:custClr name="MSB Lila 60%">
      <a:srgbClr val="B47D9A"/>
    </a:custClr>
    <a:custClr name="MSB Lila 40%">
      <a:srgbClr val="CDA9BC"/>
    </a:custClr>
    <a:custClr name="MSB Lila 20%">
      <a:srgbClr val="E6D4DD"/>
    </a:custClr>
    <a:custClr name=" ">
      <a:srgbClr val="FFFFFF"/>
    </a:custClr>
    <a:custClr name=" ">
      <a:srgbClr val="FFFFFF"/>
    </a:custClr>
    <a:custClr name=" ">
      <a:srgbClr val="FFFFFF"/>
    </a:custClr>
    <a:custClr name=" ">
      <a:srgbClr val="FFFFFF"/>
    </a:custClr>
    <a:custClr name=" ">
      <a:srgbClr val="FFFFFF"/>
    </a:custClr>
    <a:custClr name="MSB Grå 100%">
      <a:srgbClr val="6F6E67"/>
    </a:custClr>
    <a:custClr name="MSB Grå 80%">
      <a:srgbClr val="8C8B85"/>
    </a:custClr>
    <a:custClr name="MSB Grå 60%">
      <a:srgbClr val="A9A8A4"/>
    </a:custClr>
    <a:custClr name="MSB Grå 40%">
      <a:srgbClr val="C5C5C2"/>
    </a:custClr>
    <a:custClr name="MSB Grå 20%">
      <a:srgbClr val="E2E2E1"/>
    </a:custClr>
    <a:custClr name=" ">
      <a:srgbClr val="FFFFFF"/>
    </a:custClr>
    <a:custClr name=" ">
      <a:srgbClr val="FFFFFF"/>
    </a:custClr>
    <a:custClr name=" ">
      <a:srgbClr val="FFFFFF"/>
    </a:custClr>
    <a:custClr name=" ">
      <a:srgbClr val="FFFFFF"/>
    </a:custClr>
    <a:custClr name=" ">
      <a:srgbClr val="FFFFFF"/>
    </a:custClr>
  </a:custClrLst>
  <a:extLst>
    <a:ext uri="{05A4C25C-085E-4340-85A3-A5531E510DB2}">
      <thm15:themeFamily xmlns:thm15="http://schemas.microsoft.com/office/thememl/2012/main" name="MSB sv.potx" id="{AEA58E0F-F7B8-476F-898C-C869FAD00B00}" vid="{F5E8F45D-1BAD-4605-B7EE-D434F65F831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sbLabel xmlns="09080109-f6cd-4eba-a2ee-73217fe696ed"/>
    <TaxCatchAll xmlns="a791878c-8de0-49d3-bd4a-ee160cda1d27">
      <Value>1</Value>
    </TaxCatchAll>
    <MSB_RecordId xmlns="a791878c-8de0-49d3-bd4a-ee160cda1d27" xsi:nil="true"/>
    <d40d00a3862344488620d55ba83182bd xmlns="a791878c-8de0-49d3-bd4a-ee160cda1d27">
      <Terms xmlns="http://schemas.microsoft.com/office/infopath/2007/PartnerControls">
        <TermInfo xmlns="http://schemas.microsoft.com/office/infopath/2007/PartnerControls">
          <TermName xmlns="http://schemas.microsoft.com/office/infopath/2007/PartnerControls">Standard</TermName>
          <TermId xmlns="http://schemas.microsoft.com/office/infopath/2007/PartnerControls">42db7290-f92b-446b-999c-1bee6d848af0</TermId>
        </TermInfo>
      </Terms>
    </d40d00a3862344488620d55ba83182bd>
    <pcb2db4ba5f7468bbb05a728c2cd6ce1 xmlns="a791878c-8de0-49d3-bd4a-ee160cda1d27">
      <Terms xmlns="http://schemas.microsoft.com/office/infopath/2007/PartnerControls"/>
    </pcb2db4ba5f7468bbb05a728c2cd6ce1>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SB Dokument" ma:contentTypeID="0x0101008239AB5D3D2647B580F011DA2F3561110100519B98E6FF4341468B06CAFBAAFAB0A1" ma:contentTypeVersion="14" ma:contentTypeDescription="Skapa ett nytt dokument." ma:contentTypeScope="" ma:versionID="5f3af3c69235dabc654aa1060496aa88">
  <xsd:schema xmlns:xsd="http://www.w3.org/2001/XMLSchema" xmlns:xs="http://www.w3.org/2001/XMLSchema" xmlns:p="http://schemas.microsoft.com/office/2006/metadata/properties" xmlns:ns2="09080109-f6cd-4eba-a2ee-73217fe696ed" xmlns:ns3="a791878c-8de0-49d3-bd4a-ee160cda1d27" targetNamespace="http://schemas.microsoft.com/office/2006/metadata/properties" ma:root="true" ma:fieldsID="cf6d775fa49dde06e5656d3bee6c6b0f" ns2:_="" ns3:_="">
    <xsd:import namespace="09080109-f6cd-4eba-a2ee-73217fe696ed"/>
    <xsd:import namespace="a791878c-8de0-49d3-bd4a-ee160cda1d27"/>
    <xsd:element name="properties">
      <xsd:complexType>
        <xsd:sequence>
          <xsd:element name="documentManagement">
            <xsd:complexType>
              <xsd:all>
                <xsd:element ref="ns2:msbLabel" minOccurs="0"/>
                <xsd:element ref="ns3:d40d00a3862344488620d55ba83182bd" minOccurs="0"/>
                <xsd:element ref="ns3:TaxCatchAll" minOccurs="0"/>
                <xsd:element ref="ns3:TaxCatchAllLabel" minOccurs="0"/>
                <xsd:element ref="ns3:pcb2db4ba5f7468bbb05a728c2cd6ce1" minOccurs="0"/>
                <xsd:element ref="ns3:MSB_RecordId"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080109-f6cd-4eba-a2ee-73217fe696ed" elementFormDefault="qualified">
    <xsd:import namespace="http://schemas.microsoft.com/office/2006/documentManagement/types"/>
    <xsd:import namespace="http://schemas.microsoft.com/office/infopath/2007/PartnerControls"/>
    <xsd:element name="msbLabel" ma:index="8" nillable="true" ma:displayName="Märkning" ma:list="{c28cead2-fe6d-468b-b3a5-3de743a2b8a2}" ma:internalName="msbLabel" ma:readOnly="false" ma:showField="Titl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791878c-8de0-49d3-bd4a-ee160cda1d27" elementFormDefault="qualified">
    <xsd:import namespace="http://schemas.microsoft.com/office/2006/documentManagement/types"/>
    <xsd:import namespace="http://schemas.microsoft.com/office/infopath/2007/PartnerControls"/>
    <xsd:element name="d40d00a3862344488620d55ba83182bd" ma:index="9" nillable="true" ma:taxonomy="true" ma:internalName="d40d00a3862344488620d55ba83182bd" ma:taxonomyFieldName="MSB_SiteBusinessProcess" ma:displayName="Handlingsslag" ma:default="1;#Standard|42db7290-f92b-446b-999c-1bee6d848af0" ma:fieldId="{d40d00a3-8623-4448-8620-d55ba83182bd}" ma:sspId="1d297c32-e349-4b6d-b895-deec35520f0b" ma:termSetId="84c5b001-a021-41b2-9608-e8b90a27b6c1" ma:anchorId="00000000-0000-0000-0000-000000000000" ma:open="false" ma:isKeyword="false">
      <xsd:complexType>
        <xsd:sequence>
          <xsd:element ref="pc:Terms" minOccurs="0" maxOccurs="1"/>
        </xsd:sequence>
      </xsd:complexType>
    </xsd:element>
    <xsd:element name="TaxCatchAll" ma:index="10" nillable="true" ma:displayName="Global taxonomikolumn" ma:hidden="true" ma:list="{50cb311b-48b3-4c1d-8dff-1ca95a74fe8b}" ma:internalName="TaxCatchAll" ma:showField="CatchAllData" ma:web="a791878c-8de0-49d3-bd4a-ee160cda1d27">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Global taxonomikolumn1" ma:hidden="true" ma:list="{50cb311b-48b3-4c1d-8dff-1ca95a74fe8b}" ma:internalName="TaxCatchAllLabel" ma:readOnly="true" ma:showField="CatchAllDataLabel" ma:web="a791878c-8de0-49d3-bd4a-ee160cda1d27">
      <xsd:complexType>
        <xsd:complexContent>
          <xsd:extension base="dms:MultiChoiceLookup">
            <xsd:sequence>
              <xsd:element name="Value" type="dms:Lookup" maxOccurs="unbounded" minOccurs="0" nillable="true"/>
            </xsd:sequence>
          </xsd:extension>
        </xsd:complexContent>
      </xsd:complexType>
    </xsd:element>
    <xsd:element name="pcb2db4ba5f7468bbb05a728c2cd6ce1" ma:index="13" nillable="true" ma:taxonomy="true" ma:internalName="pcb2db4ba5f7468bbb05a728c2cd6ce1" ma:taxonomyFieldName="MSB_DocumentType" ma:displayName="Handlingstyp" ma:fieldId="{9cb2db4b-a5f7-468b-bb05-a728c2cd6ce1}" ma:sspId="1d297c32-e349-4b6d-b895-deec35520f0b" ma:termSetId="e3c19ec3-4bda-47fb-b9f4-9ecf798a87b8" ma:anchorId="00000000-0000-0000-0000-000000000000" ma:open="false" ma:isKeyword="false">
      <xsd:complexType>
        <xsd:sequence>
          <xsd:element ref="pc:Terms" minOccurs="0" maxOccurs="1"/>
        </xsd:sequence>
      </xsd:complexType>
    </xsd:element>
    <xsd:element name="MSB_RecordId" ma:index="15" nillable="true" ma:displayName="Diarienummer" ma:internalName="MSB_RecordId">
      <xsd:simpleType>
        <xsd:restriction base="dms:Text"/>
      </xsd:simple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C06C4B-AE97-48CA-BC13-76EAACAD26FF}">
  <ds:schemaRefs>
    <ds:schemaRef ds:uri="http://purl.org/dc/elements/1.1/"/>
    <ds:schemaRef ds:uri="http://schemas.microsoft.com/office/2006/documentManagement/types"/>
    <ds:schemaRef ds:uri="http://purl.org/dc/terms/"/>
    <ds:schemaRef ds:uri="http://schemas.openxmlformats.org/package/2006/metadata/core-properties"/>
    <ds:schemaRef ds:uri="09080109-f6cd-4eba-a2ee-73217fe696ed"/>
    <ds:schemaRef ds:uri="http://purl.org/dc/dcmitype/"/>
    <ds:schemaRef ds:uri="http://schemas.microsoft.com/office/infopath/2007/PartnerControls"/>
    <ds:schemaRef ds:uri="a791878c-8de0-49d3-bd4a-ee160cda1d2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C62E145-8BD3-43C8-824A-61EAD2BC6C68}">
  <ds:schemaRefs>
    <ds:schemaRef ds:uri="http://schemas.microsoft.com/sharepoint/v3/contenttype/forms"/>
  </ds:schemaRefs>
</ds:datastoreItem>
</file>

<file path=customXml/itemProps3.xml><?xml version="1.0" encoding="utf-8"?>
<ds:datastoreItem xmlns:ds="http://schemas.openxmlformats.org/officeDocument/2006/customXml" ds:itemID="{9FCAF1A2-4796-4B5B-BE57-AD6DD740FC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080109-f6cd-4eba-a2ee-73217fe696ed"/>
    <ds:schemaRef ds:uri="a791878c-8de0-49d3-bd4a-ee160cda1d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12</TotalTime>
  <Words>2848</Words>
  <Application>Microsoft Office PowerPoint</Application>
  <PresentationFormat>Bredbild</PresentationFormat>
  <Paragraphs>304</Paragraphs>
  <Slides>30</Slides>
  <Notes>30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30</vt:i4>
      </vt:variant>
    </vt:vector>
  </HeadingPairs>
  <TitlesOfParts>
    <vt:vector size="35" baseType="lpstr">
      <vt:lpstr>Arial</vt:lpstr>
      <vt:lpstr>Calibri</vt:lpstr>
      <vt:lpstr>Century Gothic</vt:lpstr>
      <vt:lpstr>Verdana</vt:lpstr>
      <vt:lpstr>MSB PPT Egna</vt:lpstr>
      <vt:lpstr>Stabsmetodik </vt:lpstr>
      <vt:lpstr>Om denna presentation: Version 2023-02-01</vt:lpstr>
      <vt:lpstr>Instruktioner till dig som ska använda bildspelet</vt:lpstr>
      <vt:lpstr>Enskild uppgift</vt:lpstr>
      <vt:lpstr>Gruppdiskussion</vt:lpstr>
      <vt:lpstr>Utmaningar och dilemman</vt:lpstr>
      <vt:lpstr>Utmaningar och dilemman</vt:lpstr>
      <vt:lpstr>Beslutsfattare</vt:lpstr>
      <vt:lpstr>Mandat och uppdrag</vt:lpstr>
      <vt:lpstr>Tidsaspekten</vt:lpstr>
      <vt:lpstr>Relation till stabschef</vt:lpstr>
      <vt:lpstr>Fördelning av arbetsuppgifter</vt:lpstr>
      <vt:lpstr>Att arbeta i stab drar resurser!</vt:lpstr>
      <vt:lpstr>Beslutsfattande</vt:lpstr>
      <vt:lpstr>Arbete och privatliv</vt:lpstr>
      <vt:lpstr>Stabschef</vt:lpstr>
      <vt:lpstr>Tid och osäkerheter</vt:lpstr>
      <vt:lpstr>Att hantera stress</vt:lpstr>
      <vt:lpstr>Arbetsmiljö</vt:lpstr>
      <vt:lpstr>Nyckelpersoner</vt:lpstr>
      <vt:lpstr>Helikopterperspektiv</vt:lpstr>
      <vt:lpstr>Vad gör vi om någon inte fungerar i sin roll?</vt:lpstr>
      <vt:lpstr>Stabsmedlem</vt:lpstr>
      <vt:lpstr>Rollen som stabsmedlem</vt:lpstr>
      <vt:lpstr>Sammanhanget</vt:lpstr>
      <vt:lpstr>Vad behöver jag veta om min arbetsuppgift?</vt:lpstr>
      <vt:lpstr>Hur kommer min kompetens till bäst nytta  – vad är jag duktig på? </vt:lpstr>
      <vt:lpstr>Stabsarbete i relation till privatliv?</vt:lpstr>
      <vt:lpstr>Förväntningar…</vt:lpstr>
      <vt:lpstr>Lycka till!</vt:lpstr>
    </vt:vector>
  </TitlesOfParts>
  <Company>MSB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Stabsmetodik</dc:title>
  <dc:creator>Jönsson Marie</dc:creator>
  <cp:lastModifiedBy>Bornström Mats</cp:lastModifiedBy>
  <cp:revision>497</cp:revision>
  <dcterms:created xsi:type="dcterms:W3CDTF">2022-04-05T05:19:48Z</dcterms:created>
  <dcterms:modified xsi:type="dcterms:W3CDTF">2023-02-07T07:31:22Z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Logomenu">
    <vt:bool>true</vt:bool>
  </property>
  <property fmtid="{D5CDD505-2E9C-101B-9397-08002B2CF9AE}" pid="3" name="ContentTypeId">
    <vt:lpwstr>0x0101008239AB5D3D2647B580F011DA2F3561110100519B98E6FF4341468B06CAFBAAFAB0A1</vt:lpwstr>
  </property>
  <property fmtid="{D5CDD505-2E9C-101B-9397-08002B2CF9AE}" pid="4" name="MSB_SiteBusinessProcess">
    <vt:lpwstr>1;#Standard|42db7290-f92b-446b-999c-1bee6d848af0</vt:lpwstr>
  </property>
  <property fmtid="{D5CDD505-2E9C-101B-9397-08002B2CF9AE}" pid="5" name="MSB_DocumentType">
    <vt:lpwstr/>
  </property>
</Properties>
</file>