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56" r:id="rId5"/>
    <p:sldId id="295" r:id="rId6"/>
    <p:sldId id="296" r:id="rId7"/>
    <p:sldId id="259" r:id="rId8"/>
    <p:sldId id="260" r:id="rId9"/>
    <p:sldId id="261" r:id="rId10"/>
    <p:sldId id="262" r:id="rId11"/>
    <p:sldId id="263" r:id="rId12"/>
    <p:sldId id="264" r:id="rId13"/>
    <p:sldId id="265" r:id="rId14"/>
    <p:sldId id="266" r:id="rId15"/>
    <p:sldId id="267" r:id="rId16"/>
    <p:sldId id="293" r:id="rId17"/>
    <p:sldId id="269" r:id="rId18"/>
    <p:sldId id="299" r:id="rId19"/>
    <p:sldId id="270" r:id="rId20"/>
    <p:sldId id="271" r:id="rId21"/>
    <p:sldId id="294" r:id="rId22"/>
    <p:sldId id="273" r:id="rId23"/>
    <p:sldId id="274" r:id="rId24"/>
    <p:sldId id="275" r:id="rId25"/>
    <p:sldId id="276" r:id="rId26"/>
    <p:sldId id="277"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11E0C1A6-8952-8347-BF86-D6D97786106A}">
          <p14:sldIdLst>
            <p14:sldId id="256"/>
            <p14:sldId id="295"/>
            <p14:sldId id="296"/>
          </p14:sldIdLst>
        </p14:section>
        <p14:section name="Allmänt om stabsarbete" id="{F6BC067D-2D06-F148-9AEB-7E064FEBDB80}">
          <p14:sldIdLst>
            <p14:sldId id="259"/>
            <p14:sldId id="260"/>
            <p14:sldId id="261"/>
            <p14:sldId id="262"/>
            <p14:sldId id="263"/>
            <p14:sldId id="264"/>
            <p14:sldId id="265"/>
          </p14:sldIdLst>
        </p14:section>
        <p14:section name="Uppstart av stabsarbete" id="{FF913DD2-AF3B-8C4F-9545-B5B29DDDE620}">
          <p14:sldIdLst>
            <p14:sldId id="266"/>
            <p14:sldId id="267"/>
            <p14:sldId id="293"/>
            <p14:sldId id="269"/>
            <p14:sldId id="299"/>
            <p14:sldId id="270"/>
            <p14:sldId id="271"/>
            <p14:sldId id="294"/>
            <p14:sldId id="273"/>
            <p14:sldId id="274"/>
            <p14:sldId id="275"/>
            <p14:sldId id="276"/>
            <p14:sldId id="277"/>
            <p14:sldId id="279"/>
            <p14:sldId id="280"/>
            <p14:sldId id="281"/>
            <p14:sldId id="282"/>
            <p14:sldId id="283"/>
            <p14:sldId id="284"/>
            <p14:sldId id="285"/>
            <p14:sldId id="286"/>
            <p14:sldId id="287"/>
            <p14:sldId id="288"/>
            <p14:sldId id="289"/>
            <p14:sldId id="290"/>
            <p14:sldId id="291"/>
            <p14:sldId id="29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önsson Marie" initials="JM" lastIdx="16" clrIdx="0">
    <p:extLst>
      <p:ext uri="{19B8F6BF-5375-455C-9EA6-DF929625EA0E}">
        <p15:presenceInfo xmlns:p15="http://schemas.microsoft.com/office/powerpoint/2012/main" userId="S-1-5-21-466509168-1772936955-2901788264-3313" providerId="AD"/>
      </p:ext>
    </p:extLst>
  </p:cmAuthor>
  <p:cmAuthor id="2" name="Tapani Jan" initials="TJ" lastIdx="11" clrIdx="1">
    <p:extLst>
      <p:ext uri="{19B8F6BF-5375-455C-9EA6-DF929625EA0E}">
        <p15:presenceInfo xmlns:p15="http://schemas.microsoft.com/office/powerpoint/2012/main" userId="S-1-5-21-466509168-1772936955-2901788264-3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79" autoAdjust="0"/>
    <p:restoredTop sz="70922" autoAdjust="0"/>
  </p:normalViewPr>
  <p:slideViewPr>
    <p:cSldViewPr snapToGrid="0" showGuides="1">
      <p:cViewPr varScale="1">
        <p:scale>
          <a:sx n="81" d="100"/>
          <a:sy n="81" d="100"/>
        </p:scale>
        <p:origin x="237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A4C65-C2A6-EB43-B0FD-5F7BBFC2513F}" type="datetimeFigureOut">
              <a:rPr lang="sv-SE" smtClean="0"/>
              <a:t>2023-02-07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8CED9-6419-4141-A78F-03EFE0E08A01}" type="slidenum">
              <a:rPr lang="sv-SE" smtClean="0"/>
              <a:t>‹#›</a:t>
            </a:fld>
            <a:endParaRPr lang="sv-SE"/>
          </a:p>
        </p:txBody>
      </p:sp>
    </p:spTree>
    <p:extLst>
      <p:ext uri="{BB962C8B-B14F-4D97-AF65-F5344CB8AC3E}">
        <p14:creationId xmlns:p14="http://schemas.microsoft.com/office/powerpoint/2010/main" val="181408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1</a:t>
            </a:fld>
            <a:endParaRPr lang="sv-SE"/>
          </a:p>
        </p:txBody>
      </p:sp>
    </p:spTree>
    <p:extLst>
      <p:ext uri="{BB962C8B-B14F-4D97-AF65-F5344CB8AC3E}">
        <p14:creationId xmlns:p14="http://schemas.microsoft.com/office/powerpoint/2010/main" val="133005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upp till varje organisation att bestämma vem som har mandat att starta upp en stab. Den person som har mandat är ofta en beslutfattare som bedömer att det behövs ett ledningsstöd för att planera eller hantera händelsen. Beslutfattare utser stabschef som leder stabsarbetet.</a:t>
            </a:r>
          </a:p>
        </p:txBody>
      </p:sp>
      <p:sp>
        <p:nvSpPr>
          <p:cNvPr id="4" name="Platshållare för bildnummer 3"/>
          <p:cNvSpPr>
            <a:spLocks noGrp="1"/>
          </p:cNvSpPr>
          <p:nvPr>
            <p:ph type="sldNum" sz="quarter" idx="5"/>
          </p:nvPr>
        </p:nvSpPr>
        <p:spPr/>
        <p:txBody>
          <a:bodyPr/>
          <a:lstStyle/>
          <a:p>
            <a:fld id="{BDF8CED9-6419-4141-A78F-03EFE0E08A01}" type="slidenum">
              <a:rPr lang="sv-SE" smtClean="0"/>
              <a:t>12</a:t>
            </a:fld>
            <a:endParaRPr lang="sv-SE"/>
          </a:p>
        </p:txBody>
      </p:sp>
    </p:spTree>
    <p:extLst>
      <p:ext uri="{BB962C8B-B14F-4D97-AF65-F5344CB8AC3E}">
        <p14:creationId xmlns:p14="http://schemas.microsoft.com/office/powerpoint/2010/main" val="93209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 att en stab ska kunna arbeta fokuserat och effektivt behöver staben få inriktning, uppdrag, resurser och när arbetsuppgifterna ska vara klara av beslutsfattare. </a:t>
            </a:r>
          </a:p>
        </p:txBody>
      </p:sp>
      <p:sp>
        <p:nvSpPr>
          <p:cNvPr id="4" name="Platshållare för bildnummer 3"/>
          <p:cNvSpPr>
            <a:spLocks noGrp="1"/>
          </p:cNvSpPr>
          <p:nvPr>
            <p:ph type="sldNum" sz="quarter" idx="5"/>
          </p:nvPr>
        </p:nvSpPr>
        <p:spPr/>
        <p:txBody>
          <a:bodyPr/>
          <a:lstStyle/>
          <a:p>
            <a:fld id="{BDF8CED9-6419-4141-A78F-03EFE0E08A01}" type="slidenum">
              <a:rPr lang="sv-SE" smtClean="0"/>
              <a:t>13</a:t>
            </a:fld>
            <a:endParaRPr lang="sv-SE"/>
          </a:p>
        </p:txBody>
      </p:sp>
    </p:spTree>
    <p:extLst>
      <p:ext uri="{BB962C8B-B14F-4D97-AF65-F5344CB8AC3E}">
        <p14:creationId xmlns:p14="http://schemas.microsoft.com/office/powerpoint/2010/main" val="79255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
            </a:r>
            <a:br>
              <a:rPr lang="sv-SE" sz="1200" b="1" kern="1200" dirty="0">
                <a:solidFill>
                  <a:schemeClr val="tx1"/>
                </a:solidFill>
                <a:effectLst/>
                <a:latin typeface="+mn-lt"/>
                <a:ea typeface="+mn-ea"/>
                <a:cs typeface="+mn-cs"/>
              </a:rPr>
            </a:br>
            <a:r>
              <a:rPr lang="sv-SE" sz="1200" b="0" kern="1200" dirty="0">
                <a:solidFill>
                  <a:schemeClr val="tx1"/>
                </a:solidFill>
                <a:effectLst/>
                <a:latin typeface="+mn-lt"/>
                <a:ea typeface="+mn-ea"/>
                <a:cs typeface="+mn-cs"/>
              </a:rPr>
              <a:t>Här beskrivs en axplock av vad</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stabschefen</a:t>
            </a:r>
            <a:r>
              <a:rPr lang="sv-SE" sz="1200" b="0" kern="1200" baseline="0" dirty="0">
                <a:solidFill>
                  <a:schemeClr val="tx1"/>
                </a:solidFill>
                <a:effectLst/>
                <a:latin typeface="+mn-lt"/>
                <a:ea typeface="+mn-ea"/>
                <a:cs typeface="+mn-cs"/>
              </a:rPr>
              <a:t> har ansvar för.</a:t>
            </a:r>
            <a:r>
              <a:rPr lang="sv-SE" dirty="0"/>
              <a:t/>
            </a:r>
            <a:br>
              <a:rPr lang="sv-SE" dirty="0"/>
            </a:br>
            <a:endParaRPr lang="sv-SE" dirty="0"/>
          </a:p>
          <a:p>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14</a:t>
            </a:fld>
            <a:endParaRPr lang="sv-SE"/>
          </a:p>
        </p:txBody>
      </p:sp>
    </p:spTree>
    <p:extLst>
      <p:ext uri="{BB962C8B-B14F-4D97-AF65-F5344CB8AC3E}">
        <p14:creationId xmlns:p14="http://schemas.microsoft.com/office/powerpoint/2010/main" val="2004187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 att en stab ska kunna arbeta fokuserat och effektivt behöver staben få inriktning, uppdrag, resurser och när arbetsuppgifterna ska vara klara av beslutsfattare. </a:t>
            </a:r>
            <a:r>
              <a:rPr lang="sv-SE" dirty="0"/>
              <a:t/>
            </a:r>
            <a:br>
              <a:rPr lang="sv-SE" dirty="0"/>
            </a:br>
            <a:endParaRPr lang="sv-SE" dirty="0"/>
          </a:p>
          <a:p>
            <a:r>
              <a:rPr lang="sv-SE" b="1" dirty="0"/>
              <a:t>Förslag på aktivitet</a:t>
            </a:r>
          </a:p>
          <a:p>
            <a:r>
              <a:rPr lang="sv-SE" dirty="0"/>
              <a:t>Låt deltagarna reflektera enskilt eller i par kring stabschefens ansvar och arbetsuppgifter.</a:t>
            </a:r>
          </a:p>
        </p:txBody>
      </p:sp>
      <p:sp>
        <p:nvSpPr>
          <p:cNvPr id="4" name="Platshållare för bildnummer 3"/>
          <p:cNvSpPr>
            <a:spLocks noGrp="1"/>
          </p:cNvSpPr>
          <p:nvPr>
            <p:ph type="sldNum" sz="quarter" idx="5"/>
          </p:nvPr>
        </p:nvSpPr>
        <p:spPr/>
        <p:txBody>
          <a:bodyPr/>
          <a:lstStyle/>
          <a:p>
            <a:fld id="{BDF8CED9-6419-4141-A78F-03EFE0E08A01}" type="slidenum">
              <a:rPr lang="sv-SE" smtClean="0"/>
              <a:t>15</a:t>
            </a:fld>
            <a:endParaRPr lang="sv-SE"/>
          </a:p>
        </p:txBody>
      </p:sp>
    </p:spTree>
    <p:extLst>
      <p:ext uri="{BB962C8B-B14F-4D97-AF65-F5344CB8AC3E}">
        <p14:creationId xmlns:p14="http://schemas.microsoft.com/office/powerpoint/2010/main" val="197984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p>
          <a:p>
            <a:r>
              <a:rPr lang="sv-SE" dirty="0"/>
              <a:t> </a:t>
            </a:r>
          </a:p>
          <a:p>
            <a:r>
              <a:rPr lang="sv-SE" dirty="0"/>
              <a:t>Läsanvisning:</a:t>
            </a:r>
            <a:r>
              <a:rPr lang="sv-SE" b="1" dirty="0"/>
              <a:t> </a:t>
            </a:r>
            <a:r>
              <a:rPr lang="sv-SE" dirty="0"/>
              <a:t>Stabsmetodik Introduktion.</a:t>
            </a:r>
          </a:p>
          <a:p>
            <a:r>
              <a:rPr lang="sv-SE" b="1" dirty="0"/>
              <a:t> </a:t>
            </a:r>
            <a:endParaRPr lang="sv-SE" dirty="0"/>
          </a:p>
          <a:p>
            <a:r>
              <a:rPr lang="sv-SE" dirty="0"/>
              <a:t>Arbetsuppgifter i en stab påverkas av händelsen, organisationens ansvarsområde, inriktning och uppdrag från beslutsfattare. </a:t>
            </a:r>
          </a:p>
          <a:p>
            <a:r>
              <a:rPr lang="sv-SE" b="1" dirty="0"/>
              <a:t/>
            </a:r>
            <a:br>
              <a:rPr lang="sv-SE" b="1" dirty="0"/>
            </a:br>
            <a:r>
              <a:rPr lang="sv-SE" b="1" dirty="0"/>
              <a:t>Förslag på aktivitet</a:t>
            </a:r>
            <a:r>
              <a:rPr lang="sv-SE" dirty="0"/>
              <a:t/>
            </a:r>
            <a:br>
              <a:rPr lang="sv-SE" dirty="0"/>
            </a:br>
            <a:r>
              <a:rPr lang="sv-SE" dirty="0"/>
              <a:t>Deltagarna kan enskilt och/eller i par reflektera över vad de olika arbetsuppgifterna konkret kan innebära, vilka uppgifter som de saknar och vilka uppgifter som skulle passa dem om de skulle arbeta i en stab.</a:t>
            </a:r>
          </a:p>
        </p:txBody>
      </p:sp>
      <p:sp>
        <p:nvSpPr>
          <p:cNvPr id="4" name="Platshållare för bildnummer 3"/>
          <p:cNvSpPr>
            <a:spLocks noGrp="1"/>
          </p:cNvSpPr>
          <p:nvPr>
            <p:ph type="sldNum" sz="quarter" idx="5"/>
          </p:nvPr>
        </p:nvSpPr>
        <p:spPr/>
        <p:txBody>
          <a:bodyPr/>
          <a:lstStyle/>
          <a:p>
            <a:fld id="{BDF8CED9-6419-4141-A78F-03EFE0E08A01}" type="slidenum">
              <a:rPr lang="sv-SE" smtClean="0"/>
              <a:t>16</a:t>
            </a:fld>
            <a:endParaRPr lang="sv-SE"/>
          </a:p>
        </p:txBody>
      </p:sp>
    </p:spTree>
    <p:extLst>
      <p:ext uri="{BB962C8B-B14F-4D97-AF65-F5344CB8AC3E}">
        <p14:creationId xmlns:p14="http://schemas.microsoft.com/office/powerpoint/2010/main" val="286207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a:t>
            </a:r>
            <a:r>
              <a:rPr lang="sv-SE" b="1" dirty="0"/>
              <a:t> </a:t>
            </a:r>
            <a:r>
              <a:rPr lang="sv-SE" dirty="0"/>
              <a:t>Stabsmetodik Introduktion.</a:t>
            </a:r>
          </a:p>
          <a:p>
            <a:r>
              <a:rPr lang="sv-SE" b="1" dirty="0"/>
              <a:t> </a:t>
            </a:r>
            <a:endParaRPr lang="sv-SE" dirty="0"/>
          </a:p>
          <a:p>
            <a:r>
              <a:rPr lang="sv-SE" dirty="0"/>
              <a:t>I ett</a:t>
            </a:r>
            <a:r>
              <a:rPr lang="sv-SE" baseline="0" dirty="0"/>
              <a:t> s</a:t>
            </a:r>
            <a:r>
              <a:rPr lang="sv-SE" dirty="0"/>
              <a:t>tabsarbete kan det utifrån händelsen tillkomma olika arbetsuppgifter som kan expertkunskap.</a:t>
            </a:r>
          </a:p>
        </p:txBody>
      </p:sp>
      <p:sp>
        <p:nvSpPr>
          <p:cNvPr id="4" name="Platshållare för bildnummer 3"/>
          <p:cNvSpPr>
            <a:spLocks noGrp="1"/>
          </p:cNvSpPr>
          <p:nvPr>
            <p:ph type="sldNum" sz="quarter" idx="5"/>
          </p:nvPr>
        </p:nvSpPr>
        <p:spPr/>
        <p:txBody>
          <a:bodyPr/>
          <a:lstStyle/>
          <a:p>
            <a:fld id="{BDF8CED9-6419-4141-A78F-03EFE0E08A01}" type="slidenum">
              <a:rPr lang="sv-SE" smtClean="0"/>
              <a:t>17</a:t>
            </a:fld>
            <a:endParaRPr lang="sv-SE"/>
          </a:p>
        </p:txBody>
      </p:sp>
    </p:spTree>
    <p:extLst>
      <p:ext uri="{BB962C8B-B14F-4D97-AF65-F5344CB8AC3E}">
        <p14:creationId xmlns:p14="http://schemas.microsoft.com/office/powerpoint/2010/main" val="4074522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trike="noStrike" dirty="0">
                <a:solidFill>
                  <a:schemeClr val="tx1"/>
                </a:solidFill>
                <a:latin typeface="+mn-lt"/>
              </a:rPr>
              <a:t> </a:t>
            </a:r>
            <a:r>
              <a:rPr lang="sv-SE" b="1" strike="noStrike" dirty="0">
                <a:solidFill>
                  <a:schemeClr val="tx1"/>
                </a:solidFill>
                <a:latin typeface="+mn-lt"/>
              </a:rPr>
              <a:t>Animerad bild</a:t>
            </a:r>
          </a:p>
          <a:p>
            <a:endParaRPr lang="sv-SE" b="1" strike="noStrike" dirty="0">
              <a:solidFill>
                <a:schemeClr val="tx1"/>
              </a:solidFill>
              <a:latin typeface="+mn-lt"/>
            </a:endParaRPr>
          </a:p>
          <a:p>
            <a:r>
              <a:rPr lang="sv-SE" b="1" strike="noStrike" dirty="0">
                <a:solidFill>
                  <a:schemeClr val="tx1"/>
                </a:solidFill>
                <a:latin typeface="+mn-lt"/>
              </a:rPr>
              <a:t>1. Klicka på informationssymbolen</a:t>
            </a:r>
            <a:r>
              <a:rPr lang="sv-SE" b="1" strike="noStrike" baseline="0" dirty="0">
                <a:solidFill>
                  <a:schemeClr val="tx1"/>
                </a:solidFill>
                <a:latin typeface="+mn-lt"/>
              </a:rPr>
              <a:t> </a:t>
            </a:r>
            <a:r>
              <a:rPr lang="sv-SE" b="1" u="sng" strike="noStrike" baseline="0" dirty="0">
                <a:solidFill>
                  <a:schemeClr val="tx1"/>
                </a:solidFill>
                <a:latin typeface="+mn-lt"/>
              </a:rPr>
              <a:t>över</a:t>
            </a:r>
            <a:r>
              <a:rPr lang="sv-SE" b="1" strike="noStrike" baseline="0" dirty="0">
                <a:solidFill>
                  <a:schemeClr val="tx1"/>
                </a:solidFill>
                <a:latin typeface="+mn-lt"/>
              </a:rPr>
              <a:t> respektive exempel, förstorad bild visas</a:t>
            </a:r>
          </a:p>
          <a:p>
            <a:r>
              <a:rPr lang="sv-SE" b="1" strike="noStrike" baseline="0" dirty="0">
                <a:solidFill>
                  <a:schemeClr val="tx1"/>
                </a:solidFill>
                <a:latin typeface="+mn-lt"/>
              </a:rPr>
              <a:t>2. Tryck på pilen för att återgå till ursprungsbild </a:t>
            </a:r>
          </a:p>
          <a:p>
            <a:r>
              <a:rPr lang="sv-SE" b="1" strike="noStrike" baseline="0" dirty="0">
                <a:solidFill>
                  <a:schemeClr val="tx1"/>
                </a:solidFill>
                <a:latin typeface="+mn-lt"/>
              </a:rPr>
              <a:t>3. För att komma vidare i presentationen klicka på högerpil uppe till höger</a:t>
            </a:r>
            <a:r>
              <a:rPr lang="sv-SE" strike="noStrike" dirty="0">
                <a:solidFill>
                  <a:schemeClr val="tx1"/>
                </a:solidFill>
                <a:latin typeface="+mn-lt"/>
              </a:rPr>
              <a:t/>
            </a:r>
            <a:br>
              <a:rPr lang="sv-SE" strike="noStrike" dirty="0">
                <a:solidFill>
                  <a:schemeClr val="tx1"/>
                </a:solidFill>
                <a:latin typeface="+mn-lt"/>
              </a:rPr>
            </a:br>
            <a:endParaRPr lang="sv-SE" strike="noStrike" dirty="0">
              <a:solidFill>
                <a:schemeClr val="tx1"/>
              </a:solidFill>
              <a:latin typeface="+mn-lt"/>
            </a:endParaRPr>
          </a:p>
          <a:p>
            <a:r>
              <a:rPr lang="sv-SE" strike="noStrike" dirty="0">
                <a:solidFill>
                  <a:schemeClr val="tx1"/>
                </a:solidFill>
                <a:latin typeface="+mn-lt"/>
              </a:rPr>
              <a:t>Läsanvisning:</a:t>
            </a:r>
            <a:r>
              <a:rPr lang="sv-SE" b="1" strike="noStrike" dirty="0">
                <a:solidFill>
                  <a:schemeClr val="tx1"/>
                </a:solidFill>
                <a:latin typeface="+mn-lt"/>
              </a:rPr>
              <a:t> </a:t>
            </a:r>
            <a:r>
              <a:rPr lang="sv-SE" strike="noStrike" dirty="0">
                <a:solidFill>
                  <a:schemeClr val="tx1"/>
                </a:solidFill>
                <a:latin typeface="+mn-lt"/>
              </a:rPr>
              <a:t>Stabsmetodik Introduktion.</a:t>
            </a:r>
          </a:p>
          <a:p>
            <a:r>
              <a:rPr lang="sv-SE" b="1" strike="noStrike" dirty="0">
                <a:solidFill>
                  <a:schemeClr val="tx1"/>
                </a:solidFill>
                <a:latin typeface="+mn-lt"/>
              </a:rPr>
              <a:t> </a:t>
            </a:r>
            <a:r>
              <a:rPr lang="sv-SE" strike="noStrike" dirty="0">
                <a:solidFill>
                  <a:schemeClr val="tx1"/>
                </a:solidFill>
                <a:latin typeface="+mn-lt"/>
              </a:rPr>
              <a:t/>
            </a:r>
            <a:br>
              <a:rPr lang="sv-SE" strike="noStrike" dirty="0">
                <a:solidFill>
                  <a:schemeClr val="tx1"/>
                </a:solidFill>
                <a:latin typeface="+mn-lt"/>
              </a:rPr>
            </a:br>
            <a:r>
              <a:rPr lang="sv-SE" strike="noStrike" dirty="0">
                <a:solidFill>
                  <a:schemeClr val="tx1"/>
                </a:solidFill>
                <a:latin typeface="+mn-lt"/>
              </a:rPr>
              <a:t>En stab kan organiseras på många olika sätt. Det viktiga är att stabens organisation skapar förutsättningar för att effektivt kunna genomföra beslutfattares inriktning och uppdrag. </a:t>
            </a:r>
          </a:p>
          <a:p>
            <a:r>
              <a:rPr lang="sv-SE" strike="noStrike" dirty="0">
                <a:solidFill>
                  <a:schemeClr val="tx1"/>
                </a:solidFill>
                <a:latin typeface="+mn-lt"/>
              </a:rPr>
              <a:t>Varje funktion kan ledas av en funktionsledare som håller ihop arbetet i funktionen utifrån inriktning av stabschef.</a:t>
            </a:r>
          </a:p>
        </p:txBody>
      </p:sp>
      <p:sp>
        <p:nvSpPr>
          <p:cNvPr id="4" name="Platshållare för bildnummer 3"/>
          <p:cNvSpPr>
            <a:spLocks noGrp="1"/>
          </p:cNvSpPr>
          <p:nvPr>
            <p:ph type="sldNum" sz="quarter" idx="5"/>
          </p:nvPr>
        </p:nvSpPr>
        <p:spPr/>
        <p:txBody>
          <a:bodyPr/>
          <a:lstStyle/>
          <a:p>
            <a:fld id="{BDF8CED9-6419-4141-A78F-03EFE0E08A01}" type="slidenum">
              <a:rPr lang="sv-SE" smtClean="0"/>
              <a:t>18</a:t>
            </a:fld>
            <a:endParaRPr lang="sv-SE"/>
          </a:p>
        </p:txBody>
      </p:sp>
    </p:spTree>
    <p:extLst>
      <p:ext uri="{BB962C8B-B14F-4D97-AF65-F5344CB8AC3E}">
        <p14:creationId xmlns:p14="http://schemas.microsoft.com/office/powerpoint/2010/main" val="1888774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visar ett</a:t>
            </a:r>
            <a:r>
              <a:rPr lang="sv-SE" baseline="0" dirty="0"/>
              <a:t> exempel där staben innehåller fler funktioner än tidigare bild. Initialt kanske staben har få funktioner och begränsat med resurser men kan sedan växa när fler resurser finns tillgängliga. </a:t>
            </a:r>
          </a:p>
          <a:p>
            <a:endParaRPr lang="sv-SE" baseline="0" dirty="0"/>
          </a:p>
        </p:txBody>
      </p:sp>
      <p:sp>
        <p:nvSpPr>
          <p:cNvPr id="4" name="Platshållare för bildnummer 3"/>
          <p:cNvSpPr>
            <a:spLocks noGrp="1"/>
          </p:cNvSpPr>
          <p:nvPr>
            <p:ph type="sldNum" sz="quarter" idx="10"/>
          </p:nvPr>
        </p:nvSpPr>
        <p:spPr/>
        <p:txBody>
          <a:bodyPr/>
          <a:lstStyle/>
          <a:p>
            <a:fld id="{BDF8CED9-6419-4141-A78F-03EFE0E08A01}" type="slidenum">
              <a:rPr lang="sv-SE" smtClean="0"/>
              <a:t>19</a:t>
            </a:fld>
            <a:endParaRPr lang="sv-SE"/>
          </a:p>
        </p:txBody>
      </p:sp>
    </p:spTree>
    <p:extLst>
      <p:ext uri="{BB962C8B-B14F-4D97-AF65-F5344CB8AC3E}">
        <p14:creationId xmlns:p14="http://schemas.microsoft.com/office/powerpoint/2010/main" val="305430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visar </a:t>
            </a:r>
            <a:r>
              <a:rPr lang="sv-SE" baseline="0" dirty="0"/>
              <a:t>ett exempel på en fast fördefinierad stabsstruktur som vanligtvis anges som Nato-struktur.</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BDF8CED9-6419-4141-A78F-03EFE0E08A01}" type="slidenum">
              <a:rPr lang="sv-SE" smtClean="0"/>
              <a:t>20</a:t>
            </a:fld>
            <a:endParaRPr lang="sv-SE"/>
          </a:p>
        </p:txBody>
      </p:sp>
    </p:spTree>
    <p:extLst>
      <p:ext uri="{BB962C8B-B14F-4D97-AF65-F5344CB8AC3E}">
        <p14:creationId xmlns:p14="http://schemas.microsoft.com/office/powerpoint/2010/main" val="2571694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p>
          <a:p>
            <a:r>
              <a:rPr lang="sv-SE" sz="1200" b="1" kern="1200" dirty="0">
                <a:solidFill>
                  <a:schemeClr val="tx1"/>
                </a:solidFill>
                <a:effectLst/>
                <a:latin typeface="+mn-lt"/>
                <a:ea typeface="+mn-ea"/>
                <a:cs typeface="+mn-cs"/>
              </a:rPr>
              <a:t/>
            </a:r>
            <a:br>
              <a:rPr lang="sv-SE" sz="1200" b="1" kern="1200" dirty="0">
                <a:solidFill>
                  <a:schemeClr val="tx1"/>
                </a:solidFill>
                <a:effectLst/>
                <a:latin typeface="+mn-lt"/>
                <a:ea typeface="+mn-ea"/>
                <a:cs typeface="+mn-cs"/>
              </a:rPr>
            </a:br>
            <a:r>
              <a:rPr lang="sv-SE" sz="1200" kern="1200" dirty="0">
                <a:solidFill>
                  <a:schemeClr val="tx1"/>
                </a:solidFill>
                <a:effectLst/>
              </a:rPr>
              <a:t>Oft</a:t>
            </a:r>
            <a:r>
              <a:rPr lang="sv-SE" dirty="0"/>
              <a:t>a bemannas en stab successivt,  i början av ett stabsarbete k</a:t>
            </a:r>
            <a:r>
              <a:rPr lang="sv-SE" sz="1200" kern="1200" dirty="0">
                <a:solidFill>
                  <a:schemeClr val="tx1"/>
                </a:solidFill>
                <a:effectLst/>
              </a:rPr>
              <a:t>an </a:t>
            </a:r>
            <a:r>
              <a:rPr lang="sv-SE" sz="1200" kern="1200" dirty="0">
                <a:solidFill>
                  <a:schemeClr val="tx1"/>
                </a:solidFill>
                <a:effectLst/>
                <a:latin typeface="+mn-lt"/>
                <a:ea typeface="+mn-ea"/>
                <a:cs typeface="+mn-cs"/>
              </a:rPr>
              <a:t>den bemannas av några personer som påbörjar arbetet och sen fylls det på med fler personer.</a:t>
            </a:r>
          </a:p>
          <a:p>
            <a:r>
              <a:rPr lang="sv-SE" sz="1200" b="1" kern="1200" dirty="0">
                <a:solidFill>
                  <a:schemeClr val="tx1"/>
                </a:solidFill>
                <a:effectLst/>
                <a:latin typeface="+mn-lt"/>
                <a:ea typeface="+mn-ea"/>
                <a:cs typeface="+mn-cs"/>
              </a:rPr>
              <a:t/>
            </a:r>
            <a:br>
              <a:rPr lang="sv-SE" sz="12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Förslag</a:t>
            </a:r>
            <a:r>
              <a:rPr lang="sv-SE" sz="1200" b="1" kern="1200" baseline="0" dirty="0">
                <a:solidFill>
                  <a:schemeClr val="tx1"/>
                </a:solidFill>
                <a:effectLst/>
                <a:latin typeface="+mn-lt"/>
                <a:ea typeface="+mn-ea"/>
                <a:cs typeface="+mn-cs"/>
              </a:rPr>
              <a:t> på aktivitet</a:t>
            </a:r>
          </a:p>
          <a:p>
            <a:r>
              <a:rPr lang="sv-SE" sz="1200" b="0" kern="1200" baseline="0" dirty="0">
                <a:solidFill>
                  <a:schemeClr val="tx1"/>
                </a:solidFill>
                <a:effectLst/>
                <a:latin typeface="+mn-lt"/>
                <a:ea typeface="+mn-ea"/>
                <a:cs typeface="+mn-cs"/>
              </a:rPr>
              <a:t>Diskutera i par ”hur lång tid tror ni att det tar att starta upp staben”? </a:t>
            </a:r>
          </a:p>
        </p:txBody>
      </p:sp>
      <p:sp>
        <p:nvSpPr>
          <p:cNvPr id="4" name="Platshållare för bildnummer 3"/>
          <p:cNvSpPr>
            <a:spLocks noGrp="1"/>
          </p:cNvSpPr>
          <p:nvPr>
            <p:ph type="sldNum" sz="quarter" idx="5"/>
          </p:nvPr>
        </p:nvSpPr>
        <p:spPr/>
        <p:txBody>
          <a:bodyPr/>
          <a:lstStyle/>
          <a:p>
            <a:fld id="{BDF8CED9-6419-4141-A78F-03EFE0E08A01}" type="slidenum">
              <a:rPr lang="sv-SE" smtClean="0"/>
              <a:t>21</a:t>
            </a:fld>
            <a:endParaRPr lang="sv-SE"/>
          </a:p>
        </p:txBody>
      </p:sp>
    </p:spTree>
    <p:extLst>
      <p:ext uri="{BB962C8B-B14F-4D97-AF65-F5344CB8AC3E}">
        <p14:creationId xmlns:p14="http://schemas.microsoft.com/office/powerpoint/2010/main" val="179074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2</a:t>
            </a:fld>
            <a:endParaRPr lang="sv-SE"/>
          </a:p>
        </p:txBody>
      </p:sp>
    </p:spTree>
    <p:extLst>
      <p:ext uri="{BB962C8B-B14F-4D97-AF65-F5344CB8AC3E}">
        <p14:creationId xmlns:p14="http://schemas.microsoft.com/office/powerpoint/2010/main" val="404220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r>
              <a:rPr lang="sv-SE" dirty="0"/>
              <a:t/>
            </a:r>
            <a:br>
              <a:rPr lang="sv-SE" dirty="0"/>
            </a:br>
            <a:endParaRPr lang="sv-SE" dirty="0"/>
          </a:p>
          <a:p>
            <a:r>
              <a:rPr lang="sv-SE" dirty="0"/>
              <a:t>Läsanvisning:</a:t>
            </a:r>
            <a:r>
              <a:rPr lang="sv-SE" b="1" dirty="0"/>
              <a:t> </a:t>
            </a:r>
            <a:r>
              <a:rPr lang="sv-SE" dirty="0"/>
              <a:t>Stabsmetodik Introduktion.</a:t>
            </a:r>
          </a:p>
          <a:p>
            <a:r>
              <a:rPr lang="sv-SE" dirty="0"/>
              <a:t> </a:t>
            </a:r>
          </a:p>
          <a:p>
            <a:r>
              <a:rPr lang="sv-SE" dirty="0"/>
              <a:t>Oavsett om stabsmedlemmarna är vana vid att arbeta i stab och tillsammans med varandra är det viktigt att skapa trygghet,</a:t>
            </a:r>
            <a:r>
              <a:rPr lang="sv-SE" baseline="0" dirty="0"/>
              <a:t> </a:t>
            </a:r>
            <a:r>
              <a:rPr lang="sv-SE" dirty="0"/>
              <a:t>och det kan skapas genom att staben får en samsyn kring vad som har hänt, vad som redan är gjort och vad ska staben arbeta med. </a:t>
            </a:r>
            <a:br>
              <a:rPr lang="sv-SE" dirty="0"/>
            </a:br>
            <a:r>
              <a:rPr lang="sv-SE" dirty="0"/>
              <a:t/>
            </a:r>
            <a:br>
              <a:rPr lang="sv-SE" dirty="0"/>
            </a:br>
            <a:r>
              <a:rPr lang="sv-SE" b="1" dirty="0"/>
              <a:t>Förslag på aktivitet</a:t>
            </a:r>
            <a:r>
              <a:rPr lang="sv-SE" dirty="0"/>
              <a:t/>
            </a:r>
            <a:br>
              <a:rPr lang="sv-SE" dirty="0"/>
            </a:br>
            <a:r>
              <a:rPr lang="sv-SE" dirty="0"/>
              <a:t>Deltagarna får reflektera i par,</a:t>
            </a:r>
            <a:r>
              <a:rPr lang="sv-SE" baseline="0" dirty="0"/>
              <a:t> </a:t>
            </a:r>
            <a:r>
              <a:rPr lang="sv-SE" dirty="0"/>
              <a:t>vad är det som skapar trygghet hos mig om jag skulle delta i ett stabsarbete?</a:t>
            </a:r>
          </a:p>
        </p:txBody>
      </p:sp>
      <p:sp>
        <p:nvSpPr>
          <p:cNvPr id="4" name="Platshållare för bildnummer 3"/>
          <p:cNvSpPr>
            <a:spLocks noGrp="1"/>
          </p:cNvSpPr>
          <p:nvPr>
            <p:ph type="sldNum" sz="quarter" idx="5"/>
          </p:nvPr>
        </p:nvSpPr>
        <p:spPr/>
        <p:txBody>
          <a:bodyPr/>
          <a:lstStyle/>
          <a:p>
            <a:fld id="{BDF8CED9-6419-4141-A78F-03EFE0E08A01}" type="slidenum">
              <a:rPr lang="sv-SE" smtClean="0"/>
              <a:t>22</a:t>
            </a:fld>
            <a:endParaRPr lang="sv-SE"/>
          </a:p>
        </p:txBody>
      </p:sp>
    </p:spTree>
    <p:extLst>
      <p:ext uri="{BB962C8B-B14F-4D97-AF65-F5344CB8AC3E}">
        <p14:creationId xmlns:p14="http://schemas.microsoft.com/office/powerpoint/2010/main" val="382537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ett antal uppgifter som behöver göras omgående för att komma igång med stabsarbetet. Om det är möjligt bör organisationen har förberett </a:t>
            </a:r>
            <a:r>
              <a:rPr lang="sv-SE" sz="1200" kern="1200" dirty="0" err="1">
                <a:solidFill>
                  <a:schemeClr val="tx1"/>
                </a:solidFill>
                <a:effectLst/>
                <a:latin typeface="+mn-lt"/>
                <a:ea typeface="+mn-ea"/>
                <a:cs typeface="+mn-cs"/>
              </a:rPr>
              <a:t>stabsrum</a:t>
            </a:r>
            <a:r>
              <a:rPr lang="sv-SE" sz="1200" kern="1200" dirty="0">
                <a:solidFill>
                  <a:schemeClr val="tx1"/>
                </a:solidFill>
                <a:effectLst/>
                <a:latin typeface="+mn-lt"/>
                <a:ea typeface="+mn-ea"/>
                <a:cs typeface="+mn-cs"/>
              </a:rPr>
              <a:t>,  stabsinstruktioner och mallar innan</a:t>
            </a:r>
            <a:r>
              <a:rPr lang="sv-SE" sz="1200" kern="1200" baseline="0" dirty="0">
                <a:solidFill>
                  <a:schemeClr val="tx1"/>
                </a:solidFill>
                <a:effectLst/>
                <a:latin typeface="+mn-lt"/>
                <a:ea typeface="+mn-ea"/>
                <a:cs typeface="+mn-cs"/>
              </a:rPr>
              <a:t> uppstart av en stab.</a:t>
            </a:r>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23</a:t>
            </a:fld>
            <a:endParaRPr lang="sv-SE"/>
          </a:p>
        </p:txBody>
      </p:sp>
    </p:spTree>
    <p:extLst>
      <p:ext uri="{BB962C8B-B14F-4D97-AF65-F5344CB8AC3E}">
        <p14:creationId xmlns:p14="http://schemas.microsoft.com/office/powerpoint/2010/main" val="24667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p>
          <a:p>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r>
              <a:rPr lang="sv-SE" sz="1200" b="1" kern="1200" dirty="0">
                <a:solidFill>
                  <a:schemeClr val="tx1"/>
                </a:solidFill>
                <a:effectLst/>
                <a:latin typeface="+mn-lt"/>
                <a:ea typeface="+mn-ea"/>
                <a:cs typeface="+mn-cs"/>
              </a:rPr>
              <a:t/>
            </a:r>
            <a:br>
              <a:rPr lang="sv-SE" sz="1200" b="1"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Information som är viktig för alla i staben bör visualiseras synligt och tydligt i </a:t>
            </a:r>
            <a:r>
              <a:rPr lang="sv-SE" sz="1200" kern="1200" dirty="0" err="1">
                <a:solidFill>
                  <a:schemeClr val="tx1"/>
                </a:solidFill>
                <a:effectLst/>
                <a:latin typeface="+mn-lt"/>
                <a:ea typeface="+mn-ea"/>
                <a:cs typeface="+mn-cs"/>
              </a:rPr>
              <a:t>stabsrummet</a:t>
            </a:r>
            <a:r>
              <a:rPr lang="sv-SE" sz="1200" kern="1200" dirty="0">
                <a:solidFill>
                  <a:schemeClr val="tx1"/>
                </a:solidFill>
                <a:effectLst/>
                <a:latin typeface="+mn-lt"/>
                <a:ea typeface="+mn-ea"/>
                <a:cs typeface="+mn-cs"/>
              </a:rPr>
              <a:t>.  Staben bör diskutera vad och hur informationen ska visualiseras.  </a:t>
            </a:r>
            <a:r>
              <a:rPr lang="sv-SE" sz="1200" b="1" kern="1200" dirty="0">
                <a:solidFill>
                  <a:schemeClr val="tx1"/>
                </a:solidFill>
                <a:effectLst/>
                <a:latin typeface="+mn-lt"/>
                <a:ea typeface="+mn-ea"/>
                <a:cs typeface="+mn-cs"/>
              </a:rPr>
              <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Förslag på aktivitet</a:t>
            </a:r>
          </a:p>
          <a:p>
            <a:r>
              <a:rPr lang="sv-SE" sz="1200" kern="1200" dirty="0">
                <a:solidFill>
                  <a:schemeClr val="tx1"/>
                </a:solidFill>
                <a:effectLst/>
                <a:latin typeface="+mn-lt"/>
                <a:ea typeface="+mn-ea"/>
                <a:cs typeface="+mn-cs"/>
              </a:rPr>
              <a:t>Deltagarna får reflektera enskilt utifrån ”vad de anser är viktigt vid visualisering av informationen vid stabsarbete”. Därefter delas de in par </a:t>
            </a:r>
            <a:r>
              <a:rPr lang="sv-SE" dirty="0"/>
              <a:t>och</a:t>
            </a:r>
            <a:r>
              <a:rPr lang="sv-SE" sz="1200" kern="1200" dirty="0">
                <a:solidFill>
                  <a:schemeClr val="tx1"/>
                </a:solidFill>
                <a:effectLst/>
                <a:latin typeface="+mn-lt"/>
                <a:ea typeface="+mn-ea"/>
                <a:cs typeface="+mn-cs"/>
              </a:rPr>
              <a:t> berättar för varandra vad de kom fram till.</a:t>
            </a:r>
          </a:p>
        </p:txBody>
      </p:sp>
      <p:sp>
        <p:nvSpPr>
          <p:cNvPr id="4" name="Platshållare för bildnummer 3"/>
          <p:cNvSpPr>
            <a:spLocks noGrp="1"/>
          </p:cNvSpPr>
          <p:nvPr>
            <p:ph type="sldNum" sz="quarter" idx="5"/>
          </p:nvPr>
        </p:nvSpPr>
        <p:spPr/>
        <p:txBody>
          <a:bodyPr/>
          <a:lstStyle/>
          <a:p>
            <a:fld id="{BDF8CED9-6419-4141-A78F-03EFE0E08A01}" type="slidenum">
              <a:rPr lang="sv-SE" smtClean="0"/>
              <a:t>24</a:t>
            </a:fld>
            <a:endParaRPr lang="sv-SE"/>
          </a:p>
        </p:txBody>
      </p:sp>
    </p:spTree>
    <p:extLst>
      <p:ext uri="{BB962C8B-B14F-4D97-AF65-F5344CB8AC3E}">
        <p14:creationId xmlns:p14="http://schemas.microsoft.com/office/powerpoint/2010/main" val="3147621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p>
          <a:p>
            <a:r>
              <a:rPr lang="sv-SE" dirty="0"/>
              <a:t> </a:t>
            </a:r>
          </a:p>
          <a:p>
            <a:r>
              <a:rPr lang="sv-SE" dirty="0"/>
              <a:t>Läsanvisning:</a:t>
            </a:r>
            <a:r>
              <a:rPr lang="sv-SE" b="1" dirty="0"/>
              <a:t> </a:t>
            </a:r>
            <a:r>
              <a:rPr lang="sv-SE" dirty="0"/>
              <a:t>Stabsmetodik Introduktion.</a:t>
            </a:r>
          </a:p>
          <a:p>
            <a:r>
              <a:rPr lang="sv-SE" dirty="0"/>
              <a:t> </a:t>
            </a:r>
          </a:p>
          <a:p>
            <a:r>
              <a:rPr lang="sv-SE" dirty="0"/>
              <a:t>Efter att stabsmedlemmarna har iordningställt stabslokal och genomfört nödvändiga initiala åtgärder samlas hela staben för en genomgång var stabsarbetet befinner sig utifrån händelsen, gjorda åtgärder och vad staben ska fokusera på. </a:t>
            </a:r>
          </a:p>
        </p:txBody>
      </p:sp>
      <p:sp>
        <p:nvSpPr>
          <p:cNvPr id="4" name="Platshållare för bildnummer 3"/>
          <p:cNvSpPr>
            <a:spLocks noGrp="1"/>
          </p:cNvSpPr>
          <p:nvPr>
            <p:ph type="sldNum" sz="quarter" idx="5"/>
          </p:nvPr>
        </p:nvSpPr>
        <p:spPr/>
        <p:txBody>
          <a:bodyPr/>
          <a:lstStyle/>
          <a:p>
            <a:fld id="{BDF8CED9-6419-4141-A78F-03EFE0E08A01}" type="slidenum">
              <a:rPr lang="sv-SE" smtClean="0"/>
              <a:t>25</a:t>
            </a:fld>
            <a:endParaRPr lang="sv-SE"/>
          </a:p>
        </p:txBody>
      </p:sp>
    </p:spTree>
    <p:extLst>
      <p:ext uri="{BB962C8B-B14F-4D97-AF65-F5344CB8AC3E}">
        <p14:creationId xmlns:p14="http://schemas.microsoft.com/office/powerpoint/2010/main" val="829367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p>
          <a:p>
            <a:endParaRPr lang="sv-SE" b="1" dirty="0"/>
          </a:p>
          <a:p>
            <a:r>
              <a:rPr lang="sv-SE" dirty="0"/>
              <a:t>Läsanvisning:</a:t>
            </a:r>
            <a:r>
              <a:rPr lang="sv-SE" b="1" dirty="0"/>
              <a:t> </a:t>
            </a:r>
            <a:r>
              <a:rPr lang="sv-SE" dirty="0"/>
              <a:t>Stabsmetodik Introduktion.</a:t>
            </a:r>
          </a:p>
          <a:p>
            <a:endParaRPr lang="sv-SE" dirty="0"/>
          </a:p>
          <a:p>
            <a:r>
              <a:rPr lang="sv-SE" dirty="0"/>
              <a:t>I stabsarbete är det många uppgifter som behöver göras samtidigt. För att arbetet ska bli effektivt behöver alla i staben fokuserar på sina tilldelade uppgifter. Men även att följa de rutiner och överenskommelser som gäller för stabens trivsel. </a:t>
            </a:r>
          </a:p>
        </p:txBody>
      </p:sp>
      <p:sp>
        <p:nvSpPr>
          <p:cNvPr id="4" name="Platshållare för bildnummer 3"/>
          <p:cNvSpPr>
            <a:spLocks noGrp="1"/>
          </p:cNvSpPr>
          <p:nvPr>
            <p:ph type="sldNum" sz="quarter" idx="5"/>
          </p:nvPr>
        </p:nvSpPr>
        <p:spPr/>
        <p:txBody>
          <a:bodyPr/>
          <a:lstStyle/>
          <a:p>
            <a:fld id="{BDF8CED9-6419-4141-A78F-03EFE0E08A01}" type="slidenum">
              <a:rPr lang="sv-SE" smtClean="0"/>
              <a:t>27</a:t>
            </a:fld>
            <a:endParaRPr lang="sv-SE"/>
          </a:p>
        </p:txBody>
      </p:sp>
    </p:spTree>
    <p:extLst>
      <p:ext uri="{BB962C8B-B14F-4D97-AF65-F5344CB8AC3E}">
        <p14:creationId xmlns:p14="http://schemas.microsoft.com/office/powerpoint/2010/main" val="184749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p>
          <a:p>
            <a:endParaRPr lang="sv-SE" b="1" dirty="0"/>
          </a:p>
          <a:p>
            <a:r>
              <a:rPr lang="sv-SE" b="0" dirty="0"/>
              <a:t>Läshänvisningar:</a:t>
            </a:r>
            <a:r>
              <a:rPr lang="sv-SE" b="0" baseline="0" dirty="0"/>
              <a:t> Stabsmetodik Utmaningar och dilemman.</a:t>
            </a:r>
          </a:p>
          <a:p>
            <a:endParaRPr lang="sv-SE" b="0" baseline="0" dirty="0"/>
          </a:p>
          <a:p>
            <a:r>
              <a:rPr lang="sv-SE" b="0" baseline="0" dirty="0"/>
              <a:t>Bilden visar att </a:t>
            </a:r>
            <a:r>
              <a:rPr lang="sv-SE" b="0" u="sng" baseline="0" dirty="0"/>
              <a:t>jag</a:t>
            </a:r>
            <a:r>
              <a:rPr lang="sv-SE" b="0" baseline="0" dirty="0"/>
              <a:t> som stabsmedlem måste förhålla mig och relatera till ett antal personer med olika ansvarsområden.</a:t>
            </a:r>
          </a:p>
        </p:txBody>
      </p:sp>
      <p:sp>
        <p:nvSpPr>
          <p:cNvPr id="4" name="Platshållare för bildnummer 3"/>
          <p:cNvSpPr>
            <a:spLocks noGrp="1"/>
          </p:cNvSpPr>
          <p:nvPr>
            <p:ph type="sldNum" sz="quarter" idx="5"/>
          </p:nvPr>
        </p:nvSpPr>
        <p:spPr/>
        <p:txBody>
          <a:bodyPr/>
          <a:lstStyle/>
          <a:p>
            <a:fld id="{BDF8CED9-6419-4141-A78F-03EFE0E08A01}" type="slidenum">
              <a:rPr lang="sv-SE" smtClean="0"/>
              <a:t>28</a:t>
            </a:fld>
            <a:endParaRPr lang="sv-SE"/>
          </a:p>
        </p:txBody>
      </p:sp>
    </p:spTree>
    <p:extLst>
      <p:ext uri="{BB962C8B-B14F-4D97-AF65-F5344CB8AC3E}">
        <p14:creationId xmlns:p14="http://schemas.microsoft.com/office/powerpoint/2010/main" val="3134750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p>
          <a:p>
            <a:endParaRPr lang="sv-SE" b="1" dirty="0"/>
          </a:p>
          <a:p>
            <a:r>
              <a:rPr lang="sv-SE" b="0" dirty="0"/>
              <a:t>Bilden illustrerar några exempel på eget ansvar när man arbetar i en stab!</a:t>
            </a:r>
          </a:p>
          <a:p>
            <a:endParaRPr lang="sv-SE" b="0" dirty="0"/>
          </a:p>
          <a:p>
            <a:r>
              <a:rPr lang="sv-SE" b="1" dirty="0"/>
              <a:t>Förslag</a:t>
            </a:r>
            <a:r>
              <a:rPr lang="sv-SE" b="1" baseline="0" dirty="0"/>
              <a:t> till aktivitet</a:t>
            </a:r>
          </a:p>
          <a:p>
            <a:r>
              <a:rPr lang="sv-SE" b="0" dirty="0"/>
              <a:t>Deltagarna diskuterar</a:t>
            </a:r>
            <a:r>
              <a:rPr lang="sv-SE" b="0" baseline="0" dirty="0"/>
              <a:t> i par: Vad har </a:t>
            </a:r>
            <a:r>
              <a:rPr lang="sv-SE" b="0" u="sng" baseline="0" dirty="0"/>
              <a:t>jag</a:t>
            </a:r>
            <a:r>
              <a:rPr lang="sv-SE" b="0" baseline="0" dirty="0"/>
              <a:t> som enskild för ansvar när jag ingår i en stab som stabsmedlem?</a:t>
            </a:r>
            <a:endParaRPr lang="sv-SE" b="0"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29</a:t>
            </a:fld>
            <a:endParaRPr lang="sv-SE"/>
          </a:p>
        </p:txBody>
      </p:sp>
    </p:spTree>
    <p:extLst>
      <p:ext uri="{BB962C8B-B14F-4D97-AF65-F5344CB8AC3E}">
        <p14:creationId xmlns:p14="http://schemas.microsoft.com/office/powerpoint/2010/main" val="1627775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Animerad bild</a:t>
            </a:r>
          </a:p>
          <a:p>
            <a:endParaRPr lang="sv-SE" dirty="0"/>
          </a:p>
          <a:p>
            <a:r>
              <a:rPr lang="sv-SE" dirty="0"/>
              <a:t>Läsanvisning: Stabsmetodik Introduktion. </a:t>
            </a:r>
          </a:p>
          <a:p>
            <a:endParaRPr lang="sv-SE" b="1" dirty="0"/>
          </a:p>
          <a:p>
            <a:r>
              <a:rPr lang="sv-SE" dirty="0"/>
              <a:t>Stabsorienteringar ger möjlighet för stabschefen och stabsmedlemmarna att informera och ställa frågor till varandra för att få en gemensam bild av händelsen och hanteringen av denna. </a:t>
            </a:r>
          </a:p>
        </p:txBody>
      </p:sp>
      <p:sp>
        <p:nvSpPr>
          <p:cNvPr id="4" name="Platshållare för bildnummer 3"/>
          <p:cNvSpPr>
            <a:spLocks noGrp="1"/>
          </p:cNvSpPr>
          <p:nvPr>
            <p:ph type="sldNum" sz="quarter" idx="5"/>
          </p:nvPr>
        </p:nvSpPr>
        <p:spPr/>
        <p:txBody>
          <a:bodyPr/>
          <a:lstStyle/>
          <a:p>
            <a:fld id="{BDF8CED9-6419-4141-A78F-03EFE0E08A01}" type="slidenum">
              <a:rPr lang="sv-SE" smtClean="0"/>
              <a:t>30</a:t>
            </a:fld>
            <a:endParaRPr lang="sv-SE"/>
          </a:p>
        </p:txBody>
      </p:sp>
    </p:spTree>
    <p:extLst>
      <p:ext uri="{BB962C8B-B14F-4D97-AF65-F5344CB8AC3E}">
        <p14:creationId xmlns:p14="http://schemas.microsoft.com/office/powerpoint/2010/main" val="2957745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 Stabsmetodik Introduktion.</a:t>
            </a:r>
          </a:p>
          <a:p>
            <a:endParaRPr lang="sv-SE" dirty="0"/>
          </a:p>
          <a:p>
            <a:r>
              <a:rPr lang="sv-SE" dirty="0"/>
              <a:t>En viktig uppgift för staben är att säkerställa att det finns personal med rätt kompetens i stabsarbetet under en längre tid.</a:t>
            </a:r>
          </a:p>
        </p:txBody>
      </p:sp>
      <p:sp>
        <p:nvSpPr>
          <p:cNvPr id="4" name="Platshållare för bildnummer 3"/>
          <p:cNvSpPr>
            <a:spLocks noGrp="1"/>
          </p:cNvSpPr>
          <p:nvPr>
            <p:ph type="sldNum" sz="quarter" idx="5"/>
          </p:nvPr>
        </p:nvSpPr>
        <p:spPr/>
        <p:txBody>
          <a:bodyPr/>
          <a:lstStyle/>
          <a:p>
            <a:fld id="{BDF8CED9-6419-4141-A78F-03EFE0E08A01}" type="slidenum">
              <a:rPr lang="sv-SE" smtClean="0"/>
              <a:t>31</a:t>
            </a:fld>
            <a:endParaRPr lang="sv-SE"/>
          </a:p>
        </p:txBody>
      </p:sp>
    </p:spTree>
    <p:extLst>
      <p:ext uri="{BB962C8B-B14F-4D97-AF65-F5344CB8AC3E}">
        <p14:creationId xmlns:p14="http://schemas.microsoft.com/office/powerpoint/2010/main" val="1235189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 Stabsmetodik Introduktion.</a:t>
            </a:r>
          </a:p>
          <a:p>
            <a:endParaRPr lang="sv-SE" b="1" dirty="0"/>
          </a:p>
          <a:p>
            <a:r>
              <a:rPr lang="sv-SE" dirty="0"/>
              <a:t>Beslutsfattare behöver arbeta mer med långsiktiga inriktningar för att minska konsekvenserna vid händelse. Men det kan även innebära uppgifter med kortare tidsramar. Stabschefen behöver arbeta utifrån beslutsfattares inriktning men med en kortare tidsram. Stabsmedlemmarna arbetar ofta med mer konkreta uppgifter som kräver kortare tidsramar än stabschefens.</a:t>
            </a:r>
          </a:p>
        </p:txBody>
      </p:sp>
      <p:sp>
        <p:nvSpPr>
          <p:cNvPr id="4" name="Platshållare för bildnummer 3"/>
          <p:cNvSpPr>
            <a:spLocks noGrp="1"/>
          </p:cNvSpPr>
          <p:nvPr>
            <p:ph type="sldNum" sz="quarter" idx="5"/>
          </p:nvPr>
        </p:nvSpPr>
        <p:spPr/>
        <p:txBody>
          <a:bodyPr/>
          <a:lstStyle/>
          <a:p>
            <a:fld id="{BDF8CED9-6419-4141-A78F-03EFE0E08A01}" type="slidenum">
              <a:rPr lang="sv-SE" smtClean="0"/>
              <a:t>32</a:t>
            </a:fld>
            <a:endParaRPr lang="sv-SE"/>
          </a:p>
        </p:txBody>
      </p:sp>
    </p:spTree>
    <p:extLst>
      <p:ext uri="{BB962C8B-B14F-4D97-AF65-F5344CB8AC3E}">
        <p14:creationId xmlns:p14="http://schemas.microsoft.com/office/powerpoint/2010/main" val="252895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DF8CED9-6419-4141-A78F-03EFE0E08A01}" type="slidenum">
              <a:rPr lang="sv-SE" smtClean="0"/>
              <a:t>3</a:t>
            </a:fld>
            <a:endParaRPr lang="sv-SE"/>
          </a:p>
        </p:txBody>
      </p:sp>
    </p:spTree>
    <p:extLst>
      <p:ext uri="{BB962C8B-B14F-4D97-AF65-F5344CB8AC3E}">
        <p14:creationId xmlns:p14="http://schemas.microsoft.com/office/powerpoint/2010/main" val="1203257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 Stabsmetodik Introduktion.</a:t>
            </a:r>
          </a:p>
          <a:p>
            <a:endParaRPr lang="sv-SE" b="1" dirty="0"/>
          </a:p>
          <a:p>
            <a:r>
              <a:rPr lang="sv-SE" dirty="0"/>
              <a:t>Operativ rytm är det tempo en stab behöver ha för att kunna hantera stabens arbetsuppgifter. Stabens operativa rytm påverkas av vilken händelse som hanteras, vad andra aktörer gör m.m.</a:t>
            </a:r>
            <a:r>
              <a:rPr lang="sv-SE" baseline="0" dirty="0"/>
              <a:t> </a:t>
            </a:r>
            <a:r>
              <a:rPr lang="sv-SE" dirty="0"/>
              <a:t>Leveranser</a:t>
            </a:r>
            <a:r>
              <a:rPr lang="sv-SE" baseline="0" dirty="0"/>
              <a:t> är händelsestyrt, exempelvis kan handla om underlag som ska vara klart, resurser som ska göras tillgängliga.</a:t>
            </a:r>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33</a:t>
            </a:fld>
            <a:endParaRPr lang="sv-SE"/>
          </a:p>
        </p:txBody>
      </p:sp>
    </p:spTree>
    <p:extLst>
      <p:ext uri="{BB962C8B-B14F-4D97-AF65-F5344CB8AC3E}">
        <p14:creationId xmlns:p14="http://schemas.microsoft.com/office/powerpoint/2010/main" val="422934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 Stabsmetodik Introduktion. </a:t>
            </a:r>
          </a:p>
          <a:p>
            <a:endParaRPr lang="sv-SE" dirty="0"/>
          </a:p>
          <a:p>
            <a:r>
              <a:rPr lang="sv-SE" dirty="0"/>
              <a:t>Att avsluta ett stabsarbete kräver en analys av när och </a:t>
            </a:r>
            <a:r>
              <a:rPr lang="sv-SE" dirty="0">
                <a:solidFill>
                  <a:srgbClr val="00B050"/>
                </a:solidFill>
              </a:rPr>
              <a:t>hur</a:t>
            </a:r>
            <a:r>
              <a:rPr lang="sv-SE" dirty="0"/>
              <a:t> kan stabsarbetet avslutas och hur beslutet kommuniceras</a:t>
            </a:r>
            <a:r>
              <a:rPr lang="sv-SE" baseline="0" dirty="0"/>
              <a:t> internt och externt.</a:t>
            </a:r>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35</a:t>
            </a:fld>
            <a:endParaRPr lang="sv-SE"/>
          </a:p>
        </p:txBody>
      </p:sp>
    </p:spTree>
    <p:extLst>
      <p:ext uri="{BB962C8B-B14F-4D97-AF65-F5344CB8AC3E}">
        <p14:creationId xmlns:p14="http://schemas.microsoft.com/office/powerpoint/2010/main" val="4055254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 Stabsmetodik  Introduktion.</a:t>
            </a:r>
            <a:r>
              <a:rPr lang="sv-SE" dirty="0">
                <a:solidFill>
                  <a:srgbClr val="FF0000"/>
                </a:solidFill>
              </a:rPr>
              <a:t> </a:t>
            </a:r>
            <a:r>
              <a:rPr lang="sv-SE" b="1" dirty="0"/>
              <a:t/>
            </a:r>
            <a:br>
              <a:rPr lang="sv-SE" b="1" dirty="0"/>
            </a:br>
            <a:endParaRPr lang="sv-SE" b="1" dirty="0"/>
          </a:p>
          <a:p>
            <a:r>
              <a:rPr lang="sv-SE" dirty="0"/>
              <a:t>En utvärdering kan startas upp under </a:t>
            </a:r>
            <a:r>
              <a:rPr lang="sv-SE"/>
              <a:t>pågående och</a:t>
            </a:r>
            <a:r>
              <a:rPr lang="sv-SE" baseline="0"/>
              <a:t> </a:t>
            </a:r>
            <a:r>
              <a:rPr lang="sv-SE"/>
              <a:t>efter </a:t>
            </a:r>
            <a:r>
              <a:rPr lang="sv-SE" dirty="0"/>
              <a:t>ett avslutat stabsarbete. Var tydlig med vad som ska utvärderas och varför.</a:t>
            </a:r>
          </a:p>
        </p:txBody>
      </p:sp>
      <p:sp>
        <p:nvSpPr>
          <p:cNvPr id="4" name="Platshållare för bildnummer 3"/>
          <p:cNvSpPr>
            <a:spLocks noGrp="1"/>
          </p:cNvSpPr>
          <p:nvPr>
            <p:ph type="sldNum" sz="quarter" idx="5"/>
          </p:nvPr>
        </p:nvSpPr>
        <p:spPr/>
        <p:txBody>
          <a:bodyPr/>
          <a:lstStyle/>
          <a:p>
            <a:fld id="{BDF8CED9-6419-4141-A78F-03EFE0E08A01}" type="slidenum">
              <a:rPr lang="sv-SE" smtClean="0"/>
              <a:t>36</a:t>
            </a:fld>
            <a:endParaRPr lang="sv-SE"/>
          </a:p>
        </p:txBody>
      </p:sp>
    </p:spTree>
    <p:extLst>
      <p:ext uri="{BB962C8B-B14F-4D97-AF65-F5344CB8AC3E}">
        <p14:creationId xmlns:p14="http://schemas.microsoft.com/office/powerpoint/2010/main" val="2306572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DF8CED9-6419-4141-A78F-03EFE0E08A01}" type="slidenum">
              <a:rPr lang="sv-SE" smtClean="0"/>
              <a:t>37</a:t>
            </a:fld>
            <a:endParaRPr lang="sv-SE"/>
          </a:p>
        </p:txBody>
      </p:sp>
    </p:spTree>
    <p:extLst>
      <p:ext uri="{BB962C8B-B14F-4D97-AF65-F5344CB8AC3E}">
        <p14:creationId xmlns:p14="http://schemas.microsoft.com/office/powerpoint/2010/main" val="244625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Animerad bild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Läsanvisning: Stabsmetodik Introduktion.</a:t>
            </a:r>
            <a:br>
              <a:rPr lang="sv-SE" dirty="0"/>
            </a:br>
            <a:endParaRPr lang="sv-SE" dirty="0"/>
          </a:p>
          <a:p>
            <a:r>
              <a:rPr lang="sv-SE" dirty="0"/>
              <a:t>En stab kan namnges på olika sätt i olika organisationer; särskild organisation, förstärkt ledningsstöd, ledningsstöd eller någonting annat som organisationen väljer. </a:t>
            </a:r>
            <a:br>
              <a:rPr lang="sv-SE" dirty="0"/>
            </a:br>
            <a:r>
              <a:rPr lang="sv-SE" dirty="0"/>
              <a:t/>
            </a:r>
            <a:br>
              <a:rPr lang="sv-SE" dirty="0"/>
            </a:br>
            <a:r>
              <a:rPr lang="sv-SE" b="1" dirty="0"/>
              <a:t>Förslag på aktivitet</a:t>
            </a:r>
            <a:r>
              <a:rPr lang="sv-SE" dirty="0"/>
              <a:t/>
            </a:r>
            <a:br>
              <a:rPr lang="sv-SE" dirty="0"/>
            </a:br>
            <a:r>
              <a:rPr lang="sv-SE" dirty="0"/>
              <a:t>Deltagarna får enskilt reflektera över frågan ”vad betyder stab?”.  Därefter delas deltagarna in i par och får reflektera över sina svar. Sen följs deltagarnas svar upp genom att fråga två till tre par, vad de kom fram till.  Avsluta med att fråga alla deltagare om det är något par som vill komplettera med sina svar. Skriv upp deltagarnas svar synligt för alla på en </a:t>
            </a:r>
            <a:r>
              <a:rPr lang="sv-SE" dirty="0" err="1"/>
              <a:t>whiteboard</a:t>
            </a:r>
            <a:r>
              <a:rPr lang="sv-SE" dirty="0"/>
              <a:t> för att under presentationen kunna återkoppla till deras svar.</a:t>
            </a:r>
          </a:p>
        </p:txBody>
      </p:sp>
      <p:sp>
        <p:nvSpPr>
          <p:cNvPr id="4" name="Platshållare för bildnummer 3"/>
          <p:cNvSpPr>
            <a:spLocks noGrp="1"/>
          </p:cNvSpPr>
          <p:nvPr>
            <p:ph type="sldNum" sz="quarter" idx="5"/>
          </p:nvPr>
        </p:nvSpPr>
        <p:spPr/>
        <p:txBody>
          <a:bodyPr/>
          <a:lstStyle/>
          <a:p>
            <a:fld id="{BDF8CED9-6419-4141-A78F-03EFE0E08A01}" type="slidenum">
              <a:rPr lang="sv-SE" smtClean="0"/>
              <a:t>5</a:t>
            </a:fld>
            <a:endParaRPr lang="sv-SE"/>
          </a:p>
        </p:txBody>
      </p:sp>
    </p:spTree>
    <p:extLst>
      <p:ext uri="{BB962C8B-B14F-4D97-AF65-F5344CB8AC3E}">
        <p14:creationId xmlns:p14="http://schemas.microsoft.com/office/powerpoint/2010/main" val="29567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Läsanvisning: Stabsmetodik Introduktion.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 stab kan tillsättas när organisationen eller beslutsfattare behöver öka sin förmåga för att kunna planera och eller hantera en samhällsstörning. Linjearbete</a:t>
            </a:r>
            <a:r>
              <a:rPr lang="sv-SE" sz="1200" kern="1200" baseline="0" dirty="0">
                <a:solidFill>
                  <a:schemeClr val="tx1"/>
                </a:solidFill>
                <a:effectLst/>
                <a:latin typeface="+mn-lt"/>
                <a:ea typeface="+mn-ea"/>
                <a:cs typeface="+mn-cs"/>
              </a:rPr>
              <a:t> är den verksamhet som genomförs i vardagen.</a:t>
            </a:r>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6</a:t>
            </a:fld>
            <a:endParaRPr lang="sv-SE"/>
          </a:p>
        </p:txBody>
      </p:sp>
    </p:spTree>
    <p:extLst>
      <p:ext uri="{BB962C8B-B14F-4D97-AF65-F5344CB8AC3E}">
        <p14:creationId xmlns:p14="http://schemas.microsoft.com/office/powerpoint/2010/main" val="419322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Läsanvisning: Stabsmetodik Introduktion.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När något av våra skyddsvärden är hotade eller kommer att bli hotat och det råder osäkerhet på vilka konsekvenser samhällsstörningen kan innebära.</a:t>
            </a:r>
          </a:p>
        </p:txBody>
      </p:sp>
      <p:sp>
        <p:nvSpPr>
          <p:cNvPr id="4" name="Platshållare för bildnummer 3"/>
          <p:cNvSpPr>
            <a:spLocks noGrp="1"/>
          </p:cNvSpPr>
          <p:nvPr>
            <p:ph type="sldNum" sz="quarter" idx="5"/>
          </p:nvPr>
        </p:nvSpPr>
        <p:spPr/>
        <p:txBody>
          <a:bodyPr/>
          <a:lstStyle/>
          <a:p>
            <a:fld id="{BDF8CED9-6419-4141-A78F-03EFE0E08A01}" type="slidenum">
              <a:rPr lang="sv-SE" smtClean="0"/>
              <a:t>7</a:t>
            </a:fld>
            <a:endParaRPr lang="sv-SE"/>
          </a:p>
        </p:txBody>
      </p:sp>
    </p:spTree>
    <p:extLst>
      <p:ext uri="{BB962C8B-B14F-4D97-AF65-F5344CB8AC3E}">
        <p14:creationId xmlns:p14="http://schemas.microsoft.com/office/powerpoint/2010/main" val="180877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 Stabsmetodik Introduktion.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Förslag på aktivitet</a:t>
            </a:r>
          </a:p>
          <a:p>
            <a:r>
              <a:rPr lang="sv-SE" sz="1200" kern="1200" dirty="0">
                <a:solidFill>
                  <a:schemeClr val="tx1"/>
                </a:solidFill>
                <a:effectLst/>
                <a:latin typeface="+mn-lt"/>
                <a:ea typeface="+mn-ea"/>
                <a:cs typeface="+mn-cs"/>
              </a:rPr>
              <a:t>Låt deltagarna diskuterar i par ”Vid vilka händelser tror du att din organisation behöver starta upp en stab?”. Låt två till tre par berätta vad de kom fram till. Fråga övriga par om de vill komplettera med sina svar. </a:t>
            </a:r>
          </a:p>
        </p:txBody>
      </p:sp>
      <p:sp>
        <p:nvSpPr>
          <p:cNvPr id="4" name="Platshållare för bildnummer 3"/>
          <p:cNvSpPr>
            <a:spLocks noGrp="1"/>
          </p:cNvSpPr>
          <p:nvPr>
            <p:ph type="sldNum" sz="quarter" idx="5"/>
          </p:nvPr>
        </p:nvSpPr>
        <p:spPr/>
        <p:txBody>
          <a:bodyPr/>
          <a:lstStyle/>
          <a:p>
            <a:fld id="{BDF8CED9-6419-4141-A78F-03EFE0E08A01}" type="slidenum">
              <a:rPr lang="sv-SE" smtClean="0"/>
              <a:t>8</a:t>
            </a:fld>
            <a:endParaRPr lang="sv-SE"/>
          </a:p>
        </p:txBody>
      </p:sp>
    </p:spTree>
    <p:extLst>
      <p:ext uri="{BB962C8B-B14F-4D97-AF65-F5344CB8AC3E}">
        <p14:creationId xmlns:p14="http://schemas.microsoft.com/office/powerpoint/2010/main" val="324252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Läsanvisning: Stabsmetodik Introduktion.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finns många olika händelser som kan skapa ett behov av en stab. Mycket beror på vilken kapacitet organisationen har för att kunna planera och hantera händelser som går utanför ordinarie linjearbete.</a:t>
            </a:r>
          </a:p>
        </p:txBody>
      </p:sp>
      <p:sp>
        <p:nvSpPr>
          <p:cNvPr id="4" name="Platshållare för bildnummer 3"/>
          <p:cNvSpPr>
            <a:spLocks noGrp="1"/>
          </p:cNvSpPr>
          <p:nvPr>
            <p:ph type="sldNum" sz="quarter" idx="5"/>
          </p:nvPr>
        </p:nvSpPr>
        <p:spPr/>
        <p:txBody>
          <a:bodyPr/>
          <a:lstStyle/>
          <a:p>
            <a:fld id="{BDF8CED9-6419-4141-A78F-03EFE0E08A01}" type="slidenum">
              <a:rPr lang="sv-SE" smtClean="0"/>
              <a:t>9</a:t>
            </a:fld>
            <a:endParaRPr lang="sv-SE"/>
          </a:p>
        </p:txBody>
      </p:sp>
    </p:spTree>
    <p:extLst>
      <p:ext uri="{BB962C8B-B14F-4D97-AF65-F5344CB8AC3E}">
        <p14:creationId xmlns:p14="http://schemas.microsoft.com/office/powerpoint/2010/main" val="62685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p>
          <a:p>
            <a:r>
              <a:rPr lang="sv-SE" sz="1200" b="1" kern="1200" dirty="0">
                <a:solidFill>
                  <a:schemeClr val="tx1"/>
                </a:solidFill>
                <a:effectLst/>
                <a:latin typeface="+mn-lt"/>
                <a:ea typeface="+mn-ea"/>
                <a:cs typeface="+mn-cs"/>
              </a:rPr>
              <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Informationen om att något har hänt kan komma in till organisationen på olika sätt och vid olika tidpunkter. Oavsett hur organisationen får information behöver en bedömning göras hur händelsen påverkar eller kommer att påverka organisationens ansvarsområde och vilka beslutsfattare och/eller chefer som behöver informeras. </a:t>
            </a:r>
          </a:p>
          <a:p>
            <a:r>
              <a:rPr lang="sv-SE" sz="1200" kern="1200" dirty="0">
                <a:solidFill>
                  <a:schemeClr val="tx1"/>
                </a:solidFill>
                <a:effectLst/>
                <a:latin typeface="+mn-lt"/>
                <a:ea typeface="+mn-ea"/>
                <a:cs typeface="+mn-cs"/>
              </a:rPr>
              <a:t>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Förslag på aktivitet</a:t>
            </a:r>
          </a:p>
          <a:p>
            <a:r>
              <a:rPr lang="sv-SE" sz="1200" kern="1200" dirty="0">
                <a:solidFill>
                  <a:schemeClr val="tx1"/>
                </a:solidFill>
                <a:effectLst/>
                <a:latin typeface="+mn-lt"/>
                <a:ea typeface="+mn-ea"/>
                <a:cs typeface="+mn-cs"/>
              </a:rPr>
              <a:t>Låt deltagarna diskuterar i par ”Hur får din organisation reda på att något har hänt?” Låt två till tre par berätta vad de kom fram till. Fråga övriga par om de vill komplettera med sina svar. Eller låt deltagarna diskutera och följ inte upp deras svar utan </a:t>
            </a:r>
            <a:r>
              <a:rPr lang="sv-SE" dirty="0"/>
              <a:t>berätta</a:t>
            </a:r>
            <a:r>
              <a:rPr lang="sv-SE" sz="1200" kern="1200" dirty="0">
                <a:solidFill>
                  <a:schemeClr val="tx1"/>
                </a:solidFill>
                <a:effectLst/>
                <a:latin typeface="+mn-lt"/>
                <a:ea typeface="+mn-ea"/>
                <a:cs typeface="+mn-cs"/>
              </a:rPr>
              <a:t> </a:t>
            </a:r>
            <a:r>
              <a:rPr lang="sv-SE" dirty="0"/>
              <a:t>olika </a:t>
            </a:r>
            <a:r>
              <a:rPr lang="sv-SE" sz="1200" kern="1200" dirty="0">
                <a:solidFill>
                  <a:schemeClr val="tx1"/>
                </a:solidFill>
                <a:effectLst/>
                <a:latin typeface="+mn-lt"/>
                <a:ea typeface="+mn-ea"/>
                <a:cs typeface="+mn-cs"/>
              </a:rPr>
              <a:t>exempel på hur organisationer kan få information. Efter att du har presenterat  exemplen kan du fråga deltagarna om de har </a:t>
            </a:r>
            <a:r>
              <a:rPr lang="sv-SE" dirty="0"/>
              <a:t>ytterligare</a:t>
            </a:r>
            <a:r>
              <a:rPr lang="sv-SE" sz="1200" kern="1200" dirty="0">
                <a:solidFill>
                  <a:schemeClr val="tx1"/>
                </a:solidFill>
                <a:effectLst/>
                <a:latin typeface="+mn-lt"/>
                <a:ea typeface="+mn-ea"/>
                <a:cs typeface="+mn-cs"/>
              </a:rPr>
              <a:t> exempel.</a:t>
            </a:r>
          </a:p>
        </p:txBody>
      </p:sp>
      <p:sp>
        <p:nvSpPr>
          <p:cNvPr id="4" name="Platshållare för bildnummer 3"/>
          <p:cNvSpPr>
            <a:spLocks noGrp="1"/>
          </p:cNvSpPr>
          <p:nvPr>
            <p:ph type="sldNum" sz="quarter" idx="5"/>
          </p:nvPr>
        </p:nvSpPr>
        <p:spPr/>
        <p:txBody>
          <a:bodyPr/>
          <a:lstStyle/>
          <a:p>
            <a:fld id="{BDF8CED9-6419-4141-A78F-03EFE0E08A01}" type="slidenum">
              <a:rPr lang="sv-SE" smtClean="0"/>
              <a:t>10</a:t>
            </a:fld>
            <a:endParaRPr lang="sv-SE"/>
          </a:p>
        </p:txBody>
      </p:sp>
    </p:spTree>
    <p:extLst>
      <p:ext uri="{BB962C8B-B14F-4D97-AF65-F5344CB8AC3E}">
        <p14:creationId xmlns:p14="http://schemas.microsoft.com/office/powerpoint/2010/main" val="4266793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2023-02-07</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slide" Target="slide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msb.se/sv/amnesomraden/krisberedskap--civilt-forsvar/samverkan-och-ledning/gemensamma-grunder-for-samverkan-och-ledning-vid-samhallsstorningar/stabsmetodik/utbildningar-i-stabsmetodik/"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1">
            <a:extLst>
              <a:ext uri="{FF2B5EF4-FFF2-40B4-BE49-F238E27FC236}">
                <a16:creationId xmlns:a16="http://schemas.microsoft.com/office/drawing/2014/main" id="{A95A5EA3-C906-E114-10EC-49CCB7EC0426}"/>
              </a:ext>
            </a:extLst>
          </p:cNvPr>
          <p:cNvSpPr>
            <a:spLocks noGrp="1"/>
          </p:cNvSpPr>
          <p:nvPr>
            <p:ph type="ctrTitle"/>
          </p:nvPr>
        </p:nvSpPr>
        <p:spPr>
          <a:xfrm>
            <a:off x="1782000" y="1998000"/>
            <a:ext cx="8625600" cy="712800"/>
          </a:xfrm>
        </p:spPr>
        <p:txBody>
          <a:bodyPr lIns="57600" tIns="57600" rIns="57600" bIns="57600"/>
          <a:lstStyle/>
          <a:p>
            <a:pPr>
              <a:lnSpc>
                <a:spcPts val="4800"/>
              </a:lnSpc>
            </a:pPr>
            <a:r>
              <a:rPr lang="sv-SE" dirty="0"/>
              <a:t>Stabsmetodik </a:t>
            </a:r>
          </a:p>
        </p:txBody>
      </p:sp>
      <p:sp>
        <p:nvSpPr>
          <p:cNvPr id="7" name="H2">
            <a:extLst>
              <a:ext uri="{FF2B5EF4-FFF2-40B4-BE49-F238E27FC236}">
                <a16:creationId xmlns:a16="http://schemas.microsoft.com/office/drawing/2014/main" id="{578EA231-BD5A-9978-27D8-06D23BD7ECBE}"/>
              </a:ext>
            </a:extLst>
          </p:cNvPr>
          <p:cNvSpPr>
            <a:spLocks noGrp="1"/>
          </p:cNvSpPr>
          <p:nvPr>
            <p:ph type="subTitle" idx="1"/>
          </p:nvPr>
        </p:nvSpPr>
        <p:spPr>
          <a:xfrm>
            <a:off x="1782000" y="2700000"/>
            <a:ext cx="8625600" cy="712800"/>
          </a:xfrm>
        </p:spPr>
        <p:txBody>
          <a:bodyPr lIns="57600" tIns="57600" rIns="57600" bIns="57600"/>
          <a:lstStyle/>
          <a:p>
            <a:pPr>
              <a:lnSpc>
                <a:spcPts val="3200"/>
              </a:lnSpc>
              <a:spcBef>
                <a:spcPts val="0"/>
              </a:spcBef>
              <a:spcAft>
                <a:spcPts val="800"/>
              </a:spcAft>
            </a:pPr>
            <a:r>
              <a:rPr lang="sv-SE" dirty="0"/>
              <a:t>Introduktion</a:t>
            </a:r>
          </a:p>
        </p:txBody>
      </p:sp>
      <p:pic>
        <p:nvPicPr>
          <p:cNvPr id="11" name="Illustration" descr="Flera personer som sitter och står runt ett bord. De tittar gemensamt på en karta och ser fundersamma ut. Ovanför personerna finns det olika symboler för olika samhällsstörningar exempelvis översvämning, pandemi och krig.">
            <a:extLst>
              <a:ext uri="{FF2B5EF4-FFF2-40B4-BE49-F238E27FC236}">
                <a16:creationId xmlns:a16="http://schemas.microsoft.com/office/drawing/2014/main" id="{5ED55C47-BE89-6864-9B7F-7C79B5150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800" y="633600"/>
            <a:ext cx="5040000" cy="5009760"/>
          </a:xfrm>
          <a:prstGeom prst="rect">
            <a:avLst/>
          </a:prstGeom>
        </p:spPr>
      </p:pic>
      <p:sp>
        <p:nvSpPr>
          <p:cNvPr id="2" name="textruta 1">
            <a:extLst>
              <a:ext uri="{FF2B5EF4-FFF2-40B4-BE49-F238E27FC236}">
                <a16:creationId xmlns:a16="http://schemas.microsoft.com/office/drawing/2014/main" id="{69B1531D-EFDD-56EC-32F0-3C935331FAF7}"/>
              </a:ext>
            </a:extLst>
          </p:cNvPr>
          <p:cNvSpPr txBox="1"/>
          <p:nvPr/>
        </p:nvSpPr>
        <p:spPr>
          <a:xfrm>
            <a:off x="121981" y="6501612"/>
            <a:ext cx="2743647" cy="239436"/>
          </a:xfrm>
          <a:prstGeom prst="rect">
            <a:avLst/>
          </a:prstGeom>
          <a:noFill/>
        </p:spPr>
        <p:txBody>
          <a:bodyPr wrap="none" lIns="57600" tIns="57600" rIns="57600" bIns="57600" rtlCol="0">
            <a:spAutoFit/>
          </a:bodyPr>
          <a:lstStyle/>
          <a:p>
            <a:r>
              <a:rPr lang="sv-SE" sz="800" dirty="0">
                <a:effectLst/>
                <a:latin typeface="Arial" panose="020B0604020202020204" pitchFamily="34" charset="0"/>
              </a:rPr>
              <a:t>Publikationsnummer: MSB2143 – </a:t>
            </a:r>
            <a:r>
              <a:rPr lang="sv-SE" sz="800" dirty="0">
                <a:latin typeface="Arial" panose="020B0604020202020204" pitchFamily="34" charset="0"/>
              </a:rPr>
              <a:t>reviderad februari 2023</a:t>
            </a:r>
            <a:endParaRPr lang="sv-SE" sz="800" dirty="0">
              <a:effectLst/>
              <a:latin typeface="Arial" panose="020B0604020202020204" pitchFamily="34" charset="0"/>
            </a:endParaRPr>
          </a:p>
        </p:txBody>
      </p:sp>
    </p:spTree>
    <p:extLst>
      <p:ext uri="{BB962C8B-B14F-4D97-AF65-F5344CB8AC3E}">
        <p14:creationId xmlns:p14="http://schemas.microsoft.com/office/powerpoint/2010/main" val="41247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C21DF53C-A23E-ECE1-A170-FE36F6BA8402}"/>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Hur får din organisation information?</a:t>
            </a:r>
          </a:p>
        </p:txBody>
      </p:sp>
      <p:sp>
        <p:nvSpPr>
          <p:cNvPr id="3" name="P">
            <a:extLst>
              <a:ext uri="{FF2B5EF4-FFF2-40B4-BE49-F238E27FC236}">
                <a16:creationId xmlns:a16="http://schemas.microsoft.com/office/drawing/2014/main" id="{43F33D4C-1DD0-F09C-D4C4-9ED1A1815156}"/>
              </a:ext>
            </a:extLst>
          </p:cNvPr>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sv-SE" sz="1800" dirty="0"/>
              <a:t>Information till tjänsteperson i beredskap (</a:t>
            </a:r>
            <a:r>
              <a:rPr lang="sv-SE" sz="1800" dirty="0" err="1"/>
              <a:t>TiB</a:t>
            </a:r>
            <a:r>
              <a:rPr lang="sv-SE" sz="1800" dirty="0"/>
              <a:t>)</a:t>
            </a:r>
          </a:p>
          <a:p>
            <a:pPr marL="172800" indent="-172800">
              <a:spcBef>
                <a:spcPts val="800"/>
              </a:spcBef>
            </a:pPr>
            <a:r>
              <a:rPr lang="sv-SE" sz="1800" dirty="0"/>
              <a:t>Omvärldsbevakning</a:t>
            </a:r>
          </a:p>
          <a:p>
            <a:pPr marL="172800" indent="-172800">
              <a:spcBef>
                <a:spcPts val="800"/>
              </a:spcBef>
            </a:pPr>
            <a:r>
              <a:rPr lang="sv-SE" sz="1800" dirty="0"/>
              <a:t>Larm</a:t>
            </a:r>
          </a:p>
          <a:p>
            <a:pPr marL="172800" indent="-172800">
              <a:spcBef>
                <a:spcPts val="800"/>
              </a:spcBef>
            </a:pPr>
            <a:r>
              <a:rPr lang="sv-SE" sz="1800" dirty="0"/>
              <a:t>Annan organisation</a:t>
            </a:r>
          </a:p>
          <a:p>
            <a:pPr marL="172800" indent="-172800">
              <a:spcBef>
                <a:spcPts val="800"/>
              </a:spcBef>
            </a:pPr>
            <a:r>
              <a:rPr lang="sv-SE" sz="1800" dirty="0"/>
              <a:t>Massmedia</a:t>
            </a:r>
          </a:p>
          <a:p>
            <a:pPr marL="172800" indent="-172800">
              <a:spcBef>
                <a:spcPts val="800"/>
              </a:spcBef>
            </a:pPr>
            <a:r>
              <a:rPr lang="sv-SE" sz="1800" dirty="0"/>
              <a:t>Privatpersoner </a:t>
            </a:r>
          </a:p>
          <a:p>
            <a:pPr marL="172800" indent="-172800">
              <a:spcBef>
                <a:spcPts val="800"/>
              </a:spcBef>
            </a:pPr>
            <a:r>
              <a:rPr lang="sv-SE" sz="1800" dirty="0"/>
              <a:t>På annat sätt</a:t>
            </a:r>
          </a:p>
        </p:txBody>
      </p:sp>
      <p:pic>
        <p:nvPicPr>
          <p:cNvPr id="16" name="Illustration" descr="Fyra personer två kvinnor och två män som finns i en cirkel med ett frågetecken i mitten. ">
            <a:extLst>
              <a:ext uri="{FF2B5EF4-FFF2-40B4-BE49-F238E27FC236}">
                <a16:creationId xmlns:a16="http://schemas.microsoft.com/office/drawing/2014/main" id="{92A2F0C1-7CE3-42E5-5A70-477C5735CA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72000" y="3479994"/>
            <a:ext cx="3048000" cy="2913888"/>
          </a:xfrm>
          <a:prstGeom prst="rect">
            <a:avLst/>
          </a:prstGeom>
        </p:spPr>
      </p:pic>
      <p:grpSp>
        <p:nvGrpSpPr>
          <p:cNvPr id="13" name="Bubbla" descr="En bubbla med texten &quot;Hur får din organisation information när något händer?&quot;.">
            <a:extLst>
              <a:ext uri="{FF2B5EF4-FFF2-40B4-BE49-F238E27FC236}">
                <a16:creationId xmlns:a16="http://schemas.microsoft.com/office/drawing/2014/main" id="{3DBB1B15-EC2E-87E4-71A9-E1EE67AFDE3A}"/>
              </a:ext>
            </a:extLst>
          </p:cNvPr>
          <p:cNvGrpSpPr/>
          <p:nvPr/>
        </p:nvGrpSpPr>
        <p:grpSpPr>
          <a:xfrm>
            <a:off x="7255112" y="2068780"/>
            <a:ext cx="3876805" cy="2451169"/>
            <a:chOff x="7255112" y="2068780"/>
            <a:chExt cx="3876805" cy="2451169"/>
          </a:xfrm>
        </p:grpSpPr>
        <p:grpSp>
          <p:nvGrpSpPr>
            <p:cNvPr id="12" name="Bubbla">
              <a:extLst>
                <a:ext uri="{FF2B5EF4-FFF2-40B4-BE49-F238E27FC236}">
                  <a16:creationId xmlns:a16="http://schemas.microsoft.com/office/drawing/2014/main" id="{C95CD106-653B-5F4B-9048-07B56F22E095}"/>
                </a:ext>
              </a:extLst>
            </p:cNvPr>
            <p:cNvGrpSpPr/>
            <p:nvPr/>
          </p:nvGrpSpPr>
          <p:grpSpPr>
            <a:xfrm>
              <a:off x="7255112" y="2068780"/>
              <a:ext cx="3876805" cy="2451169"/>
              <a:chOff x="7255112" y="2068780"/>
              <a:chExt cx="3876805" cy="2451169"/>
            </a:xfrm>
          </p:grpSpPr>
          <p:sp>
            <p:nvSpPr>
              <p:cNvPr id="9" name="Ellips 8">
                <a:extLst>
                  <a:ext uri="{FF2B5EF4-FFF2-40B4-BE49-F238E27FC236}">
                    <a16:creationId xmlns:a16="http://schemas.microsoft.com/office/drawing/2014/main" id="{9348662D-B182-66DB-90AA-4FAF343987A5}"/>
                  </a:ext>
                </a:extLst>
              </p:cNvPr>
              <p:cNvSpPr/>
              <p:nvPr/>
            </p:nvSpPr>
            <p:spPr>
              <a:xfrm rot="19306610">
                <a:off x="8827401" y="3632968"/>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63AF11E-7EA3-F8B8-F7F4-F0059C71FD08}"/>
                  </a:ext>
                </a:extLst>
              </p:cNvPr>
              <p:cNvSpPr/>
              <p:nvPr/>
            </p:nvSpPr>
            <p:spPr>
              <a:xfrm rot="19306610">
                <a:off x="8566818" y="4108479"/>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8E669C19-C00E-1B07-2F67-AEFE2F278A0E}"/>
                  </a:ext>
                </a:extLst>
              </p:cNvPr>
              <p:cNvSpPr/>
              <p:nvPr/>
            </p:nvSpPr>
            <p:spPr>
              <a:xfrm rot="19306610">
                <a:off x="8412025" y="4368749"/>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5A65B70D-46FA-5452-1EB9-A2AE0FDD6D3A}"/>
                  </a:ext>
                </a:extLst>
              </p:cNvPr>
              <p:cNvSpPr/>
              <p:nvPr/>
            </p:nvSpPr>
            <p:spPr>
              <a:xfrm>
                <a:off x="7255112" y="2068780"/>
                <a:ext cx="3876805" cy="18471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Txt" descr="En bubbla med texten &quot;Hur får din organisation information när något händer?&quot;.">
              <a:extLst>
                <a:ext uri="{FF2B5EF4-FFF2-40B4-BE49-F238E27FC236}">
                  <a16:creationId xmlns:a16="http://schemas.microsoft.com/office/drawing/2014/main" id="{1DD148B8-96D1-5F46-08B2-8E7297060B54}"/>
                </a:ext>
              </a:extLst>
            </p:cNvPr>
            <p:cNvSpPr txBox="1"/>
            <p:nvPr/>
          </p:nvSpPr>
          <p:spPr>
            <a:xfrm>
              <a:off x="7523826" y="2530692"/>
              <a:ext cx="3339376" cy="923330"/>
            </a:xfrm>
            <a:prstGeom prst="rect">
              <a:avLst/>
            </a:prstGeom>
            <a:noFill/>
          </p:spPr>
          <p:txBody>
            <a:bodyPr wrap="none" rtlCol="0">
              <a:spAutoFit/>
            </a:bodyPr>
            <a:lstStyle/>
            <a:p>
              <a:pPr algn="ctr"/>
              <a:r>
                <a:rPr lang="sv-SE" dirty="0">
                  <a:solidFill>
                    <a:schemeClr val="bg1"/>
                  </a:solidFill>
                </a:rPr>
                <a:t>Hur får din organisation </a:t>
              </a:r>
              <a:br>
                <a:rPr lang="sv-SE" dirty="0">
                  <a:solidFill>
                    <a:schemeClr val="bg1"/>
                  </a:solidFill>
                </a:rPr>
              </a:br>
              <a:r>
                <a:rPr lang="sv-SE" dirty="0">
                  <a:solidFill>
                    <a:schemeClr val="bg1"/>
                  </a:solidFill>
                </a:rPr>
                <a:t>information när något händer? </a:t>
              </a:r>
              <a:br>
                <a:rPr lang="sv-SE" dirty="0">
                  <a:solidFill>
                    <a:schemeClr val="bg1"/>
                  </a:solidFill>
                </a:rPr>
              </a:br>
              <a:r>
                <a:rPr lang="sv-SE" dirty="0">
                  <a:solidFill>
                    <a:schemeClr val="bg1"/>
                  </a:solidFill>
                </a:rPr>
                <a:t>(Information och kontaktvägar)</a:t>
              </a:r>
            </a:p>
          </p:txBody>
        </p:sp>
      </p:grpSp>
    </p:spTree>
    <p:extLst>
      <p:ext uri="{BB962C8B-B14F-4D97-AF65-F5344CB8AC3E}">
        <p14:creationId xmlns:p14="http://schemas.microsoft.com/office/powerpoint/2010/main" val="5682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1">
            <a:extLst>
              <a:ext uri="{FF2B5EF4-FFF2-40B4-BE49-F238E27FC236}">
                <a16:creationId xmlns:a16="http://schemas.microsoft.com/office/drawing/2014/main" id="{01C5E1D6-536A-6359-657D-D5E5FE9D7AFE}"/>
              </a:ext>
            </a:extLst>
          </p:cNvPr>
          <p:cNvSpPr>
            <a:spLocks noGrp="1"/>
          </p:cNvSpPr>
          <p:nvPr>
            <p:ph type="title"/>
          </p:nvPr>
        </p:nvSpPr>
        <p:spPr>
          <a:xfrm>
            <a:off x="1782000" y="2592000"/>
            <a:ext cx="8640000" cy="712800"/>
          </a:xfrm>
        </p:spPr>
        <p:txBody>
          <a:bodyPr lIns="57600" tIns="57600" rIns="57600" bIns="57600" anchor="ctr"/>
          <a:lstStyle/>
          <a:p>
            <a:pPr algn="ctr"/>
            <a:r>
              <a:rPr lang="sv-SE" sz="4000" dirty="0">
                <a:solidFill>
                  <a:schemeClr val="bg1"/>
                </a:solidFill>
              </a:rPr>
              <a:t>Uppstart av stabsarbetet</a:t>
            </a:r>
            <a:endParaRPr lang="en-US" sz="4000" dirty="0"/>
          </a:p>
        </p:txBody>
      </p:sp>
    </p:spTree>
    <p:extLst>
      <p:ext uri="{BB962C8B-B14F-4D97-AF65-F5344CB8AC3E}">
        <p14:creationId xmlns:p14="http://schemas.microsoft.com/office/powerpoint/2010/main" val="155155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2">
            <a:extLst>
              <a:ext uri="{FF2B5EF4-FFF2-40B4-BE49-F238E27FC236}">
                <a16:creationId xmlns:a16="http://schemas.microsoft.com/office/drawing/2014/main" id="{A291460F-3DAA-410B-634E-C5F55ABFDEB8}"/>
              </a:ext>
            </a:extLst>
          </p:cNvPr>
          <p:cNvSpPr>
            <a:spLocks noGrp="1"/>
          </p:cNvSpPr>
          <p:nvPr>
            <p:ph type="title"/>
          </p:nvPr>
        </p:nvSpPr>
        <p:spPr>
          <a:xfrm>
            <a:off x="1782000" y="1152000"/>
            <a:ext cx="8640000" cy="712800"/>
          </a:xfrm>
        </p:spPr>
        <p:txBody>
          <a:bodyPr lIns="57600" tIns="57600" rIns="57600" bIns="57600" anchor="t">
            <a:normAutofit/>
          </a:bodyPr>
          <a:lstStyle/>
          <a:p>
            <a:pPr>
              <a:lnSpc>
                <a:spcPts val="3600"/>
              </a:lnSpc>
            </a:pPr>
            <a:r>
              <a:rPr lang="en-US" sz="2800" dirty="0"/>
              <a:t>Vem </a:t>
            </a:r>
            <a:r>
              <a:rPr lang="en-US" sz="2800" dirty="0" err="1"/>
              <a:t>beslutar</a:t>
            </a:r>
            <a:r>
              <a:rPr lang="en-US" sz="2800" dirty="0"/>
              <a:t> </a:t>
            </a:r>
            <a:r>
              <a:rPr lang="en-US" sz="2800" dirty="0" err="1"/>
              <a:t>att</a:t>
            </a:r>
            <a:r>
              <a:rPr lang="en-US" sz="2800" dirty="0"/>
              <a:t> </a:t>
            </a:r>
            <a:r>
              <a:rPr lang="en-US" sz="2800" dirty="0" err="1"/>
              <a:t>starta</a:t>
            </a:r>
            <a:r>
              <a:rPr lang="en-US" sz="2800" dirty="0"/>
              <a:t> </a:t>
            </a:r>
            <a:r>
              <a:rPr lang="en-US" sz="2800" dirty="0" err="1"/>
              <a:t>ett</a:t>
            </a:r>
            <a:r>
              <a:rPr lang="en-US" sz="2800" dirty="0"/>
              <a:t> </a:t>
            </a:r>
            <a:r>
              <a:rPr lang="en-US" sz="2800" dirty="0" err="1"/>
              <a:t>stabsarbete</a:t>
            </a:r>
            <a:r>
              <a:rPr lang="en-US" sz="2800" dirty="0"/>
              <a:t>?</a:t>
            </a:r>
          </a:p>
        </p:txBody>
      </p:sp>
      <p:sp>
        <p:nvSpPr>
          <p:cNvPr id="15" name="P">
            <a:extLst>
              <a:ext uri="{FF2B5EF4-FFF2-40B4-BE49-F238E27FC236}">
                <a16:creationId xmlns:a16="http://schemas.microsoft.com/office/drawing/2014/main" id="{688319DF-0D6E-E25B-4867-DD47C16F6F3A}"/>
              </a:ext>
            </a:extLst>
          </p:cNvPr>
          <p:cNvSpPr>
            <a:spLocks noGrp="1"/>
          </p:cNvSpPr>
          <p:nvPr>
            <p:ph idx="1"/>
          </p:nvPr>
        </p:nvSpPr>
        <p:spPr>
          <a:xfrm>
            <a:off x="1782000" y="1998000"/>
            <a:ext cx="8625600" cy="3585600"/>
          </a:xfrm>
        </p:spPr>
        <p:txBody>
          <a:bodyPr lIns="57600" tIns="57600" rIns="57600" bIns="57600">
            <a:normAutofit/>
          </a:bodyPr>
          <a:lstStyle/>
          <a:p>
            <a:pPr marL="172800" indent="-172800">
              <a:spcBef>
                <a:spcPts val="800"/>
              </a:spcBef>
            </a:pPr>
            <a:r>
              <a:rPr lang="sv-SE" sz="1800" dirty="0"/>
              <a:t>Beslutsfattare i er organisation bedömer </a:t>
            </a:r>
            <a:br>
              <a:rPr lang="sv-SE" sz="1800" dirty="0"/>
            </a:br>
            <a:r>
              <a:rPr lang="sv-SE" sz="1800" dirty="0"/>
              <a:t>att det kommer att krävas ett utökat </a:t>
            </a:r>
            <a:br>
              <a:rPr lang="sv-SE" sz="1800" dirty="0"/>
            </a:br>
            <a:r>
              <a:rPr lang="sv-SE" sz="1800" dirty="0"/>
              <a:t>ledningsstöd och en samlad hantering </a:t>
            </a:r>
            <a:br>
              <a:rPr lang="sv-SE" sz="1800" dirty="0"/>
            </a:br>
            <a:r>
              <a:rPr lang="sv-SE" sz="1800" dirty="0"/>
              <a:t>av samhällsstörningen. </a:t>
            </a:r>
          </a:p>
          <a:p>
            <a:pPr marL="172800" indent="-172800">
              <a:spcBef>
                <a:spcPts val="800"/>
              </a:spcBef>
            </a:pPr>
            <a:r>
              <a:rPr lang="sv-SE" sz="1800" dirty="0"/>
              <a:t>Beslutsfattare beslutar att etablera en </a:t>
            </a:r>
            <a:br>
              <a:rPr lang="sv-SE" sz="1800" dirty="0"/>
            </a:br>
            <a:r>
              <a:rPr lang="sv-SE" sz="1800" dirty="0"/>
              <a:t>stab och utser stabschef.</a:t>
            </a:r>
            <a:endParaRPr lang="en-US" sz="1800" dirty="0"/>
          </a:p>
        </p:txBody>
      </p:sp>
      <p:pic>
        <p:nvPicPr>
          <p:cNvPr id="5" name="Platshållare för innehåll 3" descr="Bilden visar fem personer som sitter runt ett bord och lyssnar på en person som står vid en talarstol och pratar till dem. ">
            <a:extLst>
              <a:ext uri="{FF2B5EF4-FFF2-40B4-BE49-F238E27FC236}">
                <a16:creationId xmlns:a16="http://schemas.microsoft.com/office/drawing/2014/main" id="{96177557-F7B8-F273-01D4-73B8AE7E225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tretch/>
        </p:blipFill>
        <p:spPr>
          <a:xfrm>
            <a:off x="6823024" y="1999850"/>
            <a:ext cx="4178300" cy="2781300"/>
          </a:xfrm>
          <a:prstGeom prst="rect">
            <a:avLst/>
          </a:prstGeom>
          <a:noFill/>
          <a:ln w="19050">
            <a:solidFill>
              <a:srgbClr val="6F6E67"/>
            </a:solidFill>
          </a:ln>
        </p:spPr>
      </p:pic>
      <p:sp>
        <p:nvSpPr>
          <p:cNvPr id="6" name="Foto: Helena Bergholm">
            <a:extLst>
              <a:ext uri="{FF2B5EF4-FFF2-40B4-BE49-F238E27FC236}">
                <a16:creationId xmlns:a16="http://schemas.microsoft.com/office/drawing/2014/main" id="{6A1320FD-347A-3329-2858-CDB18317F6EB}"/>
              </a:ext>
            </a:extLst>
          </p:cNvPr>
          <p:cNvSpPr txBox="1"/>
          <p:nvPr/>
        </p:nvSpPr>
        <p:spPr>
          <a:xfrm>
            <a:off x="6823024" y="4806628"/>
            <a:ext cx="2136109" cy="239436"/>
          </a:xfrm>
          <a:prstGeom prst="rect">
            <a:avLst/>
          </a:prstGeom>
          <a:noFill/>
        </p:spPr>
        <p:txBody>
          <a:bodyPr wrap="none" lIns="57600" tIns="57600" rIns="57600" bIns="57600" rtlCol="0">
            <a:spAutoFit/>
          </a:bodyPr>
          <a:lstStyle/>
          <a:p>
            <a:r>
              <a:rPr lang="sv-SE" sz="800" dirty="0"/>
              <a:t>Foto: MSB bildbank, samverkan och ledning</a:t>
            </a:r>
          </a:p>
        </p:txBody>
      </p:sp>
    </p:spTree>
    <p:extLst>
      <p:ext uri="{BB962C8B-B14F-4D97-AF65-F5344CB8AC3E}">
        <p14:creationId xmlns:p14="http://schemas.microsoft.com/office/powerpoint/2010/main" val="11947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2">
            <a:extLst>
              <a:ext uri="{FF2B5EF4-FFF2-40B4-BE49-F238E27FC236}">
                <a16:creationId xmlns:a16="http://schemas.microsoft.com/office/drawing/2014/main" id="{E008A27B-F8C4-3796-6EA3-38B0DE7BC422}"/>
              </a:ext>
            </a:extLst>
          </p:cNvPr>
          <p:cNvSpPr>
            <a:spLocks noGrp="1"/>
          </p:cNvSpPr>
          <p:nvPr>
            <p:ph type="title"/>
          </p:nvPr>
        </p:nvSpPr>
        <p:spPr>
          <a:xfrm>
            <a:off x="1782000" y="1152000"/>
            <a:ext cx="8640000" cy="1007999"/>
          </a:xfrm>
        </p:spPr>
        <p:txBody>
          <a:bodyPr lIns="57600" tIns="57600" rIns="57600" bIns="57600"/>
          <a:lstStyle/>
          <a:p>
            <a:pPr>
              <a:lnSpc>
                <a:spcPts val="3600"/>
              </a:lnSpc>
            </a:pPr>
            <a:r>
              <a:rPr lang="sv-SE" sz="2800" dirty="0"/>
              <a:t>Beslutsfattare ger ett tydligt uppdrag </a:t>
            </a:r>
            <a:br>
              <a:rPr lang="sv-SE" sz="2800" dirty="0"/>
            </a:br>
            <a:r>
              <a:rPr lang="sv-SE" sz="2800" dirty="0"/>
              <a:t>till stabschefen</a:t>
            </a:r>
          </a:p>
        </p:txBody>
      </p:sp>
      <p:sp>
        <p:nvSpPr>
          <p:cNvPr id="6" name="P">
            <a:extLst>
              <a:ext uri="{FF2B5EF4-FFF2-40B4-BE49-F238E27FC236}">
                <a16:creationId xmlns:a16="http://schemas.microsoft.com/office/drawing/2014/main" id="{95EED6B7-7D58-7780-4C00-A824548C6F0E}"/>
              </a:ext>
            </a:extLst>
          </p:cNvPr>
          <p:cNvSpPr>
            <a:spLocks noGrp="1"/>
          </p:cNvSpPr>
          <p:nvPr>
            <p:ph idx="1"/>
          </p:nvPr>
        </p:nvSpPr>
        <p:spPr>
          <a:xfrm>
            <a:off x="1782000" y="2286000"/>
            <a:ext cx="8640000" cy="3585600"/>
          </a:xfrm>
        </p:spPr>
        <p:txBody>
          <a:bodyPr lIns="57600" tIns="57600" rIns="57600" bIns="57600"/>
          <a:lstStyle/>
          <a:p>
            <a:pPr marL="172800" indent="-172800">
              <a:spcBef>
                <a:spcPts val="800"/>
              </a:spcBef>
            </a:pPr>
            <a:r>
              <a:rPr lang="sv-SE" sz="1800" dirty="0"/>
              <a:t>Uppdragsbeskrivning – vilka frågor ska staben arbeta med? </a:t>
            </a:r>
          </a:p>
          <a:p>
            <a:pPr marL="172800" indent="-172800">
              <a:spcBef>
                <a:spcPts val="800"/>
              </a:spcBef>
            </a:pPr>
            <a:r>
              <a:rPr lang="sv-SE" sz="1800" dirty="0"/>
              <a:t>Övergripande inriktning för stabens arbete</a:t>
            </a:r>
          </a:p>
          <a:p>
            <a:pPr marL="172800" indent="-172800">
              <a:spcBef>
                <a:spcPts val="800"/>
              </a:spcBef>
            </a:pPr>
            <a:r>
              <a:rPr lang="sv-SE" sz="1800" dirty="0"/>
              <a:t>Resurser</a:t>
            </a:r>
          </a:p>
          <a:p>
            <a:pPr marL="172800" indent="-172800">
              <a:spcBef>
                <a:spcPts val="800"/>
              </a:spcBef>
            </a:pPr>
            <a:r>
              <a:rPr lang="sv-SE" sz="1800" dirty="0"/>
              <a:t>Tidsramar</a:t>
            </a:r>
          </a:p>
          <a:p>
            <a:pPr marL="172800" indent="-172800">
              <a:spcBef>
                <a:spcPts val="800"/>
              </a:spcBef>
            </a:pPr>
            <a:r>
              <a:rPr lang="sv-SE" sz="1800" dirty="0"/>
              <a:t>Rapportering</a:t>
            </a:r>
          </a:p>
          <a:p>
            <a:pPr marL="172800" indent="-172800">
              <a:spcBef>
                <a:spcPts val="800"/>
              </a:spcBef>
            </a:pPr>
            <a:r>
              <a:rPr lang="sv-SE" sz="1800" dirty="0"/>
              <a:t>Samverkan</a:t>
            </a:r>
          </a:p>
          <a:p>
            <a:pPr marL="172800" indent="-172800">
              <a:spcBef>
                <a:spcPts val="800"/>
              </a:spcBef>
            </a:pPr>
            <a:r>
              <a:rPr lang="sv-SE" sz="1800" dirty="0"/>
              <a:t>Kommunikation</a:t>
            </a:r>
          </a:p>
        </p:txBody>
      </p:sp>
      <p:pic>
        <p:nvPicPr>
          <p:cNvPr id="2" name="Bildobjekt 1" descr="Två personer står och pratar med varandra, en av dem håller sina glasögon i handen. ">
            <a:extLst>
              <a:ext uri="{FF2B5EF4-FFF2-40B4-BE49-F238E27FC236}">
                <a16:creationId xmlns:a16="http://schemas.microsoft.com/office/drawing/2014/main" id="{A3743896-16BB-B77F-F4AE-21E0D58557D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67921" y="2830001"/>
            <a:ext cx="2865600" cy="3047341"/>
          </a:xfrm>
          <a:prstGeom prst="rect">
            <a:avLst/>
          </a:prstGeom>
        </p:spPr>
      </p:pic>
    </p:spTree>
    <p:extLst>
      <p:ext uri="{BB962C8B-B14F-4D97-AF65-F5344CB8AC3E}">
        <p14:creationId xmlns:p14="http://schemas.microsoft.com/office/powerpoint/2010/main" val="404537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180CAC-77FF-E2AC-44EA-F14611B856A3}"/>
              </a:ext>
            </a:extLst>
          </p:cNvPr>
          <p:cNvSpPr>
            <a:spLocks noGrp="1"/>
          </p:cNvSpPr>
          <p:nvPr>
            <p:ph type="title"/>
          </p:nvPr>
        </p:nvSpPr>
        <p:spPr>
          <a:xfrm>
            <a:off x="1782000" y="1152000"/>
            <a:ext cx="8640000" cy="712800"/>
          </a:xfrm>
        </p:spPr>
        <p:txBody>
          <a:bodyPr lIns="57600" tIns="57600" rIns="57600" bIns="57600" anchor="t"/>
          <a:lstStyle/>
          <a:p>
            <a:pPr>
              <a:lnSpc>
                <a:spcPts val="3600"/>
              </a:lnSpc>
            </a:pPr>
            <a:r>
              <a:rPr lang="sv-SE" sz="2800" dirty="0"/>
              <a:t>Stabschefens ansvar …</a:t>
            </a:r>
          </a:p>
        </p:txBody>
      </p:sp>
      <p:sp>
        <p:nvSpPr>
          <p:cNvPr id="3" name="Platshållare för innehåll 2">
            <a:extLst>
              <a:ext uri="{FF2B5EF4-FFF2-40B4-BE49-F238E27FC236}">
                <a16:creationId xmlns:a16="http://schemas.microsoft.com/office/drawing/2014/main" id="{DBFC7514-188C-F49A-F037-5A61F6077287}"/>
              </a:ext>
            </a:extLst>
          </p:cNvPr>
          <p:cNvSpPr>
            <a:spLocks noGrp="1"/>
          </p:cNvSpPr>
          <p:nvPr>
            <p:ph idx="1"/>
          </p:nvPr>
        </p:nvSpPr>
        <p:spPr>
          <a:xfrm>
            <a:off x="1782000" y="1998000"/>
            <a:ext cx="8640000" cy="3585600"/>
          </a:xfrm>
        </p:spPr>
        <p:txBody>
          <a:bodyPr lIns="57600" tIns="57600" rIns="57600" bIns="57600" numCol="1"/>
          <a:lstStyle/>
          <a:p>
            <a:pPr marL="0" indent="0">
              <a:spcBef>
                <a:spcPts val="0"/>
              </a:spcBef>
              <a:buNone/>
            </a:pPr>
            <a:r>
              <a:rPr lang="sv-SE" sz="2000" b="1" dirty="0"/>
              <a:t>Ansvar</a:t>
            </a:r>
          </a:p>
          <a:p>
            <a:pPr marL="172800" indent="-172800">
              <a:spcBef>
                <a:spcPts val="800"/>
              </a:spcBef>
            </a:pPr>
            <a:r>
              <a:rPr lang="sv-SE" sz="1800" dirty="0"/>
              <a:t>Dialog med beslutsfattare</a:t>
            </a:r>
          </a:p>
          <a:p>
            <a:pPr marL="172800" indent="-172800">
              <a:spcBef>
                <a:spcPts val="800"/>
              </a:spcBef>
            </a:pPr>
            <a:r>
              <a:rPr lang="sv-SE" sz="1800" dirty="0"/>
              <a:t>Omsätta uppdraget från beslutsfattare i uppgifter</a:t>
            </a:r>
          </a:p>
          <a:p>
            <a:pPr marL="172800" indent="-172800">
              <a:spcBef>
                <a:spcPts val="800"/>
              </a:spcBef>
            </a:pPr>
            <a:r>
              <a:rPr lang="sv-SE" sz="1800" dirty="0"/>
              <a:t>Sammanhållande ansvar</a:t>
            </a:r>
          </a:p>
          <a:p>
            <a:pPr marL="172800" lvl="0" indent="-172800">
              <a:spcBef>
                <a:spcPts val="800"/>
              </a:spcBef>
            </a:pPr>
            <a:r>
              <a:rPr lang="sv-SE" sz="1800" dirty="0"/>
              <a:t>Stabsarbetsplan skapas och uppdateras </a:t>
            </a:r>
          </a:p>
          <a:p>
            <a:pPr marL="172800" lvl="0" indent="-172800">
              <a:spcBef>
                <a:spcPts val="800"/>
              </a:spcBef>
            </a:pPr>
            <a:r>
              <a:rPr lang="sv-SE" sz="1800" dirty="0"/>
              <a:t>Säkerställa att stabens arbete dokumenteras</a:t>
            </a:r>
          </a:p>
          <a:p>
            <a:pPr marL="172800" lvl="0" indent="-172800">
              <a:spcBef>
                <a:spcPts val="800"/>
              </a:spcBef>
            </a:pPr>
            <a:r>
              <a:rPr lang="sv-SE" sz="1800" dirty="0"/>
              <a:t>Säkerställa att personalresurserna planeras</a:t>
            </a:r>
          </a:p>
          <a:p>
            <a:pPr marL="172800" lvl="0" indent="-172800">
              <a:spcBef>
                <a:spcPts val="800"/>
              </a:spcBef>
            </a:pPr>
            <a:r>
              <a:rPr lang="sv-SE" sz="1800" dirty="0"/>
              <a:t>Plan skapas för avveckling eller avslut av staben </a:t>
            </a:r>
          </a:p>
          <a:p>
            <a:pPr marL="172800" lvl="0" indent="-172800">
              <a:spcBef>
                <a:spcPts val="800"/>
              </a:spcBef>
            </a:pPr>
            <a:r>
              <a:rPr lang="sv-SE" sz="1800" dirty="0"/>
              <a:t>Utvärdering genomförs efter avslutat stabsarbete</a:t>
            </a:r>
          </a:p>
        </p:txBody>
      </p:sp>
      <p:pic>
        <p:nvPicPr>
          <p:cNvPr id="9" name="Bildobjekt 8" descr="Två personer står och pratar med varandra, en av dem håller sina glasögon i handen. ">
            <a:extLst>
              <a:ext uri="{FF2B5EF4-FFF2-40B4-BE49-F238E27FC236}">
                <a16:creationId xmlns:a16="http://schemas.microsoft.com/office/drawing/2014/main" id="{070324A2-14F9-3F7B-2D8F-A0DCD1C17A9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67921" y="2830001"/>
            <a:ext cx="2865600" cy="3047341"/>
          </a:xfrm>
          <a:prstGeom prst="rect">
            <a:avLst/>
          </a:prstGeom>
        </p:spPr>
      </p:pic>
    </p:spTree>
    <p:extLst>
      <p:ext uri="{BB962C8B-B14F-4D97-AF65-F5344CB8AC3E}">
        <p14:creationId xmlns:p14="http://schemas.microsoft.com/office/powerpoint/2010/main" val="29235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180CAC-77FF-E2AC-44EA-F14611B856A3}"/>
              </a:ext>
            </a:extLst>
          </p:cNvPr>
          <p:cNvSpPr>
            <a:spLocks noGrp="1"/>
          </p:cNvSpPr>
          <p:nvPr>
            <p:ph type="title"/>
          </p:nvPr>
        </p:nvSpPr>
        <p:spPr>
          <a:xfrm>
            <a:off x="1782000" y="1152000"/>
            <a:ext cx="8640000" cy="712800"/>
          </a:xfrm>
        </p:spPr>
        <p:txBody>
          <a:bodyPr lIns="57600" tIns="57600" rIns="57600" bIns="57600" anchor="t"/>
          <a:lstStyle/>
          <a:p>
            <a:pPr>
              <a:lnSpc>
                <a:spcPts val="3600"/>
              </a:lnSpc>
            </a:pPr>
            <a:r>
              <a:rPr lang="sv-SE" sz="2800" dirty="0"/>
              <a:t>… och arbetsuppgifter</a:t>
            </a:r>
          </a:p>
        </p:txBody>
      </p:sp>
      <p:sp>
        <p:nvSpPr>
          <p:cNvPr id="3" name="Platshållare för innehåll 2">
            <a:extLst>
              <a:ext uri="{FF2B5EF4-FFF2-40B4-BE49-F238E27FC236}">
                <a16:creationId xmlns:a16="http://schemas.microsoft.com/office/drawing/2014/main" id="{DBFC7514-188C-F49A-F037-5A61F6077287}"/>
              </a:ext>
            </a:extLst>
          </p:cNvPr>
          <p:cNvSpPr>
            <a:spLocks noGrp="1"/>
          </p:cNvSpPr>
          <p:nvPr>
            <p:ph idx="1"/>
          </p:nvPr>
        </p:nvSpPr>
        <p:spPr>
          <a:xfrm>
            <a:off x="1782000" y="1998000"/>
            <a:ext cx="8640000" cy="3585600"/>
          </a:xfrm>
        </p:spPr>
        <p:txBody>
          <a:bodyPr lIns="57600" tIns="57600" rIns="57600" bIns="57600" numCol="1"/>
          <a:lstStyle/>
          <a:p>
            <a:pPr marL="0" indent="0">
              <a:spcBef>
                <a:spcPts val="0"/>
              </a:spcBef>
              <a:buNone/>
            </a:pPr>
            <a:r>
              <a:rPr lang="sv-SE" sz="2000" b="1" dirty="0"/>
              <a:t>Arbetsuppgifter</a:t>
            </a:r>
          </a:p>
          <a:p>
            <a:pPr marL="172800" indent="-172800">
              <a:spcBef>
                <a:spcPts val="800"/>
              </a:spcBef>
            </a:pPr>
            <a:r>
              <a:rPr lang="sv-SE" sz="1800" dirty="0"/>
              <a:t>Leda och styra stabens arbete utifrån given inriktning</a:t>
            </a:r>
          </a:p>
          <a:p>
            <a:pPr marL="172800" lvl="0" indent="-172800">
              <a:spcBef>
                <a:spcPts val="800"/>
              </a:spcBef>
            </a:pPr>
            <a:r>
              <a:rPr lang="sv-SE" sz="1800" dirty="0"/>
              <a:t>Organisera och tydliggöra vilka rutiner som gäller för staben</a:t>
            </a:r>
          </a:p>
          <a:p>
            <a:pPr marL="172800" lvl="0" indent="-172800">
              <a:spcBef>
                <a:spcPts val="800"/>
              </a:spcBef>
            </a:pPr>
            <a:r>
              <a:rPr lang="sv-SE" sz="1800" dirty="0"/>
              <a:t>Prioritera och fördela arbetsuppgifter i staben</a:t>
            </a:r>
          </a:p>
          <a:p>
            <a:pPr marL="172800" lvl="0" indent="-172800">
              <a:spcBef>
                <a:spcPts val="800"/>
              </a:spcBef>
            </a:pPr>
            <a:r>
              <a:rPr lang="sv-SE" sz="1800" dirty="0"/>
              <a:t>Leda stabsorientering</a:t>
            </a:r>
          </a:p>
        </p:txBody>
      </p:sp>
      <p:pic>
        <p:nvPicPr>
          <p:cNvPr id="5" name="Bildobjekt 4" descr="Flera personer som sitter och står runt ett bord. De tittar gemensamt på en karta och ser fundersamma ut. ">
            <a:extLst>
              <a:ext uri="{FF2B5EF4-FFF2-40B4-BE49-F238E27FC236}">
                <a16:creationId xmlns:a16="http://schemas.microsoft.com/office/drawing/2014/main" id="{70040DD8-8A5B-F27D-055E-0D0DFDC1CF0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8369" y="3931822"/>
            <a:ext cx="3589231" cy="1651778"/>
          </a:xfrm>
          <a:prstGeom prst="rect">
            <a:avLst/>
          </a:prstGeom>
        </p:spPr>
      </p:pic>
    </p:spTree>
    <p:extLst>
      <p:ext uri="{BB962C8B-B14F-4D97-AF65-F5344CB8AC3E}">
        <p14:creationId xmlns:p14="http://schemas.microsoft.com/office/powerpoint/2010/main" val="78062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CC7BBB-51C9-5793-EAD4-FD1B244978C7}"/>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på stabens arbetsuppgifter</a:t>
            </a:r>
          </a:p>
        </p:txBody>
      </p:sp>
      <p:sp>
        <p:nvSpPr>
          <p:cNvPr id="3" name="Platshållare för innehåll 2">
            <a:extLst>
              <a:ext uri="{FF2B5EF4-FFF2-40B4-BE49-F238E27FC236}">
                <a16:creationId xmlns:a16="http://schemas.microsoft.com/office/drawing/2014/main" id="{5C87AFDC-F705-1F95-0F7D-09E301913CCC}"/>
              </a:ext>
            </a:extLst>
          </p:cNvPr>
          <p:cNvSpPr>
            <a:spLocks noGrp="1"/>
          </p:cNvSpPr>
          <p:nvPr>
            <p:ph idx="1"/>
          </p:nvPr>
        </p:nvSpPr>
        <p:spPr>
          <a:xfrm>
            <a:off x="1782000" y="1998000"/>
            <a:ext cx="8640000" cy="3945600"/>
          </a:xfrm>
        </p:spPr>
        <p:txBody>
          <a:bodyPr lIns="57600" tIns="57600" rIns="57600" bIns="57600" numCol="2" spcCol="576000"/>
          <a:lstStyle/>
          <a:p>
            <a:pPr marL="172800" indent="-172800">
              <a:spcBef>
                <a:spcPts val="800"/>
              </a:spcBef>
            </a:pPr>
            <a:r>
              <a:rPr lang="sv-SE" sz="1800" dirty="0"/>
              <a:t>Säkerställa genomförandet av de beslut som tagits</a:t>
            </a:r>
          </a:p>
          <a:p>
            <a:pPr marL="172800" indent="-172800">
              <a:spcBef>
                <a:spcPts val="800"/>
              </a:spcBef>
            </a:pPr>
            <a:r>
              <a:rPr lang="sv-SE" sz="1800" dirty="0"/>
              <a:t>Inhämta och analysera information </a:t>
            </a:r>
          </a:p>
          <a:p>
            <a:pPr marL="172800" indent="-172800">
              <a:spcBef>
                <a:spcPts val="800"/>
              </a:spcBef>
            </a:pPr>
            <a:r>
              <a:rPr lang="sv-SE" sz="1800" dirty="0"/>
              <a:t>Omsätta inhämtad information till en </a:t>
            </a:r>
            <a:br>
              <a:rPr lang="sv-SE" sz="1800" dirty="0"/>
            </a:br>
            <a:r>
              <a:rPr lang="sv-SE" sz="1800" dirty="0"/>
              <a:t>aktuell lägesbild</a:t>
            </a:r>
          </a:p>
          <a:p>
            <a:pPr marL="172800" indent="-172800">
              <a:spcBef>
                <a:spcPts val="800"/>
              </a:spcBef>
            </a:pPr>
            <a:r>
              <a:rPr lang="sv-SE" sz="1800" dirty="0"/>
              <a:t>Ta fram troliga och möjliga framtidsscenarier</a:t>
            </a:r>
          </a:p>
          <a:p>
            <a:pPr marL="172800" indent="-172800">
              <a:spcBef>
                <a:spcPts val="800"/>
              </a:spcBef>
            </a:pPr>
            <a:r>
              <a:rPr lang="sv-SE" sz="1800" dirty="0"/>
              <a:t>Planera utifrån nuläge och möjliga händelseutvecklingar</a:t>
            </a:r>
          </a:p>
          <a:p>
            <a:pPr marL="172800" indent="-172800">
              <a:spcBef>
                <a:spcPts val="800"/>
              </a:spcBef>
            </a:pPr>
            <a:r>
              <a:rPr lang="sv-SE" sz="1800" dirty="0"/>
              <a:t>Följa upp insatta åtgärder</a:t>
            </a:r>
          </a:p>
          <a:p>
            <a:pPr marL="172800" indent="-172800">
              <a:spcBef>
                <a:spcPts val="800"/>
              </a:spcBef>
            </a:pPr>
            <a:r>
              <a:rPr lang="sv-SE" sz="1800" dirty="0"/>
              <a:t>Samverka med andra aktörer </a:t>
            </a:r>
          </a:p>
          <a:p>
            <a:pPr marL="172800" indent="-172800">
              <a:spcBef>
                <a:spcPts val="800"/>
              </a:spcBef>
            </a:pPr>
            <a:r>
              <a:rPr lang="sv-SE" sz="1800" dirty="0"/>
              <a:t>Kriskommunicera. </a:t>
            </a:r>
          </a:p>
          <a:p>
            <a:pPr marL="172800" indent="-172800">
              <a:spcBef>
                <a:spcPts val="800"/>
              </a:spcBef>
            </a:pPr>
            <a:r>
              <a:rPr lang="sv-SE" sz="1800" dirty="0"/>
              <a:t>Ta fram underlag till beslut</a:t>
            </a:r>
          </a:p>
          <a:p>
            <a:pPr marL="172800" indent="-172800">
              <a:spcBef>
                <a:spcPts val="800"/>
              </a:spcBef>
            </a:pPr>
            <a:r>
              <a:rPr lang="sv-SE" sz="1800" dirty="0"/>
              <a:t>Personalhantering</a:t>
            </a:r>
          </a:p>
          <a:p>
            <a:pPr marL="172800" indent="-172800">
              <a:spcBef>
                <a:spcPts val="800"/>
              </a:spcBef>
            </a:pPr>
            <a:r>
              <a:rPr lang="sv-SE" sz="1800" dirty="0"/>
              <a:t>Händelse och organisationsspecifika arbetsuppgifter</a:t>
            </a:r>
          </a:p>
          <a:p>
            <a:pPr marL="172800" indent="-172800">
              <a:spcBef>
                <a:spcPts val="800"/>
              </a:spcBef>
            </a:pPr>
            <a:r>
              <a:rPr lang="sv-SE" sz="1800" dirty="0"/>
              <a:t>Dokumentation</a:t>
            </a:r>
          </a:p>
        </p:txBody>
      </p:sp>
      <p:pic>
        <p:nvPicPr>
          <p:cNvPr id="6" name="Bildobjekt 5" descr="Flera personer som sitter och står runt ett bord. De tittar gemensamt på en karta och ser fundersamma ut. ">
            <a:extLst>
              <a:ext uri="{FF2B5EF4-FFF2-40B4-BE49-F238E27FC236}">
                <a16:creationId xmlns:a16="http://schemas.microsoft.com/office/drawing/2014/main" id="{A1C388EF-2866-78FC-0311-A412AAADF1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35562" y="4957958"/>
            <a:ext cx="2743200" cy="1257300"/>
          </a:xfrm>
          <a:prstGeom prst="rect">
            <a:avLst/>
          </a:prstGeom>
        </p:spPr>
      </p:pic>
      <p:grpSp>
        <p:nvGrpSpPr>
          <p:cNvPr id="4" name="Grupp 3" descr="En bubbla med texten &quot;Stabens arbetsuppgifter:&#10;– vad innebär de konkret?&#10;– saknas något?– vilken uppgift passar dig?&quot;.&#10;">
            <a:extLst>
              <a:ext uri="{FF2B5EF4-FFF2-40B4-BE49-F238E27FC236}">
                <a16:creationId xmlns:a16="http://schemas.microsoft.com/office/drawing/2014/main" id="{2C14F929-F0DD-1427-B588-5F30D816D003}"/>
              </a:ext>
            </a:extLst>
          </p:cNvPr>
          <p:cNvGrpSpPr/>
          <p:nvPr/>
        </p:nvGrpSpPr>
        <p:grpSpPr>
          <a:xfrm>
            <a:off x="7978762" y="3599173"/>
            <a:ext cx="3876805" cy="2451169"/>
            <a:chOff x="8000795" y="3918521"/>
            <a:chExt cx="3876805" cy="2451169"/>
          </a:xfrm>
        </p:grpSpPr>
        <p:grpSp>
          <p:nvGrpSpPr>
            <p:cNvPr id="5" name="Grupp 4">
              <a:extLst>
                <a:ext uri="{FF2B5EF4-FFF2-40B4-BE49-F238E27FC236}">
                  <a16:creationId xmlns:a16="http://schemas.microsoft.com/office/drawing/2014/main" id="{F4968515-E283-6956-3BC7-CCA0B52D0210}"/>
                </a:ext>
              </a:extLst>
            </p:cNvPr>
            <p:cNvGrpSpPr/>
            <p:nvPr/>
          </p:nvGrpSpPr>
          <p:grpSpPr>
            <a:xfrm>
              <a:off x="8000795" y="3918521"/>
              <a:ext cx="3876805" cy="2451169"/>
              <a:chOff x="8000795" y="3918521"/>
              <a:chExt cx="3876805" cy="2451169"/>
            </a:xfrm>
          </p:grpSpPr>
          <p:sp>
            <p:nvSpPr>
              <p:cNvPr id="8" name="Ellips 7">
                <a:extLst>
                  <a:ext uri="{FF2B5EF4-FFF2-40B4-BE49-F238E27FC236}">
                    <a16:creationId xmlns:a16="http://schemas.microsoft.com/office/drawing/2014/main" id="{119A747D-F4AB-7736-BFD2-9745F2D5941B}"/>
                  </a:ext>
                </a:extLst>
              </p:cNvPr>
              <p:cNvSpPr/>
              <p:nvPr/>
            </p:nvSpPr>
            <p:spPr>
              <a:xfrm rot="19306610">
                <a:off x="9573084" y="5482709"/>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06AC4B33-0EC9-24A5-2516-1483F5845B96}"/>
                  </a:ext>
                </a:extLst>
              </p:cNvPr>
              <p:cNvSpPr/>
              <p:nvPr/>
            </p:nvSpPr>
            <p:spPr>
              <a:xfrm rot="19306610">
                <a:off x="9312501" y="5958220"/>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E22CDC6B-E9C8-D0EB-D60D-1C1C8321517D}"/>
                  </a:ext>
                </a:extLst>
              </p:cNvPr>
              <p:cNvSpPr/>
              <p:nvPr/>
            </p:nvSpPr>
            <p:spPr>
              <a:xfrm rot="19306610">
                <a:off x="9157708" y="6218490"/>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FDE76B25-ED5F-D771-D182-59AD3AB5C34A}"/>
                  </a:ext>
                </a:extLst>
              </p:cNvPr>
              <p:cNvSpPr/>
              <p:nvPr/>
            </p:nvSpPr>
            <p:spPr>
              <a:xfrm>
                <a:off x="8000795" y="3918521"/>
                <a:ext cx="3876805" cy="18471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P – Bubbla">
              <a:extLst>
                <a:ext uri="{FF2B5EF4-FFF2-40B4-BE49-F238E27FC236}">
                  <a16:creationId xmlns:a16="http://schemas.microsoft.com/office/drawing/2014/main" id="{DF458A83-D8A1-2A8E-FAE7-4ECCB9891888}"/>
                </a:ext>
              </a:extLst>
            </p:cNvPr>
            <p:cNvSpPr txBox="1"/>
            <p:nvPr/>
          </p:nvSpPr>
          <p:spPr>
            <a:xfrm>
              <a:off x="8449046" y="4241934"/>
              <a:ext cx="2980303" cy="1200329"/>
            </a:xfrm>
            <a:prstGeom prst="rect">
              <a:avLst/>
            </a:prstGeom>
            <a:noFill/>
          </p:spPr>
          <p:txBody>
            <a:bodyPr wrap="none" rtlCol="0">
              <a:spAutoFit/>
            </a:bodyPr>
            <a:lstStyle/>
            <a:p>
              <a:r>
                <a:rPr lang="sv-SE" b="1" dirty="0">
                  <a:solidFill>
                    <a:schemeClr val="bg1"/>
                  </a:solidFill>
                </a:rPr>
                <a:t>Stabens arbetsuppgifter:</a:t>
              </a:r>
            </a:p>
            <a:p>
              <a:r>
                <a:rPr lang="sv-SE" dirty="0">
                  <a:solidFill>
                    <a:schemeClr val="bg1"/>
                  </a:solidFill>
                </a:rPr>
                <a:t>– vad innebär de konkret?</a:t>
              </a:r>
            </a:p>
            <a:p>
              <a:r>
                <a:rPr lang="sv-SE" dirty="0">
                  <a:solidFill>
                    <a:schemeClr val="bg1"/>
                  </a:solidFill>
                </a:rPr>
                <a:t>– saknas något?</a:t>
              </a:r>
              <a:br>
                <a:rPr lang="sv-SE" dirty="0">
                  <a:solidFill>
                    <a:schemeClr val="bg1"/>
                  </a:solidFill>
                </a:rPr>
              </a:br>
              <a:r>
                <a:rPr lang="sv-SE" dirty="0">
                  <a:solidFill>
                    <a:schemeClr val="bg1"/>
                  </a:solidFill>
                </a:rPr>
                <a:t>– vilken uppgift passar dig?</a:t>
              </a:r>
            </a:p>
          </p:txBody>
        </p:sp>
      </p:grpSp>
    </p:spTree>
    <p:extLst>
      <p:ext uri="{BB962C8B-B14F-4D97-AF65-F5344CB8AC3E}">
        <p14:creationId xmlns:p14="http://schemas.microsoft.com/office/powerpoint/2010/main" val="389169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D9B5D4-4056-C111-0768-CDADC15D41AC}"/>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på </a:t>
            </a:r>
            <a:r>
              <a:rPr lang="sv-SE" sz="2800" dirty="0">
                <a:solidFill>
                  <a:schemeClr val="tx1"/>
                </a:solidFill>
              </a:rPr>
              <a:t>stabens </a:t>
            </a:r>
            <a:r>
              <a:rPr lang="sv-SE" sz="2800" dirty="0"/>
              <a:t>arbetsuppgifter, forts.</a:t>
            </a:r>
          </a:p>
        </p:txBody>
      </p:sp>
      <p:sp>
        <p:nvSpPr>
          <p:cNvPr id="3" name="Platshållare för innehåll 2">
            <a:extLst>
              <a:ext uri="{FF2B5EF4-FFF2-40B4-BE49-F238E27FC236}">
                <a16:creationId xmlns:a16="http://schemas.microsoft.com/office/drawing/2014/main" id="{6D8A348A-5A79-056F-CAA2-17C0F0677AC5}"/>
              </a:ext>
            </a:extLst>
          </p:cNvPr>
          <p:cNvSpPr>
            <a:spLocks noGrp="1"/>
          </p:cNvSpPr>
          <p:nvPr>
            <p:ph idx="1"/>
          </p:nvPr>
        </p:nvSpPr>
        <p:spPr>
          <a:xfrm>
            <a:off x="1782000" y="1998000"/>
            <a:ext cx="8640000" cy="3585600"/>
          </a:xfrm>
        </p:spPr>
        <p:txBody>
          <a:bodyPr lIns="57600" tIns="57600" rIns="57600" bIns="57600" numCol="2" spcCol="576000"/>
          <a:lstStyle/>
          <a:p>
            <a:pPr marL="172800" indent="-172800">
              <a:spcBef>
                <a:spcPts val="800"/>
              </a:spcBef>
            </a:pPr>
            <a:r>
              <a:rPr lang="sv-SE" sz="1800" dirty="0"/>
              <a:t>Tillföra expertkunskap inom olika sakområden </a:t>
            </a:r>
          </a:p>
          <a:p>
            <a:pPr marL="172800" indent="-172800">
              <a:spcBef>
                <a:spcPts val="800"/>
              </a:spcBef>
            </a:pPr>
            <a:r>
              <a:rPr lang="sv-SE" sz="1800" dirty="0"/>
              <a:t>Hantera juridik</a:t>
            </a:r>
          </a:p>
          <a:p>
            <a:pPr marL="172800" indent="-172800">
              <a:spcBef>
                <a:spcPts val="800"/>
              </a:spcBef>
            </a:pPr>
            <a:r>
              <a:rPr lang="sv-SE" sz="1800" dirty="0"/>
              <a:t>Hantera ekonomi </a:t>
            </a:r>
          </a:p>
          <a:p>
            <a:pPr marL="172800" indent="-172800">
              <a:spcBef>
                <a:spcPts val="800"/>
              </a:spcBef>
            </a:pPr>
            <a:r>
              <a:rPr lang="sv-SE" sz="1800" dirty="0"/>
              <a:t>Kommunikativt stötta dem som ska </a:t>
            </a:r>
            <a:br>
              <a:rPr lang="sv-SE" sz="1800" dirty="0"/>
            </a:br>
            <a:r>
              <a:rPr lang="sv-SE" sz="1800" dirty="0"/>
              <a:t>uttala sig i media</a:t>
            </a:r>
          </a:p>
          <a:p>
            <a:pPr marL="172800" indent="-172800">
              <a:spcBef>
                <a:spcPts val="800"/>
              </a:spcBef>
            </a:pPr>
            <a:r>
              <a:rPr lang="sv-SE" sz="1800" dirty="0"/>
              <a:t>Göra aktörsanalys </a:t>
            </a:r>
          </a:p>
          <a:p>
            <a:pPr marL="172800" indent="-172800">
              <a:spcBef>
                <a:spcPts val="800"/>
              </a:spcBef>
            </a:pPr>
            <a:r>
              <a:rPr lang="sv-SE" sz="1800" dirty="0"/>
              <a:t>Hantera samband</a:t>
            </a:r>
          </a:p>
          <a:p>
            <a:pPr marL="172800" indent="-172800">
              <a:spcBef>
                <a:spcPts val="800"/>
              </a:spcBef>
            </a:pPr>
            <a:r>
              <a:rPr lang="sv-SE" sz="1800" dirty="0"/>
              <a:t>Hantera logistik</a:t>
            </a:r>
          </a:p>
          <a:p>
            <a:pPr marL="172800" indent="-172800">
              <a:spcBef>
                <a:spcPts val="800"/>
              </a:spcBef>
            </a:pPr>
            <a:r>
              <a:rPr lang="sv-SE" sz="1800" dirty="0"/>
              <a:t>Snabbutbilda personal</a:t>
            </a:r>
          </a:p>
          <a:p>
            <a:pPr marL="172800" indent="-172800">
              <a:spcBef>
                <a:spcPts val="800"/>
              </a:spcBef>
            </a:pPr>
            <a:r>
              <a:rPr lang="sv-SE" sz="1800" dirty="0"/>
              <a:t>Uppföljning av stabens verksamhet</a:t>
            </a:r>
          </a:p>
          <a:p>
            <a:pPr marL="172800" indent="-172800">
              <a:spcBef>
                <a:spcPts val="800"/>
              </a:spcBef>
            </a:pPr>
            <a:r>
              <a:rPr lang="sv-SE" sz="1800" dirty="0"/>
              <a:t>Egen bemanning och lämpliga lokaler.</a:t>
            </a:r>
          </a:p>
          <a:p>
            <a:pPr marL="172800" indent="-172800">
              <a:spcBef>
                <a:spcPts val="800"/>
              </a:spcBef>
            </a:pPr>
            <a:r>
              <a:rPr lang="sv-SE" sz="1800" dirty="0"/>
              <a:t>Mat och dryck till staben. </a:t>
            </a:r>
          </a:p>
          <a:p>
            <a:pPr marL="172800" indent="-172800">
              <a:spcBef>
                <a:spcPts val="800"/>
              </a:spcBef>
            </a:pPr>
            <a:r>
              <a:rPr lang="sv-SE" sz="1800" dirty="0"/>
              <a:t>Tekniska stödsystem</a:t>
            </a:r>
          </a:p>
        </p:txBody>
      </p:sp>
      <p:pic>
        <p:nvPicPr>
          <p:cNvPr id="12" name="Bildobjekt 11" descr="Flera personer som sitter och står runt ett bord. De tittar gemensamt på en karta och ser fundersamma ut. ">
            <a:extLst>
              <a:ext uri="{FF2B5EF4-FFF2-40B4-BE49-F238E27FC236}">
                <a16:creationId xmlns:a16="http://schemas.microsoft.com/office/drawing/2014/main" id="{3F3F3A52-3FAF-A640-81DC-2559EE7909F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35562" y="4957958"/>
            <a:ext cx="2743200" cy="1257300"/>
          </a:xfrm>
          <a:prstGeom prst="rect">
            <a:avLst/>
          </a:prstGeom>
        </p:spPr>
      </p:pic>
    </p:spTree>
    <p:extLst>
      <p:ext uri="{BB962C8B-B14F-4D97-AF65-F5344CB8AC3E}">
        <p14:creationId xmlns:p14="http://schemas.microsoft.com/office/powerpoint/2010/main" val="427578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H1">
            <a:extLst>
              <a:ext uri="{FF2B5EF4-FFF2-40B4-BE49-F238E27FC236}">
                <a16:creationId xmlns:a16="http://schemas.microsoft.com/office/drawing/2014/main" id="{E4631BAA-A79E-D43B-19A5-88EAD2DE3C34}"/>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på stabens organisation</a:t>
            </a:r>
          </a:p>
        </p:txBody>
      </p:sp>
      <p:sp>
        <p:nvSpPr>
          <p:cNvPr id="49" name="P">
            <a:extLst>
              <a:ext uri="{FF2B5EF4-FFF2-40B4-BE49-F238E27FC236}">
                <a16:creationId xmlns:a16="http://schemas.microsoft.com/office/drawing/2014/main" id="{EB2AA1FF-55C4-2D86-82D6-A87AF02C3B0C}"/>
              </a:ext>
            </a:extLst>
          </p:cNvPr>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sv-SE" sz="1800" dirty="0"/>
              <a:t>En stab etableras och organiseras utifrån uppdraget och </a:t>
            </a:r>
            <a:br>
              <a:rPr lang="sv-SE" sz="1800" dirty="0"/>
            </a:br>
            <a:r>
              <a:rPr lang="sv-SE" sz="1800" dirty="0"/>
              <a:t>delas in i funktioner där varje funktion har ett ansvarsområde </a:t>
            </a:r>
            <a:br>
              <a:rPr lang="sv-SE" sz="1800" dirty="0"/>
            </a:br>
            <a:r>
              <a:rPr lang="sv-SE" sz="1800" dirty="0"/>
              <a:t>och ett antal arbetsuppgifter. Varje funktion leds av </a:t>
            </a:r>
            <a:br>
              <a:rPr lang="sv-SE" sz="1800" dirty="0"/>
            </a:br>
            <a:r>
              <a:rPr lang="sv-SE" sz="1800" dirty="0"/>
              <a:t>en funktionsledare.</a:t>
            </a:r>
          </a:p>
        </p:txBody>
      </p:sp>
      <p:grpSp>
        <p:nvGrpSpPr>
          <p:cNvPr id="140" name="Exempel 1" descr="Olika organisationsskisser på hur en stab kan organiseras med en staschef och olika funktioner som till exempel analys, lägesbild och kommunikation">
            <a:extLst>
              <a:ext uri="{FF2B5EF4-FFF2-40B4-BE49-F238E27FC236}">
                <a16:creationId xmlns:a16="http://schemas.microsoft.com/office/drawing/2014/main" id="{944F17CE-CB20-4300-1F7E-1E6E115B80D5}"/>
              </a:ext>
            </a:extLst>
          </p:cNvPr>
          <p:cNvGrpSpPr/>
          <p:nvPr/>
        </p:nvGrpSpPr>
        <p:grpSpPr>
          <a:xfrm>
            <a:off x="1789936" y="3508705"/>
            <a:ext cx="6336214" cy="2090822"/>
            <a:chOff x="1059125" y="3508705"/>
            <a:chExt cx="6336214" cy="2090822"/>
          </a:xfrm>
        </p:grpSpPr>
        <p:sp>
          <p:nvSpPr>
            <p:cNvPr id="10" name="textruta 9">
              <a:extLst>
                <a:ext uri="{FF2B5EF4-FFF2-40B4-BE49-F238E27FC236}">
                  <a16:creationId xmlns:a16="http://schemas.microsoft.com/office/drawing/2014/main" id="{F0FE741A-A062-F1F2-14D7-28F8DECCE33F}"/>
                </a:ext>
              </a:extLst>
            </p:cNvPr>
            <p:cNvSpPr txBox="1"/>
            <p:nvPr/>
          </p:nvSpPr>
          <p:spPr>
            <a:xfrm>
              <a:off x="1059125" y="3508705"/>
              <a:ext cx="1510596" cy="276999"/>
            </a:xfrm>
            <a:prstGeom prst="rect">
              <a:avLst/>
            </a:prstGeom>
            <a:noFill/>
          </p:spPr>
          <p:txBody>
            <a:bodyPr wrap="square" lIns="0" tIns="0" rIns="0" bIns="0" rtlCol="0">
              <a:spAutoFit/>
            </a:bodyPr>
            <a:lstStyle/>
            <a:p>
              <a:r>
                <a:rPr lang="sv-SE" b="1" dirty="0"/>
                <a:t>Exempel 1</a:t>
              </a:r>
            </a:p>
          </p:txBody>
        </p:sp>
        <p:grpSp>
          <p:nvGrpSpPr>
            <p:cNvPr id="45" name="Grupp 44">
              <a:extLst>
                <a:ext uri="{FF2B5EF4-FFF2-40B4-BE49-F238E27FC236}">
                  <a16:creationId xmlns:a16="http://schemas.microsoft.com/office/drawing/2014/main" id="{5FEEC876-85C1-2CAB-52D2-A7462AEF555D}"/>
                </a:ext>
              </a:extLst>
            </p:cNvPr>
            <p:cNvGrpSpPr/>
            <p:nvPr/>
          </p:nvGrpSpPr>
          <p:grpSpPr>
            <a:xfrm>
              <a:off x="1059125" y="3785704"/>
              <a:ext cx="6336214" cy="1813823"/>
              <a:chOff x="2927893" y="3602250"/>
              <a:chExt cx="6336214" cy="1813823"/>
            </a:xfrm>
          </p:grpSpPr>
          <p:grpSp>
            <p:nvGrpSpPr>
              <p:cNvPr id="41" name="Grupp 40">
                <a:extLst>
                  <a:ext uri="{FF2B5EF4-FFF2-40B4-BE49-F238E27FC236}">
                    <a16:creationId xmlns:a16="http://schemas.microsoft.com/office/drawing/2014/main" id="{E60BEF53-AD9B-5099-5FAA-4FFA5CBE97B9}"/>
                  </a:ext>
                </a:extLst>
              </p:cNvPr>
              <p:cNvGrpSpPr/>
              <p:nvPr/>
            </p:nvGrpSpPr>
            <p:grpSpPr>
              <a:xfrm>
                <a:off x="5376760" y="3602250"/>
                <a:ext cx="1438481" cy="728560"/>
                <a:chOff x="5376760" y="3602250"/>
                <a:chExt cx="1438481" cy="728560"/>
              </a:xfrm>
            </p:grpSpPr>
            <p:sp>
              <p:nvSpPr>
                <p:cNvPr id="27" name="Rektangel 26">
                  <a:extLst>
                    <a:ext uri="{FF2B5EF4-FFF2-40B4-BE49-F238E27FC236}">
                      <a16:creationId xmlns:a16="http://schemas.microsoft.com/office/drawing/2014/main" id="{4642986B-A0F8-7637-7592-49CFC952BA5F}"/>
                    </a:ext>
                  </a:extLst>
                </p:cNvPr>
                <p:cNvSpPr/>
                <p:nvPr/>
              </p:nvSpPr>
              <p:spPr>
                <a:xfrm>
                  <a:off x="5376760" y="3602250"/>
                  <a:ext cx="1438481" cy="72856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08F6496D-9B36-E427-9344-BE14D1C2D5A8}"/>
                    </a:ext>
                  </a:extLst>
                </p:cNvPr>
                <p:cNvSpPr txBox="1"/>
                <p:nvPr/>
              </p:nvSpPr>
              <p:spPr>
                <a:xfrm>
                  <a:off x="5605321" y="3812642"/>
                  <a:ext cx="981359" cy="307777"/>
                </a:xfrm>
                <a:prstGeom prst="rect">
                  <a:avLst/>
                </a:prstGeom>
                <a:solidFill>
                  <a:srgbClr val="CC0000"/>
                </a:solidFill>
              </p:spPr>
              <p:txBody>
                <a:bodyPr wrap="none" rtlCol="0">
                  <a:spAutoFit/>
                </a:bodyPr>
                <a:lstStyle/>
                <a:p>
                  <a:r>
                    <a:rPr lang="sv-SE" sz="1400" dirty="0">
                      <a:solidFill>
                        <a:schemeClr val="bg1"/>
                      </a:solidFill>
                    </a:rPr>
                    <a:t>Stabschef</a:t>
                  </a:r>
                </a:p>
              </p:txBody>
            </p:sp>
          </p:grpSp>
          <p:grpSp>
            <p:nvGrpSpPr>
              <p:cNvPr id="12" name="Grupp 11">
                <a:extLst>
                  <a:ext uri="{FF2B5EF4-FFF2-40B4-BE49-F238E27FC236}">
                    <a16:creationId xmlns:a16="http://schemas.microsoft.com/office/drawing/2014/main" id="{A13D41F2-1E24-8D89-293A-9D023EA0E221}"/>
                  </a:ext>
                </a:extLst>
              </p:cNvPr>
              <p:cNvGrpSpPr/>
              <p:nvPr/>
            </p:nvGrpSpPr>
            <p:grpSpPr>
              <a:xfrm>
                <a:off x="3643533" y="4330617"/>
                <a:ext cx="4901333" cy="360633"/>
                <a:chOff x="3017944" y="4157367"/>
                <a:chExt cx="4901333" cy="360633"/>
              </a:xfrm>
            </p:grpSpPr>
            <p:cxnSp>
              <p:nvCxnSpPr>
                <p:cNvPr id="29" name="Rak 28">
                  <a:extLst>
                    <a:ext uri="{FF2B5EF4-FFF2-40B4-BE49-F238E27FC236}">
                      <a16:creationId xmlns:a16="http://schemas.microsoft.com/office/drawing/2014/main" id="{9F24179D-8B50-0533-30C4-27B3DC76C0A5}"/>
                    </a:ext>
                  </a:extLst>
                </p:cNvPr>
                <p:cNvCxnSpPr>
                  <a:cxnSpLocks/>
                </p:cNvCxnSpPr>
                <p:nvPr/>
              </p:nvCxnSpPr>
              <p:spPr>
                <a:xfrm flipH="1">
                  <a:off x="5461811" y="4157367"/>
                  <a:ext cx="360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5791C08A-B746-FC8E-8379-1055BA442B5C}"/>
                    </a:ext>
                  </a:extLst>
                </p:cNvPr>
                <p:cNvCxnSpPr/>
                <p:nvPr/>
              </p:nvCxnSpPr>
              <p:spPr>
                <a:xfrm flipH="1">
                  <a:off x="3017944" y="4334400"/>
                  <a:ext cx="360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0">
                  <a:extLst>
                    <a:ext uri="{FF2B5EF4-FFF2-40B4-BE49-F238E27FC236}">
                      <a16:creationId xmlns:a16="http://schemas.microsoft.com/office/drawing/2014/main" id="{CCBEC50B-C718-EEC5-DF18-A62CB7BECE40}"/>
                    </a:ext>
                  </a:extLst>
                </p:cNvPr>
                <p:cNvCxnSpPr/>
                <p:nvPr/>
              </p:nvCxnSpPr>
              <p:spPr>
                <a:xfrm flipH="1">
                  <a:off x="4645523" y="4334400"/>
                  <a:ext cx="3600" cy="183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Rak 31">
                  <a:extLst>
                    <a:ext uri="{FF2B5EF4-FFF2-40B4-BE49-F238E27FC236}">
                      <a16:creationId xmlns:a16="http://schemas.microsoft.com/office/drawing/2014/main" id="{E5B3DF89-D063-C4C9-5704-490F6FBEF5B9}"/>
                    </a:ext>
                  </a:extLst>
                </p:cNvPr>
                <p:cNvCxnSpPr/>
                <p:nvPr/>
              </p:nvCxnSpPr>
              <p:spPr>
                <a:xfrm flipH="1">
                  <a:off x="6283100" y="4334400"/>
                  <a:ext cx="360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A153E0D9-A03C-FF43-6A67-DA6F1A836F5C}"/>
                    </a:ext>
                  </a:extLst>
                </p:cNvPr>
                <p:cNvCxnSpPr/>
                <p:nvPr/>
              </p:nvCxnSpPr>
              <p:spPr>
                <a:xfrm flipH="1">
                  <a:off x="7915677" y="4334400"/>
                  <a:ext cx="360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36EE524E-CE24-1946-69EB-22A0F4D42AE5}"/>
                    </a:ext>
                  </a:extLst>
                </p:cNvPr>
                <p:cNvCxnSpPr>
                  <a:cxnSpLocks/>
                </p:cNvCxnSpPr>
                <p:nvPr/>
              </p:nvCxnSpPr>
              <p:spPr>
                <a:xfrm flipV="1">
                  <a:off x="3017944" y="4334400"/>
                  <a:ext cx="4897733" cy="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upp 43">
                <a:extLst>
                  <a:ext uri="{FF2B5EF4-FFF2-40B4-BE49-F238E27FC236}">
                    <a16:creationId xmlns:a16="http://schemas.microsoft.com/office/drawing/2014/main" id="{99BDF14B-0404-069F-4655-221ABADC1BF6}"/>
                  </a:ext>
                </a:extLst>
              </p:cNvPr>
              <p:cNvGrpSpPr/>
              <p:nvPr/>
            </p:nvGrpSpPr>
            <p:grpSpPr>
              <a:xfrm>
                <a:off x="2927893" y="4682191"/>
                <a:ext cx="6336214" cy="733882"/>
                <a:chOff x="2927893" y="4682191"/>
                <a:chExt cx="6336214" cy="733882"/>
              </a:xfrm>
            </p:grpSpPr>
            <p:grpSp>
              <p:nvGrpSpPr>
                <p:cNvPr id="43" name="Grupp 42">
                  <a:extLst>
                    <a:ext uri="{FF2B5EF4-FFF2-40B4-BE49-F238E27FC236}">
                      <a16:creationId xmlns:a16="http://schemas.microsoft.com/office/drawing/2014/main" id="{FA90AFED-91AD-EE98-3A16-747847DEF9B9}"/>
                    </a:ext>
                  </a:extLst>
                </p:cNvPr>
                <p:cNvGrpSpPr/>
                <p:nvPr/>
              </p:nvGrpSpPr>
              <p:grpSpPr>
                <a:xfrm>
                  <a:off x="2927893" y="4682191"/>
                  <a:ext cx="1438481" cy="728560"/>
                  <a:chOff x="2927893" y="4682191"/>
                  <a:chExt cx="1438481" cy="728560"/>
                </a:xfrm>
              </p:grpSpPr>
              <p:sp>
                <p:nvSpPr>
                  <p:cNvPr id="25" name="Rektangel 24">
                    <a:extLst>
                      <a:ext uri="{FF2B5EF4-FFF2-40B4-BE49-F238E27FC236}">
                        <a16:creationId xmlns:a16="http://schemas.microsoft.com/office/drawing/2014/main" id="{950A0562-F1C4-146A-64E8-5178E429E78E}"/>
                      </a:ext>
                    </a:extLst>
                  </p:cNvPr>
                  <p:cNvSpPr/>
                  <p:nvPr/>
                </p:nvSpPr>
                <p:spPr>
                  <a:xfrm>
                    <a:off x="2927893" y="4682191"/>
                    <a:ext cx="1438481" cy="72856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A2356F31-C03A-1180-9DD1-30DA5DB0A4A8}"/>
                      </a:ext>
                    </a:extLst>
                  </p:cNvPr>
                  <p:cNvSpPr txBox="1"/>
                  <p:nvPr/>
                </p:nvSpPr>
                <p:spPr>
                  <a:xfrm>
                    <a:off x="3285496" y="4892583"/>
                    <a:ext cx="723275" cy="307777"/>
                  </a:xfrm>
                  <a:prstGeom prst="rect">
                    <a:avLst/>
                  </a:prstGeom>
                  <a:solidFill>
                    <a:srgbClr val="822757"/>
                  </a:solidFill>
                </p:spPr>
                <p:txBody>
                  <a:bodyPr wrap="none" rtlCol="0">
                    <a:spAutoFit/>
                  </a:bodyPr>
                  <a:lstStyle/>
                  <a:p>
                    <a:r>
                      <a:rPr lang="sv-SE" sz="1400" dirty="0">
                        <a:solidFill>
                          <a:schemeClr val="bg1"/>
                        </a:solidFill>
                      </a:rPr>
                      <a:t>Analys</a:t>
                    </a:r>
                  </a:p>
                </p:txBody>
              </p:sp>
            </p:grpSp>
            <p:grpSp>
              <p:nvGrpSpPr>
                <p:cNvPr id="16" name="Grupp 15">
                  <a:extLst>
                    <a:ext uri="{FF2B5EF4-FFF2-40B4-BE49-F238E27FC236}">
                      <a16:creationId xmlns:a16="http://schemas.microsoft.com/office/drawing/2014/main" id="{26D55BBD-1A51-50D7-10F2-22E779D166C7}"/>
                    </a:ext>
                  </a:extLst>
                </p:cNvPr>
                <p:cNvGrpSpPr/>
                <p:nvPr/>
              </p:nvGrpSpPr>
              <p:grpSpPr>
                <a:xfrm>
                  <a:off x="4560471" y="4687513"/>
                  <a:ext cx="1438481" cy="728560"/>
                  <a:chOff x="9001021" y="3429000"/>
                  <a:chExt cx="1438481" cy="728560"/>
                </a:xfrm>
              </p:grpSpPr>
              <p:sp>
                <p:nvSpPr>
                  <p:cNvPr id="23" name="Rektangel 22">
                    <a:extLst>
                      <a:ext uri="{FF2B5EF4-FFF2-40B4-BE49-F238E27FC236}">
                        <a16:creationId xmlns:a16="http://schemas.microsoft.com/office/drawing/2014/main" id="{997FDEF3-C725-704C-04BE-6214BA87603A}"/>
                      </a:ext>
                    </a:extLst>
                  </p:cNvPr>
                  <p:cNvSpPr/>
                  <p:nvPr/>
                </p:nvSpPr>
                <p:spPr>
                  <a:xfrm>
                    <a:off x="9001021" y="3429000"/>
                    <a:ext cx="1438481" cy="72856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86808DE3-E354-B59D-A7C6-28FC079E2947}"/>
                      </a:ext>
                    </a:extLst>
                  </p:cNvPr>
                  <p:cNvSpPr txBox="1"/>
                  <p:nvPr/>
                </p:nvSpPr>
                <p:spPr>
                  <a:xfrm>
                    <a:off x="9021191" y="3531670"/>
                    <a:ext cx="1398140" cy="523220"/>
                  </a:xfrm>
                  <a:prstGeom prst="rect">
                    <a:avLst/>
                  </a:prstGeom>
                  <a:noFill/>
                </p:spPr>
                <p:txBody>
                  <a:bodyPr wrap="none" rtlCol="0">
                    <a:spAutoFit/>
                  </a:bodyPr>
                  <a:lstStyle/>
                  <a:p>
                    <a:pPr algn="ctr"/>
                    <a:r>
                      <a:rPr lang="sv-SE" sz="1400" dirty="0">
                        <a:solidFill>
                          <a:schemeClr val="bg1"/>
                        </a:solidFill>
                      </a:rPr>
                      <a:t>Genomförande</a:t>
                    </a:r>
                  </a:p>
                  <a:p>
                    <a:pPr algn="ctr"/>
                    <a:r>
                      <a:rPr lang="sv-SE" sz="1400" dirty="0">
                        <a:solidFill>
                          <a:schemeClr val="bg1"/>
                        </a:solidFill>
                      </a:rPr>
                      <a:t>och samverkan</a:t>
                    </a:r>
                  </a:p>
                </p:txBody>
              </p:sp>
            </p:grpSp>
            <p:grpSp>
              <p:nvGrpSpPr>
                <p:cNvPr id="17" name="Grupp 16">
                  <a:extLst>
                    <a:ext uri="{FF2B5EF4-FFF2-40B4-BE49-F238E27FC236}">
                      <a16:creationId xmlns:a16="http://schemas.microsoft.com/office/drawing/2014/main" id="{28B1E840-F83F-319D-B892-FD1335B6EB66}"/>
                    </a:ext>
                  </a:extLst>
                </p:cNvPr>
                <p:cNvGrpSpPr/>
                <p:nvPr/>
              </p:nvGrpSpPr>
              <p:grpSpPr>
                <a:xfrm>
                  <a:off x="6193049" y="4687513"/>
                  <a:ext cx="1438481" cy="728560"/>
                  <a:chOff x="6105760" y="4514263"/>
                  <a:chExt cx="1438481" cy="728560"/>
                </a:xfrm>
                <a:solidFill>
                  <a:srgbClr val="822757"/>
                </a:solidFill>
              </p:grpSpPr>
              <p:sp>
                <p:nvSpPr>
                  <p:cNvPr id="21" name="Rektangel 20">
                    <a:extLst>
                      <a:ext uri="{FF2B5EF4-FFF2-40B4-BE49-F238E27FC236}">
                        <a16:creationId xmlns:a16="http://schemas.microsoft.com/office/drawing/2014/main" id="{640E9765-345F-1FAD-19CA-61A88F8E008A}"/>
                      </a:ext>
                    </a:extLst>
                  </p:cNvPr>
                  <p:cNvSpPr/>
                  <p:nvPr/>
                </p:nvSpPr>
                <p:spPr>
                  <a:xfrm>
                    <a:off x="6105760" y="4514263"/>
                    <a:ext cx="1438481" cy="728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A24CCA0E-CC02-183D-F8E3-1F365D2783ED}"/>
                      </a:ext>
                    </a:extLst>
                  </p:cNvPr>
                  <p:cNvSpPr txBox="1"/>
                  <p:nvPr/>
                </p:nvSpPr>
                <p:spPr>
                  <a:xfrm>
                    <a:off x="6299856" y="4616933"/>
                    <a:ext cx="1050288" cy="523220"/>
                  </a:xfrm>
                  <a:prstGeom prst="rect">
                    <a:avLst/>
                  </a:prstGeom>
                  <a:grpFill/>
                </p:spPr>
                <p:txBody>
                  <a:bodyPr wrap="none" rtlCol="0">
                    <a:spAutoFit/>
                  </a:bodyPr>
                  <a:lstStyle/>
                  <a:p>
                    <a:pPr algn="ctr"/>
                    <a:r>
                      <a:rPr lang="sv-SE" sz="1400" dirty="0" err="1">
                        <a:solidFill>
                          <a:schemeClr val="bg1"/>
                        </a:solidFill>
                      </a:rPr>
                      <a:t>Kriskom</a:t>
                    </a:r>
                    <a:r>
                      <a:rPr lang="sv-SE" sz="1400" dirty="0">
                        <a:solidFill>
                          <a:schemeClr val="bg1"/>
                        </a:solidFill>
                      </a:rPr>
                      <a:t>-</a:t>
                    </a:r>
                    <a:br>
                      <a:rPr lang="sv-SE" sz="1400" dirty="0">
                        <a:solidFill>
                          <a:schemeClr val="bg1"/>
                        </a:solidFill>
                      </a:rPr>
                    </a:br>
                    <a:r>
                      <a:rPr lang="sv-SE" sz="1400" dirty="0" err="1">
                        <a:solidFill>
                          <a:schemeClr val="bg1"/>
                        </a:solidFill>
                      </a:rPr>
                      <a:t>munikation</a:t>
                    </a:r>
                    <a:endParaRPr lang="sv-SE" sz="1400" dirty="0">
                      <a:solidFill>
                        <a:schemeClr val="bg1"/>
                      </a:solidFill>
                    </a:endParaRPr>
                  </a:p>
                </p:txBody>
              </p:sp>
            </p:grpSp>
            <p:grpSp>
              <p:nvGrpSpPr>
                <p:cNvPr id="18" name="Grupp 17">
                  <a:extLst>
                    <a:ext uri="{FF2B5EF4-FFF2-40B4-BE49-F238E27FC236}">
                      <a16:creationId xmlns:a16="http://schemas.microsoft.com/office/drawing/2014/main" id="{B4FE7F62-CA36-B960-CDA7-784EB663CD04}"/>
                    </a:ext>
                  </a:extLst>
                </p:cNvPr>
                <p:cNvGrpSpPr/>
                <p:nvPr/>
              </p:nvGrpSpPr>
              <p:grpSpPr>
                <a:xfrm>
                  <a:off x="7825626" y="4687513"/>
                  <a:ext cx="1438481" cy="728560"/>
                  <a:chOff x="8263481" y="4149983"/>
                  <a:chExt cx="1438481" cy="728560"/>
                </a:xfrm>
                <a:solidFill>
                  <a:srgbClr val="822757"/>
                </a:solidFill>
              </p:grpSpPr>
              <p:sp>
                <p:nvSpPr>
                  <p:cNvPr id="19" name="Rektangel 18">
                    <a:extLst>
                      <a:ext uri="{FF2B5EF4-FFF2-40B4-BE49-F238E27FC236}">
                        <a16:creationId xmlns:a16="http://schemas.microsoft.com/office/drawing/2014/main" id="{FB9AECCC-0D76-9065-EAEC-A0F215892148}"/>
                      </a:ext>
                    </a:extLst>
                  </p:cNvPr>
                  <p:cNvSpPr/>
                  <p:nvPr/>
                </p:nvSpPr>
                <p:spPr>
                  <a:xfrm>
                    <a:off x="8263481" y="4149983"/>
                    <a:ext cx="1438481" cy="728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10A65ED2-A864-DBE4-1D1C-483713427C07}"/>
                      </a:ext>
                    </a:extLst>
                  </p:cNvPr>
                  <p:cNvSpPr txBox="1"/>
                  <p:nvPr/>
                </p:nvSpPr>
                <p:spPr>
                  <a:xfrm>
                    <a:off x="8322925" y="4360375"/>
                    <a:ext cx="1319592" cy="307777"/>
                  </a:xfrm>
                  <a:prstGeom prst="rect">
                    <a:avLst/>
                  </a:prstGeom>
                  <a:grpFill/>
                </p:spPr>
                <p:txBody>
                  <a:bodyPr wrap="none" rtlCol="0">
                    <a:spAutoFit/>
                  </a:bodyPr>
                  <a:lstStyle/>
                  <a:p>
                    <a:r>
                      <a:rPr lang="sv-SE" sz="1400" dirty="0">
                        <a:solidFill>
                          <a:schemeClr val="bg1"/>
                        </a:solidFill>
                      </a:rPr>
                      <a:t>Administration</a:t>
                    </a:r>
                  </a:p>
                </p:txBody>
              </p:sp>
            </p:grpSp>
          </p:grpSp>
        </p:grpSp>
      </p:grpSp>
      <p:pic>
        <p:nvPicPr>
          <p:cNvPr id="15" name="Framåt" descr="Knapp för att hoppa framåt till nästa avsnitt.">
            <a:hlinkClick r:id="rId3" action="ppaction://hlinksldjump"/>
            <a:extLst>
              <a:ext uri="{FF2B5EF4-FFF2-40B4-BE49-F238E27FC236}">
                <a16:creationId xmlns:a16="http://schemas.microsoft.com/office/drawing/2014/main" id="{F864B5F3-24F4-F264-FAFC-27354E8A50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0800000">
            <a:off x="10612075" y="1270235"/>
            <a:ext cx="518400" cy="518400"/>
          </a:xfrm>
          <a:prstGeom prst="rect">
            <a:avLst/>
          </a:prstGeom>
        </p:spPr>
      </p:pic>
      <p:grpSp>
        <p:nvGrpSpPr>
          <p:cNvPr id="5" name="Grupp 4">
            <a:extLst>
              <a:ext uri="{FF2B5EF4-FFF2-40B4-BE49-F238E27FC236}">
                <a16:creationId xmlns:a16="http://schemas.microsoft.com/office/drawing/2014/main" id="{F7F536B0-CB05-9AAB-77E6-5E4301476F83}"/>
              </a:ext>
              <a:ext uri="{C183D7F6-B498-43B3-948B-1728B52AA6E4}">
                <adec:decorative xmlns:adec="http://schemas.microsoft.com/office/drawing/2017/decorative" xmlns="" val="1"/>
              </a:ext>
            </a:extLst>
          </p:cNvPr>
          <p:cNvGrpSpPr/>
          <p:nvPr/>
        </p:nvGrpSpPr>
        <p:grpSpPr>
          <a:xfrm>
            <a:off x="8404817" y="2979132"/>
            <a:ext cx="2743200" cy="806572"/>
            <a:chOff x="8462567" y="3340384"/>
            <a:chExt cx="2743200" cy="806572"/>
          </a:xfrm>
        </p:grpSpPr>
        <p:grpSp>
          <p:nvGrpSpPr>
            <p:cNvPr id="115" name="Grupp 114">
              <a:extLst>
                <a:ext uri="{FF2B5EF4-FFF2-40B4-BE49-F238E27FC236}">
                  <a16:creationId xmlns:a16="http://schemas.microsoft.com/office/drawing/2014/main" id="{64BDF1C7-DDFE-444D-165F-91BA240CB660}"/>
                </a:ext>
              </a:extLst>
            </p:cNvPr>
            <p:cNvGrpSpPr>
              <a:grpSpLocks noChangeAspect="1"/>
            </p:cNvGrpSpPr>
            <p:nvPr/>
          </p:nvGrpSpPr>
          <p:grpSpPr>
            <a:xfrm>
              <a:off x="8462567" y="3616014"/>
              <a:ext cx="2743200" cy="530942"/>
              <a:chOff x="516000" y="2160000"/>
              <a:chExt cx="11160001" cy="2160000"/>
            </a:xfrm>
          </p:grpSpPr>
          <p:grpSp>
            <p:nvGrpSpPr>
              <p:cNvPr id="116" name="Grupp 115">
                <a:extLst>
                  <a:ext uri="{FF2B5EF4-FFF2-40B4-BE49-F238E27FC236}">
                    <a16:creationId xmlns:a16="http://schemas.microsoft.com/office/drawing/2014/main" id="{5A7DA288-F0B9-130D-FC7A-22388B0EFA56}"/>
                  </a:ext>
                </a:extLst>
              </p:cNvPr>
              <p:cNvGrpSpPr/>
              <p:nvPr/>
            </p:nvGrpSpPr>
            <p:grpSpPr>
              <a:xfrm>
                <a:off x="516000" y="3600000"/>
                <a:ext cx="11160001" cy="720000"/>
                <a:chOff x="516000" y="3600000"/>
                <a:chExt cx="11160001" cy="720000"/>
              </a:xfrm>
            </p:grpSpPr>
            <p:sp>
              <p:nvSpPr>
                <p:cNvPr id="128" name="Rektangel 127">
                  <a:extLst>
                    <a:ext uri="{FF2B5EF4-FFF2-40B4-BE49-F238E27FC236}">
                      <a16:creationId xmlns:a16="http://schemas.microsoft.com/office/drawing/2014/main" id="{FA37865D-A929-AA96-06D4-5FE3EB2CDB5C}"/>
                    </a:ext>
                  </a:extLst>
                </p:cNvPr>
                <p:cNvSpPr/>
                <p:nvPr/>
              </p:nvSpPr>
              <p:spPr>
                <a:xfrm>
                  <a:off x="6996002"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5</a:t>
                  </a:r>
                </a:p>
              </p:txBody>
            </p:sp>
            <p:sp>
              <p:nvSpPr>
                <p:cNvPr id="129" name="Rektangel 128">
                  <a:extLst>
                    <a:ext uri="{FF2B5EF4-FFF2-40B4-BE49-F238E27FC236}">
                      <a16:creationId xmlns:a16="http://schemas.microsoft.com/office/drawing/2014/main" id="{B41027E5-60EC-6427-EC74-75C52278EFB7}"/>
                    </a:ext>
                  </a:extLst>
                </p:cNvPr>
                <p:cNvSpPr/>
                <p:nvPr/>
              </p:nvSpPr>
              <p:spPr>
                <a:xfrm>
                  <a:off x="5376001"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4</a:t>
                  </a:r>
                </a:p>
              </p:txBody>
            </p:sp>
            <p:sp>
              <p:nvSpPr>
                <p:cNvPr id="130" name="Rektangel 129">
                  <a:extLst>
                    <a:ext uri="{FF2B5EF4-FFF2-40B4-BE49-F238E27FC236}">
                      <a16:creationId xmlns:a16="http://schemas.microsoft.com/office/drawing/2014/main" id="{D5400883-B5FF-A3DB-B25C-8E7F58F82FF9}"/>
                    </a:ext>
                  </a:extLst>
                </p:cNvPr>
                <p:cNvSpPr/>
                <p:nvPr/>
              </p:nvSpPr>
              <p:spPr>
                <a:xfrm>
                  <a:off x="3755999" y="3600000"/>
                  <a:ext cx="1440000" cy="720000"/>
                </a:xfrm>
                <a:prstGeom prst="rect">
                  <a:avLst/>
                </a:prstGeom>
                <a:solidFill>
                  <a:srgbClr val="822757"/>
                </a:solidFill>
                <a:ln>
                  <a:noFill/>
                </a:ln>
                <a:effectLst>
                  <a:outerShdw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3</a:t>
                  </a:r>
                </a:p>
              </p:txBody>
            </p:sp>
            <p:sp>
              <p:nvSpPr>
                <p:cNvPr id="131" name="Rektangel 130">
                  <a:extLst>
                    <a:ext uri="{FF2B5EF4-FFF2-40B4-BE49-F238E27FC236}">
                      <a16:creationId xmlns:a16="http://schemas.microsoft.com/office/drawing/2014/main" id="{B0C522F9-20C7-348B-0578-D9D83A748714}"/>
                    </a:ext>
                  </a:extLst>
                </p:cNvPr>
                <p:cNvSpPr/>
                <p:nvPr/>
              </p:nvSpPr>
              <p:spPr>
                <a:xfrm>
                  <a:off x="2136001"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2</a:t>
                  </a:r>
                </a:p>
              </p:txBody>
            </p:sp>
            <p:sp>
              <p:nvSpPr>
                <p:cNvPr id="132" name="Rektangel 131">
                  <a:extLst>
                    <a:ext uri="{FF2B5EF4-FFF2-40B4-BE49-F238E27FC236}">
                      <a16:creationId xmlns:a16="http://schemas.microsoft.com/office/drawing/2014/main" id="{CE4947F7-3E36-801B-0982-A0072A3E6CA7}"/>
                    </a:ext>
                  </a:extLst>
                </p:cNvPr>
                <p:cNvSpPr/>
                <p:nvPr/>
              </p:nvSpPr>
              <p:spPr>
                <a:xfrm>
                  <a:off x="51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1</a:t>
                  </a:r>
                </a:p>
              </p:txBody>
            </p:sp>
            <p:sp>
              <p:nvSpPr>
                <p:cNvPr id="133" name="Rektangel 132">
                  <a:extLst>
                    <a:ext uri="{FF2B5EF4-FFF2-40B4-BE49-F238E27FC236}">
                      <a16:creationId xmlns:a16="http://schemas.microsoft.com/office/drawing/2014/main" id="{EB5E3146-E7C2-609D-85EB-7926B029F648}"/>
                    </a:ext>
                  </a:extLst>
                </p:cNvPr>
                <p:cNvSpPr/>
                <p:nvPr/>
              </p:nvSpPr>
              <p:spPr>
                <a:xfrm>
                  <a:off x="861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6</a:t>
                  </a:r>
                </a:p>
              </p:txBody>
            </p:sp>
            <p:sp>
              <p:nvSpPr>
                <p:cNvPr id="134" name="Rektangel 133">
                  <a:extLst>
                    <a:ext uri="{FF2B5EF4-FFF2-40B4-BE49-F238E27FC236}">
                      <a16:creationId xmlns:a16="http://schemas.microsoft.com/office/drawing/2014/main" id="{A3A2794B-6904-2813-7D86-F09C272A7377}"/>
                    </a:ext>
                  </a:extLst>
                </p:cNvPr>
                <p:cNvSpPr/>
                <p:nvPr/>
              </p:nvSpPr>
              <p:spPr>
                <a:xfrm>
                  <a:off x="10236001"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7</a:t>
                  </a:r>
                </a:p>
              </p:txBody>
            </p:sp>
          </p:grpSp>
          <p:sp>
            <p:nvSpPr>
              <p:cNvPr id="117" name="Rektangel 116">
                <a:extLst>
                  <a:ext uri="{FF2B5EF4-FFF2-40B4-BE49-F238E27FC236}">
                    <a16:creationId xmlns:a16="http://schemas.microsoft.com/office/drawing/2014/main" id="{29AABB02-664C-10CA-7BB2-367C164F9FB4}"/>
                  </a:ext>
                </a:extLst>
              </p:cNvPr>
              <p:cNvSpPr/>
              <p:nvPr/>
            </p:nvSpPr>
            <p:spPr>
              <a:xfrm>
                <a:off x="5291987" y="2160000"/>
                <a:ext cx="1608649" cy="720000"/>
              </a:xfrm>
              <a:prstGeom prst="rect">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600" dirty="0">
                    <a:solidFill>
                      <a:schemeClr val="bg1"/>
                    </a:solidFill>
                  </a:rPr>
                  <a:t>Stabschef</a:t>
                </a:r>
              </a:p>
            </p:txBody>
          </p:sp>
          <p:grpSp>
            <p:nvGrpSpPr>
              <p:cNvPr id="118" name="Grupp 117">
                <a:extLst>
                  <a:ext uri="{FF2B5EF4-FFF2-40B4-BE49-F238E27FC236}">
                    <a16:creationId xmlns:a16="http://schemas.microsoft.com/office/drawing/2014/main" id="{8C1FDEFE-DA53-F6CB-A306-F70E6C976C6D}"/>
                  </a:ext>
                </a:extLst>
              </p:cNvPr>
              <p:cNvGrpSpPr/>
              <p:nvPr/>
            </p:nvGrpSpPr>
            <p:grpSpPr>
              <a:xfrm>
                <a:off x="1234800" y="2880001"/>
                <a:ext cx="9721200" cy="720000"/>
                <a:chOff x="1234800" y="2880001"/>
                <a:chExt cx="9721200" cy="720000"/>
              </a:xfrm>
            </p:grpSpPr>
            <p:cxnSp>
              <p:nvCxnSpPr>
                <p:cNvPr id="119" name="Rak koppling 22">
                  <a:extLst>
                    <a:ext uri="{FF2B5EF4-FFF2-40B4-BE49-F238E27FC236}">
                      <a16:creationId xmlns:a16="http://schemas.microsoft.com/office/drawing/2014/main" id="{7D795CB9-CDF3-BA82-4967-2EDECE64F4FD}"/>
                    </a:ext>
                  </a:extLst>
                </p:cNvPr>
                <p:cNvCxnSpPr>
                  <a:cxnSpLocks/>
                </p:cNvCxnSpPr>
                <p:nvPr/>
              </p:nvCxnSpPr>
              <p:spPr>
                <a:xfrm>
                  <a:off x="1234800" y="3240000"/>
                  <a:ext cx="972000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0" name="Rak koppling 25">
                  <a:extLst>
                    <a:ext uri="{FF2B5EF4-FFF2-40B4-BE49-F238E27FC236}">
                      <a16:creationId xmlns:a16="http://schemas.microsoft.com/office/drawing/2014/main" id="{E18E0343-72DE-36BF-0090-9071E1FC4045}"/>
                    </a:ext>
                  </a:extLst>
                </p:cNvPr>
                <p:cNvCxnSpPr/>
                <p:nvPr/>
              </p:nvCxnSpPr>
              <p:spPr>
                <a:xfrm flipH="1" flipV="1">
                  <a:off x="6096000" y="288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1" name="Rak koppling 31">
                  <a:extLst>
                    <a:ext uri="{FF2B5EF4-FFF2-40B4-BE49-F238E27FC236}">
                      <a16:creationId xmlns:a16="http://schemas.microsoft.com/office/drawing/2014/main" id="{5F5A731E-82ED-7DE0-2637-19C7D4EA4AE7}"/>
                    </a:ext>
                  </a:extLst>
                </p:cNvPr>
                <p:cNvCxnSpPr>
                  <a:cxnSpLocks/>
                </p:cNvCxnSpPr>
                <p:nvPr/>
              </p:nvCxnSpPr>
              <p:spPr>
                <a:xfrm flipH="1" flipV="1">
                  <a:off x="447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2" name="Rak koppling 31">
                  <a:extLst>
                    <a:ext uri="{FF2B5EF4-FFF2-40B4-BE49-F238E27FC236}">
                      <a16:creationId xmlns:a16="http://schemas.microsoft.com/office/drawing/2014/main" id="{CB93E234-B24C-0B8F-3B80-A35857D4CFD6}"/>
                    </a:ext>
                  </a:extLst>
                </p:cNvPr>
                <p:cNvCxnSpPr>
                  <a:cxnSpLocks/>
                </p:cNvCxnSpPr>
                <p:nvPr/>
              </p:nvCxnSpPr>
              <p:spPr>
                <a:xfrm flipH="1" flipV="1">
                  <a:off x="285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3" name="Rak koppling 31">
                  <a:extLst>
                    <a:ext uri="{FF2B5EF4-FFF2-40B4-BE49-F238E27FC236}">
                      <a16:creationId xmlns:a16="http://schemas.microsoft.com/office/drawing/2014/main" id="{7C11A621-C6E8-EED5-8973-4FF3BF6AB73E}"/>
                    </a:ext>
                  </a:extLst>
                </p:cNvPr>
                <p:cNvCxnSpPr>
                  <a:cxnSpLocks/>
                </p:cNvCxnSpPr>
                <p:nvPr/>
              </p:nvCxnSpPr>
              <p:spPr>
                <a:xfrm flipH="1" flipV="1">
                  <a:off x="123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4" name="Rak koppling 31">
                  <a:extLst>
                    <a:ext uri="{FF2B5EF4-FFF2-40B4-BE49-F238E27FC236}">
                      <a16:creationId xmlns:a16="http://schemas.microsoft.com/office/drawing/2014/main" id="{7EBF4FCC-3048-F981-394A-9130EA391DF0}"/>
                    </a:ext>
                  </a:extLst>
                </p:cNvPr>
                <p:cNvCxnSpPr>
                  <a:cxnSpLocks/>
                </p:cNvCxnSpPr>
                <p:nvPr/>
              </p:nvCxnSpPr>
              <p:spPr>
                <a:xfrm flipH="1" flipV="1">
                  <a:off x="609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5" name="Rak koppling 31">
                  <a:extLst>
                    <a:ext uri="{FF2B5EF4-FFF2-40B4-BE49-F238E27FC236}">
                      <a16:creationId xmlns:a16="http://schemas.microsoft.com/office/drawing/2014/main" id="{DA9C4BD8-33BE-B776-3F16-BE27AEBCA91E}"/>
                    </a:ext>
                  </a:extLst>
                </p:cNvPr>
                <p:cNvCxnSpPr>
                  <a:cxnSpLocks/>
                </p:cNvCxnSpPr>
                <p:nvPr/>
              </p:nvCxnSpPr>
              <p:spPr>
                <a:xfrm flipH="1" flipV="1">
                  <a:off x="771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6" name="Rak koppling 31">
                  <a:extLst>
                    <a:ext uri="{FF2B5EF4-FFF2-40B4-BE49-F238E27FC236}">
                      <a16:creationId xmlns:a16="http://schemas.microsoft.com/office/drawing/2014/main" id="{A79E750F-FB76-F371-3D2E-7BDC748775D8}"/>
                    </a:ext>
                  </a:extLst>
                </p:cNvPr>
                <p:cNvCxnSpPr>
                  <a:cxnSpLocks/>
                </p:cNvCxnSpPr>
                <p:nvPr/>
              </p:nvCxnSpPr>
              <p:spPr>
                <a:xfrm flipH="1" flipV="1">
                  <a:off x="933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7" name="Rak koppling 31">
                  <a:extLst>
                    <a:ext uri="{FF2B5EF4-FFF2-40B4-BE49-F238E27FC236}">
                      <a16:creationId xmlns:a16="http://schemas.microsoft.com/office/drawing/2014/main" id="{4BEEE7DE-0932-4B48-5B38-2CF211151DED}"/>
                    </a:ext>
                  </a:extLst>
                </p:cNvPr>
                <p:cNvCxnSpPr>
                  <a:cxnSpLocks/>
                </p:cNvCxnSpPr>
                <p:nvPr/>
              </p:nvCxnSpPr>
              <p:spPr>
                <a:xfrm flipH="1" flipV="1">
                  <a:off x="1095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sp>
          <p:nvSpPr>
            <p:cNvPr id="136" name="textruta 135">
              <a:extLst>
                <a:ext uri="{FF2B5EF4-FFF2-40B4-BE49-F238E27FC236}">
                  <a16:creationId xmlns:a16="http://schemas.microsoft.com/office/drawing/2014/main" id="{72C2C4F7-69EA-0EA8-8AA7-EC947E7CBA32}"/>
                </a:ext>
              </a:extLst>
            </p:cNvPr>
            <p:cNvSpPr txBox="1">
              <a:spLocks noChangeAspect="1"/>
            </p:cNvSpPr>
            <p:nvPr/>
          </p:nvSpPr>
          <p:spPr>
            <a:xfrm>
              <a:off x="8465736" y="3340384"/>
              <a:ext cx="1329016" cy="276999"/>
            </a:xfrm>
            <a:prstGeom prst="rect">
              <a:avLst/>
            </a:prstGeom>
            <a:noFill/>
          </p:spPr>
          <p:txBody>
            <a:bodyPr wrap="square" lIns="0" tIns="0" rIns="0" bIns="0" rtlCol="0">
              <a:spAutoFit/>
            </a:bodyPr>
            <a:lstStyle/>
            <a:p>
              <a:r>
                <a:rPr lang="sv-SE" b="1" dirty="0"/>
                <a:t>Exempel 2</a:t>
              </a:r>
            </a:p>
          </p:txBody>
        </p:sp>
      </p:grpSp>
      <p:pic>
        <p:nvPicPr>
          <p:cNvPr id="46" name="Info Exempel 2" descr="Infoikon – Exempel 2">
            <a:hlinkClick r:id="rId5" action="ppaction://hlinksldjump"/>
            <a:extLst>
              <a:ext uri="{FF2B5EF4-FFF2-40B4-BE49-F238E27FC236}">
                <a16:creationId xmlns:a16="http://schemas.microsoft.com/office/drawing/2014/main" id="{85452C86-76E4-8E03-152F-06E93427DFD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669675" y="2892888"/>
            <a:ext cx="460800" cy="460800"/>
          </a:xfrm>
          <a:prstGeom prst="rect">
            <a:avLst/>
          </a:prstGeom>
        </p:spPr>
      </p:pic>
      <p:grpSp>
        <p:nvGrpSpPr>
          <p:cNvPr id="4" name="Grupp 3">
            <a:extLst>
              <a:ext uri="{FF2B5EF4-FFF2-40B4-BE49-F238E27FC236}">
                <a16:creationId xmlns:a16="http://schemas.microsoft.com/office/drawing/2014/main" id="{8F1F0423-A7AD-B837-0D5B-73107B4329D9}"/>
              </a:ext>
              <a:ext uri="{C183D7F6-B498-43B3-948B-1728B52AA6E4}">
                <adec:decorative xmlns:adec="http://schemas.microsoft.com/office/drawing/2017/decorative" xmlns="" val="1"/>
              </a:ext>
            </a:extLst>
          </p:cNvPr>
          <p:cNvGrpSpPr/>
          <p:nvPr/>
        </p:nvGrpSpPr>
        <p:grpSpPr>
          <a:xfrm>
            <a:off x="8404817" y="4770270"/>
            <a:ext cx="2743200" cy="823661"/>
            <a:chOff x="8462567" y="4770270"/>
            <a:chExt cx="2743200" cy="823661"/>
          </a:xfrm>
        </p:grpSpPr>
        <p:grpSp>
          <p:nvGrpSpPr>
            <p:cNvPr id="89" name="Grupp 88">
              <a:extLst>
                <a:ext uri="{FF2B5EF4-FFF2-40B4-BE49-F238E27FC236}">
                  <a16:creationId xmlns:a16="http://schemas.microsoft.com/office/drawing/2014/main" id="{B5E11604-4AA3-E9F2-300A-AEB4BF2C4C42}"/>
                </a:ext>
              </a:extLst>
            </p:cNvPr>
            <p:cNvGrpSpPr>
              <a:grpSpLocks noChangeAspect="1"/>
            </p:cNvGrpSpPr>
            <p:nvPr/>
          </p:nvGrpSpPr>
          <p:grpSpPr>
            <a:xfrm>
              <a:off x="8462567" y="5063196"/>
              <a:ext cx="2743200" cy="530735"/>
              <a:chOff x="516000" y="2160000"/>
              <a:chExt cx="11160000" cy="2160001"/>
            </a:xfrm>
          </p:grpSpPr>
          <p:sp>
            <p:nvSpPr>
              <p:cNvPr id="90" name="Rektangel 89">
                <a:extLst>
                  <a:ext uri="{FF2B5EF4-FFF2-40B4-BE49-F238E27FC236}">
                    <a16:creationId xmlns:a16="http://schemas.microsoft.com/office/drawing/2014/main" id="{5C8AB41B-27FD-2124-A39B-61ED1FEC9976}"/>
                  </a:ext>
                </a:extLst>
              </p:cNvPr>
              <p:cNvSpPr/>
              <p:nvPr/>
            </p:nvSpPr>
            <p:spPr>
              <a:xfrm>
                <a:off x="5291360" y="2160000"/>
                <a:ext cx="1609277" cy="720000"/>
              </a:xfrm>
              <a:prstGeom prst="rect">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600" dirty="0">
                    <a:solidFill>
                      <a:schemeClr val="bg1"/>
                    </a:solidFill>
                  </a:rPr>
                  <a:t>Stabschef</a:t>
                </a:r>
              </a:p>
            </p:txBody>
          </p:sp>
          <p:sp>
            <p:nvSpPr>
              <p:cNvPr id="91" name="Rektangel 90">
                <a:extLst>
                  <a:ext uri="{FF2B5EF4-FFF2-40B4-BE49-F238E27FC236}">
                    <a16:creationId xmlns:a16="http://schemas.microsoft.com/office/drawing/2014/main" id="{2FA87E29-79D5-83C1-7971-119B62E8A334}"/>
                  </a:ext>
                </a:extLst>
              </p:cNvPr>
              <p:cNvSpPr/>
              <p:nvPr/>
            </p:nvSpPr>
            <p:spPr>
              <a:xfrm>
                <a:off x="555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5</a:t>
                </a:r>
              </a:p>
            </p:txBody>
          </p:sp>
          <p:sp>
            <p:nvSpPr>
              <p:cNvPr id="92" name="Rektangel 91">
                <a:extLst>
                  <a:ext uri="{FF2B5EF4-FFF2-40B4-BE49-F238E27FC236}">
                    <a16:creationId xmlns:a16="http://schemas.microsoft.com/office/drawing/2014/main" id="{03A92DB2-3E53-D143-02F0-A48901F88A96}"/>
                  </a:ext>
                </a:extLst>
              </p:cNvPr>
              <p:cNvSpPr/>
              <p:nvPr/>
            </p:nvSpPr>
            <p:spPr>
              <a:xfrm>
                <a:off x="429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4</a:t>
                </a:r>
              </a:p>
            </p:txBody>
          </p:sp>
          <p:sp>
            <p:nvSpPr>
              <p:cNvPr id="93" name="Rektangel 92">
                <a:extLst>
                  <a:ext uri="{FF2B5EF4-FFF2-40B4-BE49-F238E27FC236}">
                    <a16:creationId xmlns:a16="http://schemas.microsoft.com/office/drawing/2014/main" id="{8DB9687A-164B-583A-E3EA-3DE2D72AB170}"/>
                  </a:ext>
                </a:extLst>
              </p:cNvPr>
              <p:cNvSpPr/>
              <p:nvPr/>
            </p:nvSpPr>
            <p:spPr>
              <a:xfrm>
                <a:off x="303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3</a:t>
                </a:r>
              </a:p>
            </p:txBody>
          </p:sp>
          <p:sp>
            <p:nvSpPr>
              <p:cNvPr id="94" name="Rektangel 93">
                <a:extLst>
                  <a:ext uri="{FF2B5EF4-FFF2-40B4-BE49-F238E27FC236}">
                    <a16:creationId xmlns:a16="http://schemas.microsoft.com/office/drawing/2014/main" id="{70B5864B-58C3-56E0-A58B-3B449E20196D}"/>
                  </a:ext>
                </a:extLst>
              </p:cNvPr>
              <p:cNvSpPr/>
              <p:nvPr/>
            </p:nvSpPr>
            <p:spPr>
              <a:xfrm>
                <a:off x="177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2</a:t>
                </a:r>
              </a:p>
            </p:txBody>
          </p:sp>
          <p:sp>
            <p:nvSpPr>
              <p:cNvPr id="95" name="Rektangel 94">
                <a:extLst>
                  <a:ext uri="{FF2B5EF4-FFF2-40B4-BE49-F238E27FC236}">
                    <a16:creationId xmlns:a16="http://schemas.microsoft.com/office/drawing/2014/main" id="{AAB9478D-7B49-82DA-224F-513D55C33280}"/>
                  </a:ext>
                </a:extLst>
              </p:cNvPr>
              <p:cNvSpPr/>
              <p:nvPr/>
            </p:nvSpPr>
            <p:spPr>
              <a:xfrm>
                <a:off x="51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1</a:t>
                </a:r>
              </a:p>
            </p:txBody>
          </p:sp>
          <p:sp>
            <p:nvSpPr>
              <p:cNvPr id="96" name="Rektangel 95">
                <a:extLst>
                  <a:ext uri="{FF2B5EF4-FFF2-40B4-BE49-F238E27FC236}">
                    <a16:creationId xmlns:a16="http://schemas.microsoft.com/office/drawing/2014/main" id="{4725B502-DD7D-805C-598B-829C2F305E2E}"/>
                  </a:ext>
                </a:extLst>
              </p:cNvPr>
              <p:cNvSpPr/>
              <p:nvPr/>
            </p:nvSpPr>
            <p:spPr>
              <a:xfrm>
                <a:off x="681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6</a:t>
                </a:r>
              </a:p>
            </p:txBody>
          </p:sp>
          <p:sp>
            <p:nvSpPr>
              <p:cNvPr id="97" name="Rektangel 96">
                <a:extLst>
                  <a:ext uri="{FF2B5EF4-FFF2-40B4-BE49-F238E27FC236}">
                    <a16:creationId xmlns:a16="http://schemas.microsoft.com/office/drawing/2014/main" id="{6F017842-0F4D-350F-5878-E45D6E11B25A}"/>
                  </a:ext>
                </a:extLst>
              </p:cNvPr>
              <p:cNvSpPr/>
              <p:nvPr/>
            </p:nvSpPr>
            <p:spPr>
              <a:xfrm>
                <a:off x="807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7</a:t>
                </a:r>
              </a:p>
            </p:txBody>
          </p:sp>
          <p:sp>
            <p:nvSpPr>
              <p:cNvPr id="98" name="Rektangel 97">
                <a:extLst>
                  <a:ext uri="{FF2B5EF4-FFF2-40B4-BE49-F238E27FC236}">
                    <a16:creationId xmlns:a16="http://schemas.microsoft.com/office/drawing/2014/main" id="{51C5980E-BAEF-735F-EFBA-E11CD95B2F5B}"/>
                  </a:ext>
                </a:extLst>
              </p:cNvPr>
              <p:cNvSpPr/>
              <p:nvPr/>
            </p:nvSpPr>
            <p:spPr>
              <a:xfrm>
                <a:off x="933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8</a:t>
                </a:r>
              </a:p>
            </p:txBody>
          </p:sp>
          <p:sp>
            <p:nvSpPr>
              <p:cNvPr id="99" name="Rektangel 98">
                <a:extLst>
                  <a:ext uri="{FF2B5EF4-FFF2-40B4-BE49-F238E27FC236}">
                    <a16:creationId xmlns:a16="http://schemas.microsoft.com/office/drawing/2014/main" id="{5951260D-0607-6F5C-6824-8E1DA22553B2}"/>
                  </a:ext>
                </a:extLst>
              </p:cNvPr>
              <p:cNvSpPr/>
              <p:nvPr/>
            </p:nvSpPr>
            <p:spPr>
              <a:xfrm>
                <a:off x="1059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9</a:t>
                </a:r>
              </a:p>
            </p:txBody>
          </p:sp>
          <p:grpSp>
            <p:nvGrpSpPr>
              <p:cNvPr id="100" name="Grupp 99">
                <a:extLst>
                  <a:ext uri="{FF2B5EF4-FFF2-40B4-BE49-F238E27FC236}">
                    <a16:creationId xmlns:a16="http://schemas.microsoft.com/office/drawing/2014/main" id="{441CFFCD-32AC-E4D0-0253-1AB519C1123B}"/>
                  </a:ext>
                </a:extLst>
              </p:cNvPr>
              <p:cNvGrpSpPr/>
              <p:nvPr/>
            </p:nvGrpSpPr>
            <p:grpSpPr>
              <a:xfrm>
                <a:off x="1056000" y="2880001"/>
                <a:ext cx="10080000" cy="720000"/>
                <a:chOff x="810000" y="3240000"/>
                <a:chExt cx="10080000" cy="720000"/>
              </a:xfrm>
            </p:grpSpPr>
            <p:cxnSp>
              <p:nvCxnSpPr>
                <p:cNvPr id="101" name="Rak koppling 22">
                  <a:extLst>
                    <a:ext uri="{FF2B5EF4-FFF2-40B4-BE49-F238E27FC236}">
                      <a16:creationId xmlns:a16="http://schemas.microsoft.com/office/drawing/2014/main" id="{1E9A858D-7B86-5A40-38BD-2C43451D6D0F}"/>
                    </a:ext>
                  </a:extLst>
                </p:cNvPr>
                <p:cNvCxnSpPr>
                  <a:cxnSpLocks/>
                </p:cNvCxnSpPr>
                <p:nvPr/>
              </p:nvCxnSpPr>
              <p:spPr>
                <a:xfrm>
                  <a:off x="810000" y="3600000"/>
                  <a:ext cx="1008000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2" name="Rak koppling 25">
                  <a:extLst>
                    <a:ext uri="{FF2B5EF4-FFF2-40B4-BE49-F238E27FC236}">
                      <a16:creationId xmlns:a16="http://schemas.microsoft.com/office/drawing/2014/main" id="{E41E9E26-29CB-A0B2-F986-5A2E357168FF}"/>
                    </a:ext>
                  </a:extLst>
                </p:cNvPr>
                <p:cNvCxnSpPr/>
                <p:nvPr/>
              </p:nvCxnSpPr>
              <p:spPr>
                <a:xfrm flipH="1" flipV="1">
                  <a:off x="5850000" y="324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3" name="Rak koppling 31">
                  <a:extLst>
                    <a:ext uri="{FF2B5EF4-FFF2-40B4-BE49-F238E27FC236}">
                      <a16:creationId xmlns:a16="http://schemas.microsoft.com/office/drawing/2014/main" id="{F69CFDD2-46AA-D626-915D-B4086F7BD010}"/>
                    </a:ext>
                  </a:extLst>
                </p:cNvPr>
                <p:cNvCxnSpPr>
                  <a:cxnSpLocks/>
                </p:cNvCxnSpPr>
                <p:nvPr/>
              </p:nvCxnSpPr>
              <p:spPr>
                <a:xfrm flipH="1" flipV="1">
                  <a:off x="459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4" name="Rak koppling 31">
                  <a:extLst>
                    <a:ext uri="{FF2B5EF4-FFF2-40B4-BE49-F238E27FC236}">
                      <a16:creationId xmlns:a16="http://schemas.microsoft.com/office/drawing/2014/main" id="{E8FE6F0B-B72E-3C50-5BB7-B5235193565F}"/>
                    </a:ext>
                  </a:extLst>
                </p:cNvPr>
                <p:cNvCxnSpPr>
                  <a:cxnSpLocks/>
                </p:cNvCxnSpPr>
                <p:nvPr/>
              </p:nvCxnSpPr>
              <p:spPr>
                <a:xfrm flipH="1" flipV="1">
                  <a:off x="333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5" name="Rak koppling 31">
                  <a:extLst>
                    <a:ext uri="{FF2B5EF4-FFF2-40B4-BE49-F238E27FC236}">
                      <a16:creationId xmlns:a16="http://schemas.microsoft.com/office/drawing/2014/main" id="{871C53F7-B8D0-8194-A2A9-0824593FC4F7}"/>
                    </a:ext>
                  </a:extLst>
                </p:cNvPr>
                <p:cNvCxnSpPr>
                  <a:cxnSpLocks/>
                </p:cNvCxnSpPr>
                <p:nvPr/>
              </p:nvCxnSpPr>
              <p:spPr>
                <a:xfrm flipH="1" flipV="1">
                  <a:off x="207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6" name="Rak koppling 31">
                  <a:extLst>
                    <a:ext uri="{FF2B5EF4-FFF2-40B4-BE49-F238E27FC236}">
                      <a16:creationId xmlns:a16="http://schemas.microsoft.com/office/drawing/2014/main" id="{DBDDBEB5-85FE-587A-CB10-E54CD549DADE}"/>
                    </a:ext>
                  </a:extLst>
                </p:cNvPr>
                <p:cNvCxnSpPr>
                  <a:cxnSpLocks/>
                </p:cNvCxnSpPr>
                <p:nvPr/>
              </p:nvCxnSpPr>
              <p:spPr>
                <a:xfrm flipH="1" flipV="1">
                  <a:off x="81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7" name="Rak koppling 31">
                  <a:extLst>
                    <a:ext uri="{FF2B5EF4-FFF2-40B4-BE49-F238E27FC236}">
                      <a16:creationId xmlns:a16="http://schemas.microsoft.com/office/drawing/2014/main" id="{6383A698-2411-EFFE-F717-D2ABD45F145B}"/>
                    </a:ext>
                  </a:extLst>
                </p:cNvPr>
                <p:cNvCxnSpPr>
                  <a:cxnSpLocks/>
                </p:cNvCxnSpPr>
                <p:nvPr/>
              </p:nvCxnSpPr>
              <p:spPr>
                <a:xfrm flipH="1" flipV="1">
                  <a:off x="585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8" name="Rak koppling 31">
                  <a:extLst>
                    <a:ext uri="{FF2B5EF4-FFF2-40B4-BE49-F238E27FC236}">
                      <a16:creationId xmlns:a16="http://schemas.microsoft.com/office/drawing/2014/main" id="{9D0587EF-4617-0206-FB58-59B95FC3E299}"/>
                    </a:ext>
                  </a:extLst>
                </p:cNvPr>
                <p:cNvCxnSpPr>
                  <a:cxnSpLocks/>
                </p:cNvCxnSpPr>
                <p:nvPr/>
              </p:nvCxnSpPr>
              <p:spPr>
                <a:xfrm flipH="1" flipV="1">
                  <a:off x="711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9" name="Rak koppling 31">
                  <a:extLst>
                    <a:ext uri="{FF2B5EF4-FFF2-40B4-BE49-F238E27FC236}">
                      <a16:creationId xmlns:a16="http://schemas.microsoft.com/office/drawing/2014/main" id="{1ABCC559-E8DB-72DC-521D-D0E50F111A4A}"/>
                    </a:ext>
                  </a:extLst>
                </p:cNvPr>
                <p:cNvCxnSpPr>
                  <a:cxnSpLocks/>
                </p:cNvCxnSpPr>
                <p:nvPr/>
              </p:nvCxnSpPr>
              <p:spPr>
                <a:xfrm flipH="1" flipV="1">
                  <a:off x="837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0" name="Rak koppling 31">
                  <a:extLst>
                    <a:ext uri="{FF2B5EF4-FFF2-40B4-BE49-F238E27FC236}">
                      <a16:creationId xmlns:a16="http://schemas.microsoft.com/office/drawing/2014/main" id="{C517B91F-F44E-5906-F357-F745FCB909B7}"/>
                    </a:ext>
                  </a:extLst>
                </p:cNvPr>
                <p:cNvCxnSpPr>
                  <a:cxnSpLocks/>
                </p:cNvCxnSpPr>
                <p:nvPr/>
              </p:nvCxnSpPr>
              <p:spPr>
                <a:xfrm flipH="1" flipV="1">
                  <a:off x="963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1" name="Rak koppling 31">
                  <a:extLst>
                    <a:ext uri="{FF2B5EF4-FFF2-40B4-BE49-F238E27FC236}">
                      <a16:creationId xmlns:a16="http://schemas.microsoft.com/office/drawing/2014/main" id="{9596B9F6-FF87-FB78-329A-45ABBB2E0AEE}"/>
                    </a:ext>
                  </a:extLst>
                </p:cNvPr>
                <p:cNvCxnSpPr>
                  <a:cxnSpLocks/>
                </p:cNvCxnSpPr>
                <p:nvPr/>
              </p:nvCxnSpPr>
              <p:spPr>
                <a:xfrm flipH="1" flipV="1">
                  <a:off x="1089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sp>
          <p:nvSpPr>
            <p:cNvPr id="113" name="textruta 112">
              <a:extLst>
                <a:ext uri="{FF2B5EF4-FFF2-40B4-BE49-F238E27FC236}">
                  <a16:creationId xmlns:a16="http://schemas.microsoft.com/office/drawing/2014/main" id="{5C9A46E6-8525-9698-4144-89192D870921}"/>
                </a:ext>
              </a:extLst>
            </p:cNvPr>
            <p:cNvSpPr txBox="1"/>
            <p:nvPr/>
          </p:nvSpPr>
          <p:spPr>
            <a:xfrm>
              <a:off x="8462567" y="4770270"/>
              <a:ext cx="1511186" cy="276999"/>
            </a:xfrm>
            <a:prstGeom prst="rect">
              <a:avLst/>
            </a:prstGeom>
            <a:noFill/>
          </p:spPr>
          <p:txBody>
            <a:bodyPr wrap="square" lIns="0" tIns="0" rIns="0" bIns="0" rtlCol="0">
              <a:spAutoFit/>
            </a:bodyPr>
            <a:lstStyle/>
            <a:p>
              <a:r>
                <a:rPr lang="sv-SE" b="1" dirty="0"/>
                <a:t>Exempel 3</a:t>
              </a:r>
            </a:p>
          </p:txBody>
        </p:sp>
      </p:grpSp>
      <p:pic>
        <p:nvPicPr>
          <p:cNvPr id="47" name="Info Exempel 3" descr="Infoikon – Exempel 3">
            <a:hlinkClick r:id="rId7" action="ppaction://hlinksldjump"/>
            <a:extLst>
              <a:ext uri="{FF2B5EF4-FFF2-40B4-BE49-F238E27FC236}">
                <a16:creationId xmlns:a16="http://schemas.microsoft.com/office/drawing/2014/main" id="{D066FB24-8BF5-66C5-6DF8-7B63DE4CD45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669675" y="4672745"/>
            <a:ext cx="460800" cy="460800"/>
          </a:xfrm>
          <a:prstGeom prst="rect">
            <a:avLst/>
          </a:prstGeom>
        </p:spPr>
      </p:pic>
    </p:spTree>
    <p:extLst>
      <p:ext uri="{BB962C8B-B14F-4D97-AF65-F5344CB8AC3E}">
        <p14:creationId xmlns:p14="http://schemas.microsoft.com/office/powerpoint/2010/main" val="294665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C9DB1044-BFBA-879C-42ED-9CA342F22081}"/>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2</a:t>
            </a:r>
          </a:p>
        </p:txBody>
      </p:sp>
      <p:grpSp>
        <p:nvGrpSpPr>
          <p:cNvPr id="65" name="Exempel 2" descr="Olika organisationsskisser på hur en stab kan organiseras med en stabschef och olika funktioner som till exempel analys, lägesbild och kommunikation.">
            <a:extLst>
              <a:ext uri="{FF2B5EF4-FFF2-40B4-BE49-F238E27FC236}">
                <a16:creationId xmlns:a16="http://schemas.microsoft.com/office/drawing/2014/main" id="{3C6BE9D2-2AB4-5FA6-3FDC-20412858B06C}"/>
              </a:ext>
            </a:extLst>
          </p:cNvPr>
          <p:cNvGrpSpPr/>
          <p:nvPr/>
        </p:nvGrpSpPr>
        <p:grpSpPr>
          <a:xfrm>
            <a:off x="516000" y="2304000"/>
            <a:ext cx="11160000" cy="2160000"/>
            <a:chOff x="516000" y="2160000"/>
            <a:chExt cx="11160000" cy="2160000"/>
          </a:xfrm>
        </p:grpSpPr>
        <p:grpSp>
          <p:nvGrpSpPr>
            <p:cNvPr id="64" name="Grupp 63">
              <a:extLst>
                <a:ext uri="{FF2B5EF4-FFF2-40B4-BE49-F238E27FC236}">
                  <a16:creationId xmlns:a16="http://schemas.microsoft.com/office/drawing/2014/main" id="{D76107C8-BA45-2A88-132E-A28B9E935302}"/>
                </a:ext>
              </a:extLst>
            </p:cNvPr>
            <p:cNvGrpSpPr/>
            <p:nvPr/>
          </p:nvGrpSpPr>
          <p:grpSpPr>
            <a:xfrm>
              <a:off x="516000" y="3600000"/>
              <a:ext cx="11160000" cy="720000"/>
              <a:chOff x="516000" y="3600000"/>
              <a:chExt cx="11160000" cy="720000"/>
            </a:xfrm>
          </p:grpSpPr>
          <p:sp>
            <p:nvSpPr>
              <p:cNvPr id="5" name="Rektangel 4">
                <a:extLst>
                  <a:ext uri="{FF2B5EF4-FFF2-40B4-BE49-F238E27FC236}">
                    <a16:creationId xmlns:a16="http://schemas.microsoft.com/office/drawing/2014/main" id="{055C5067-FE05-9A7F-AC31-DC575FA2CF6F}"/>
                  </a:ext>
                </a:extLst>
              </p:cNvPr>
              <p:cNvSpPr/>
              <p:nvPr/>
            </p:nvSpPr>
            <p:spPr>
              <a:xfrm>
                <a:off x="699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Administration</a:t>
                </a:r>
              </a:p>
            </p:txBody>
          </p:sp>
          <p:sp>
            <p:nvSpPr>
              <p:cNvPr id="6" name="Rektangel 5">
                <a:extLst>
                  <a:ext uri="{FF2B5EF4-FFF2-40B4-BE49-F238E27FC236}">
                    <a16:creationId xmlns:a16="http://schemas.microsoft.com/office/drawing/2014/main" id="{68E2A623-BD7D-F783-613D-94AB43567DB7}"/>
                  </a:ext>
                </a:extLst>
              </p:cNvPr>
              <p:cNvSpPr/>
              <p:nvPr/>
            </p:nvSpPr>
            <p:spPr>
              <a:xfrm>
                <a:off x="537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Kommunikation</a:t>
                </a:r>
              </a:p>
            </p:txBody>
          </p:sp>
          <p:sp>
            <p:nvSpPr>
              <p:cNvPr id="7" name="Rektangel 6">
                <a:extLst>
                  <a:ext uri="{FF2B5EF4-FFF2-40B4-BE49-F238E27FC236}">
                    <a16:creationId xmlns:a16="http://schemas.microsoft.com/office/drawing/2014/main" id="{AA8A0DC1-F615-5D03-3908-A756890449AE}"/>
                  </a:ext>
                </a:extLst>
              </p:cNvPr>
              <p:cNvSpPr/>
              <p:nvPr/>
            </p:nvSpPr>
            <p:spPr>
              <a:xfrm>
                <a:off x="3756000" y="3600000"/>
                <a:ext cx="1440000" cy="720000"/>
              </a:xfrm>
              <a:prstGeom prst="rect">
                <a:avLst/>
              </a:prstGeom>
              <a:solidFill>
                <a:srgbClr val="822757"/>
              </a:solidFill>
              <a:ln>
                <a:noFill/>
              </a:ln>
              <a:effectLst>
                <a:outerShdw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Samverkan</a:t>
                </a:r>
              </a:p>
            </p:txBody>
          </p:sp>
          <p:sp>
            <p:nvSpPr>
              <p:cNvPr id="8" name="Rektangel 7">
                <a:extLst>
                  <a:ext uri="{FF2B5EF4-FFF2-40B4-BE49-F238E27FC236}">
                    <a16:creationId xmlns:a16="http://schemas.microsoft.com/office/drawing/2014/main" id="{26B6458B-DD84-F041-6009-36344C6CA02D}"/>
                  </a:ext>
                </a:extLst>
              </p:cNvPr>
              <p:cNvSpPr/>
              <p:nvPr/>
            </p:nvSpPr>
            <p:spPr>
              <a:xfrm>
                <a:off x="213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Genomförande</a:t>
                </a:r>
              </a:p>
            </p:txBody>
          </p:sp>
          <p:sp>
            <p:nvSpPr>
              <p:cNvPr id="9" name="Rektangel 8">
                <a:extLst>
                  <a:ext uri="{FF2B5EF4-FFF2-40B4-BE49-F238E27FC236}">
                    <a16:creationId xmlns:a16="http://schemas.microsoft.com/office/drawing/2014/main" id="{AF73491B-2076-1266-E288-E4311516235C}"/>
                  </a:ext>
                </a:extLst>
              </p:cNvPr>
              <p:cNvSpPr/>
              <p:nvPr/>
            </p:nvSpPr>
            <p:spPr>
              <a:xfrm>
                <a:off x="51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Analys</a:t>
                </a:r>
              </a:p>
              <a:p>
                <a:pPr algn="ctr"/>
                <a:r>
                  <a:rPr lang="sv-SE" sz="1400" dirty="0">
                    <a:solidFill>
                      <a:schemeClr val="bg1"/>
                    </a:solidFill>
                  </a:rPr>
                  <a:t>Lägesbild</a:t>
                </a:r>
              </a:p>
            </p:txBody>
          </p:sp>
          <p:sp>
            <p:nvSpPr>
              <p:cNvPr id="10" name="Rektangel 9">
                <a:extLst>
                  <a:ext uri="{FF2B5EF4-FFF2-40B4-BE49-F238E27FC236}">
                    <a16:creationId xmlns:a16="http://schemas.microsoft.com/office/drawing/2014/main" id="{B4DB4E41-B230-64CA-E8FA-EAB48EE9822D}"/>
                  </a:ext>
                </a:extLst>
              </p:cNvPr>
              <p:cNvSpPr/>
              <p:nvPr/>
            </p:nvSpPr>
            <p:spPr>
              <a:xfrm>
                <a:off x="861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HR</a:t>
                </a:r>
              </a:p>
            </p:txBody>
          </p:sp>
          <p:sp>
            <p:nvSpPr>
              <p:cNvPr id="11" name="Rektangel 10">
                <a:extLst>
                  <a:ext uri="{FF2B5EF4-FFF2-40B4-BE49-F238E27FC236}">
                    <a16:creationId xmlns:a16="http://schemas.microsoft.com/office/drawing/2014/main" id="{23B9FC6A-220B-14E1-0379-EF1D97F9191D}"/>
                  </a:ext>
                </a:extLst>
              </p:cNvPr>
              <p:cNvSpPr/>
              <p:nvPr/>
            </p:nvSpPr>
            <p:spPr>
              <a:xfrm>
                <a:off x="1023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Säkerhet</a:t>
                </a:r>
              </a:p>
            </p:txBody>
          </p:sp>
        </p:grpSp>
        <p:sp>
          <p:nvSpPr>
            <p:cNvPr id="22" name="Rektangel 21" descr="Olika organisationsskisser på hur en stab kan organiseras med en stabschef och olika funktioner som till exempel analys, lägesbild och kommunikation.">
              <a:extLst>
                <a:ext uri="{FF2B5EF4-FFF2-40B4-BE49-F238E27FC236}">
                  <a16:creationId xmlns:a16="http://schemas.microsoft.com/office/drawing/2014/main" id="{C209F247-2C15-2B80-1D64-BA959A8EEE6C}"/>
                </a:ext>
              </a:extLst>
            </p:cNvPr>
            <p:cNvSpPr/>
            <p:nvPr/>
          </p:nvSpPr>
          <p:spPr>
            <a:xfrm>
              <a:off x="5376000" y="2160000"/>
              <a:ext cx="1440000" cy="720000"/>
            </a:xfrm>
            <a:prstGeom prst="rect">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Stabschef</a:t>
              </a:r>
            </a:p>
          </p:txBody>
        </p:sp>
        <p:grpSp>
          <p:nvGrpSpPr>
            <p:cNvPr id="63" name="Grupp 62">
              <a:extLst>
                <a:ext uri="{FF2B5EF4-FFF2-40B4-BE49-F238E27FC236}">
                  <a16:creationId xmlns:a16="http://schemas.microsoft.com/office/drawing/2014/main" id="{362B7BC0-2392-41C7-AEBB-2492194D0E71}"/>
                </a:ext>
              </a:extLst>
            </p:cNvPr>
            <p:cNvGrpSpPr/>
            <p:nvPr/>
          </p:nvGrpSpPr>
          <p:grpSpPr>
            <a:xfrm>
              <a:off x="1234800" y="2880001"/>
              <a:ext cx="9721200" cy="720000"/>
              <a:chOff x="1234800" y="2880001"/>
              <a:chExt cx="9721200" cy="720000"/>
            </a:xfrm>
          </p:grpSpPr>
          <p:cxnSp>
            <p:nvCxnSpPr>
              <p:cNvPr id="25" name="Rak koppling 22">
                <a:extLst>
                  <a:ext uri="{FF2B5EF4-FFF2-40B4-BE49-F238E27FC236}">
                    <a16:creationId xmlns:a16="http://schemas.microsoft.com/office/drawing/2014/main" id="{2627032A-59BD-65A3-7928-3826EF7FE055}"/>
                  </a:ext>
                </a:extLst>
              </p:cNvPr>
              <p:cNvCxnSpPr>
                <a:cxnSpLocks/>
              </p:cNvCxnSpPr>
              <p:nvPr/>
            </p:nvCxnSpPr>
            <p:spPr>
              <a:xfrm>
                <a:off x="1234800" y="3240000"/>
                <a:ext cx="9720000"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2E83B994-3334-8792-3E96-3736C00CD849}"/>
                  </a:ext>
                </a:extLst>
              </p:cNvPr>
              <p:cNvCxnSpPr/>
              <p:nvPr/>
            </p:nvCxnSpPr>
            <p:spPr>
              <a:xfrm flipH="1" flipV="1">
                <a:off x="6096000" y="288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Rak koppling 31">
                <a:extLst>
                  <a:ext uri="{FF2B5EF4-FFF2-40B4-BE49-F238E27FC236}">
                    <a16:creationId xmlns:a16="http://schemas.microsoft.com/office/drawing/2014/main" id="{6A0F3A64-AF8E-C837-3B3A-84476315AB08}"/>
                  </a:ext>
                </a:extLst>
              </p:cNvPr>
              <p:cNvCxnSpPr>
                <a:cxnSpLocks/>
              </p:cNvCxnSpPr>
              <p:nvPr/>
            </p:nvCxnSpPr>
            <p:spPr>
              <a:xfrm flipH="1" flipV="1">
                <a:off x="447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Rak koppling 31">
                <a:extLst>
                  <a:ext uri="{FF2B5EF4-FFF2-40B4-BE49-F238E27FC236}">
                    <a16:creationId xmlns:a16="http://schemas.microsoft.com/office/drawing/2014/main" id="{00C5A238-19BD-DAD4-FA38-1CC64AA3B0FC}"/>
                  </a:ext>
                </a:extLst>
              </p:cNvPr>
              <p:cNvCxnSpPr>
                <a:cxnSpLocks/>
              </p:cNvCxnSpPr>
              <p:nvPr/>
            </p:nvCxnSpPr>
            <p:spPr>
              <a:xfrm flipH="1" flipV="1">
                <a:off x="285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Rak koppling 31">
                <a:extLst>
                  <a:ext uri="{FF2B5EF4-FFF2-40B4-BE49-F238E27FC236}">
                    <a16:creationId xmlns:a16="http://schemas.microsoft.com/office/drawing/2014/main" id="{C6FE071A-E0BC-30E0-514C-3CD71995CEA8}"/>
                  </a:ext>
                </a:extLst>
              </p:cNvPr>
              <p:cNvCxnSpPr>
                <a:cxnSpLocks/>
              </p:cNvCxnSpPr>
              <p:nvPr/>
            </p:nvCxnSpPr>
            <p:spPr>
              <a:xfrm flipH="1" flipV="1">
                <a:off x="123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Rak koppling 31">
                <a:extLst>
                  <a:ext uri="{FF2B5EF4-FFF2-40B4-BE49-F238E27FC236}">
                    <a16:creationId xmlns:a16="http://schemas.microsoft.com/office/drawing/2014/main" id="{8ADA029F-7178-4777-1A8D-228F8C7D897D}"/>
                  </a:ext>
                </a:extLst>
              </p:cNvPr>
              <p:cNvCxnSpPr>
                <a:cxnSpLocks/>
              </p:cNvCxnSpPr>
              <p:nvPr/>
            </p:nvCxnSpPr>
            <p:spPr>
              <a:xfrm flipH="1" flipV="1">
                <a:off x="609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759F1086-63B3-3EBE-C85B-0B9D402EA9B1}"/>
                  </a:ext>
                </a:extLst>
              </p:cNvPr>
              <p:cNvCxnSpPr>
                <a:cxnSpLocks/>
              </p:cNvCxnSpPr>
              <p:nvPr/>
            </p:nvCxnSpPr>
            <p:spPr>
              <a:xfrm flipH="1" flipV="1">
                <a:off x="771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3" name="Rak koppling 31">
                <a:extLst>
                  <a:ext uri="{FF2B5EF4-FFF2-40B4-BE49-F238E27FC236}">
                    <a16:creationId xmlns:a16="http://schemas.microsoft.com/office/drawing/2014/main" id="{9647FE19-C207-C54B-A797-797E02F1E4C4}"/>
                  </a:ext>
                </a:extLst>
              </p:cNvPr>
              <p:cNvCxnSpPr>
                <a:cxnSpLocks/>
              </p:cNvCxnSpPr>
              <p:nvPr/>
            </p:nvCxnSpPr>
            <p:spPr>
              <a:xfrm flipH="1" flipV="1">
                <a:off x="933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5" name="Rak koppling 31">
                <a:extLst>
                  <a:ext uri="{FF2B5EF4-FFF2-40B4-BE49-F238E27FC236}">
                    <a16:creationId xmlns:a16="http://schemas.microsoft.com/office/drawing/2014/main" id="{9340A42D-0267-F7AD-8C67-B364294C836D}"/>
                  </a:ext>
                </a:extLst>
              </p:cNvPr>
              <p:cNvCxnSpPr>
                <a:cxnSpLocks/>
              </p:cNvCxnSpPr>
              <p:nvPr/>
            </p:nvCxnSpPr>
            <p:spPr>
              <a:xfrm flipH="1" flipV="1">
                <a:off x="1095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pic>
        <p:nvPicPr>
          <p:cNvPr id="4" name="Bildobjekt 3" descr="Tillbaka till Exempel på stabens organisationer.">
            <a:hlinkClick r:id="rId3" action="ppaction://hlinksldjump"/>
            <a:extLst>
              <a:ext uri="{FF2B5EF4-FFF2-40B4-BE49-F238E27FC236}">
                <a16:creationId xmlns:a16="http://schemas.microsoft.com/office/drawing/2014/main" id="{3B26F6C5-1360-1FD0-2EC2-08E357552C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24000" y="1152000"/>
            <a:ext cx="518400" cy="518400"/>
          </a:xfrm>
          <a:prstGeom prst="rect">
            <a:avLst/>
          </a:prstGeom>
        </p:spPr>
      </p:pic>
    </p:spTree>
    <p:extLst>
      <p:ext uri="{BB962C8B-B14F-4D97-AF65-F5344CB8AC3E}">
        <p14:creationId xmlns:p14="http://schemas.microsoft.com/office/powerpoint/2010/main" val="309949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628109E7-1BEC-6E1F-A1F5-6D3BD3E150E7}"/>
              </a:ext>
            </a:extLst>
          </p:cNvPr>
          <p:cNvSpPr>
            <a:spLocks noGrp="1"/>
          </p:cNvSpPr>
          <p:nvPr>
            <p:ph type="title"/>
          </p:nvPr>
        </p:nvSpPr>
        <p:spPr>
          <a:xfrm>
            <a:off x="1782000" y="1152000"/>
            <a:ext cx="8632800" cy="712800"/>
          </a:xfrm>
        </p:spPr>
        <p:txBody>
          <a:bodyPr lIns="57600" tIns="57600" rIns="57600" bIns="57600"/>
          <a:lstStyle/>
          <a:p>
            <a:pPr>
              <a:lnSpc>
                <a:spcPts val="3600"/>
              </a:lnSpc>
            </a:pPr>
            <a:r>
              <a:rPr lang="sv-SE" sz="2800" dirty="0"/>
              <a:t>Om denna presentation: </a:t>
            </a:r>
            <a:r>
              <a:rPr lang="sv-SE" sz="2800" dirty="0">
                <a:solidFill>
                  <a:schemeClr val="tx1"/>
                </a:solidFill>
              </a:rPr>
              <a:t>Version 2023-02-01</a:t>
            </a:r>
            <a:endParaRPr lang="sv-SE" sz="2800" dirty="0"/>
          </a:p>
        </p:txBody>
      </p:sp>
      <p:sp>
        <p:nvSpPr>
          <p:cNvPr id="3" name="P">
            <a:extLst>
              <a:ext uri="{FF2B5EF4-FFF2-40B4-BE49-F238E27FC236}">
                <a16:creationId xmlns:a16="http://schemas.microsoft.com/office/drawing/2014/main" id="{0C458E31-8929-BA56-FEAE-63B094585E4E}"/>
              </a:ext>
            </a:extLst>
          </p:cNvPr>
          <p:cNvSpPr>
            <a:spLocks noGrp="1"/>
          </p:cNvSpPr>
          <p:nvPr>
            <p:ph idx="1"/>
          </p:nvPr>
        </p:nvSpPr>
        <p:spPr>
          <a:xfrm>
            <a:off x="1782000" y="1998000"/>
            <a:ext cx="8632800" cy="3585600"/>
          </a:xfrm>
        </p:spPr>
        <p:txBody>
          <a:bodyPr lIns="57600" tIns="57600" rIns="57600" bIns="57600"/>
          <a:lstStyle/>
          <a:p>
            <a:pPr marL="172800" indent="-172800">
              <a:spcBef>
                <a:spcPts val="800"/>
              </a:spcBef>
              <a:defRPr/>
            </a:pPr>
            <a:r>
              <a:rPr lang="sv-SE" altLang="sv-SE" sz="1800" dirty="0">
                <a:ea typeface="Verdana" panose="020B0604030504040204" pitchFamily="34" charset="0"/>
                <a:cs typeface="Verdana" panose="020B0604030504040204" pitchFamily="34" charset="0"/>
              </a:rPr>
              <a:t>Detta bildspel, tillsammans med anteckningssidorna, </a:t>
            </a:r>
            <a:br>
              <a:rPr lang="sv-SE" altLang="sv-SE" sz="1800" dirty="0">
                <a:ea typeface="Verdana" panose="020B0604030504040204" pitchFamily="34" charset="0"/>
                <a:cs typeface="Verdana" panose="020B0604030504040204" pitchFamily="34" charset="0"/>
              </a:rPr>
            </a:br>
            <a:r>
              <a:rPr lang="sv-SE" altLang="sv-SE" sz="1800" dirty="0">
                <a:ea typeface="Verdana" panose="020B0604030504040204" pitchFamily="34" charset="0"/>
                <a:cs typeface="Verdana" panose="020B0604030504040204" pitchFamily="34" charset="0"/>
              </a:rPr>
              <a:t>är framtaget för att underlätta för dig som vill beskriva stabsmetodik</a:t>
            </a:r>
            <a:r>
              <a:rPr lang="sv-SE" altLang="sv-SE" sz="1800" dirty="0">
                <a:solidFill>
                  <a:schemeClr val="tx1"/>
                </a:solidFill>
                <a:ea typeface="Verdana" panose="020B0604030504040204" pitchFamily="34" charset="0"/>
                <a:cs typeface="Verdana" panose="020B0604030504040204" pitchFamily="34" charset="0"/>
              </a:rPr>
              <a:t>, </a:t>
            </a:r>
            <a:br>
              <a:rPr lang="sv-SE" altLang="sv-SE" sz="1800" dirty="0">
                <a:solidFill>
                  <a:schemeClr val="tx1"/>
                </a:solidFill>
                <a:ea typeface="Verdana" panose="020B0604030504040204" pitchFamily="34" charset="0"/>
                <a:cs typeface="Verdana" panose="020B0604030504040204" pitchFamily="34" charset="0"/>
              </a:rPr>
            </a:br>
            <a:r>
              <a:rPr lang="sv-SE" altLang="sv-SE" sz="1800" dirty="0">
                <a:solidFill>
                  <a:schemeClr val="tx1"/>
                </a:solidFill>
                <a:ea typeface="Verdana" panose="020B0604030504040204" pitchFamily="34" charset="0"/>
                <a:cs typeface="Verdana" panose="020B0604030504040204" pitchFamily="34" charset="0"/>
              </a:rPr>
              <a:t>göra en introduktion </a:t>
            </a:r>
            <a:r>
              <a:rPr lang="sv-SE" altLang="sv-SE" sz="1800" dirty="0">
                <a:ea typeface="Verdana" panose="020B0604030504040204" pitchFamily="34" charset="0"/>
                <a:cs typeface="Verdana" panose="020B0604030504040204" pitchFamily="34" charset="0"/>
              </a:rPr>
              <a:t>i egen organisation.</a:t>
            </a:r>
          </a:p>
          <a:p>
            <a:pPr marL="172800" lvl="0" indent="-172800">
              <a:spcBef>
                <a:spcPts val="800"/>
              </a:spcBef>
              <a:defRPr/>
            </a:pPr>
            <a:r>
              <a:rPr lang="sv-SE" altLang="sv-SE" sz="1800" dirty="0">
                <a:ea typeface="Verdana" panose="020B0604030504040204" pitchFamily="34" charset="0"/>
                <a:cs typeface="Verdana" panose="020B0604030504040204" pitchFamily="34" charset="0"/>
              </a:rPr>
              <a:t>Självklart får du anpassa och forma presentationen utifrån din målgrupp, </a:t>
            </a:r>
            <a:br>
              <a:rPr lang="sv-SE" altLang="sv-SE" sz="1800" dirty="0">
                <a:ea typeface="Verdana" panose="020B0604030504040204" pitchFamily="34" charset="0"/>
                <a:cs typeface="Verdana" panose="020B0604030504040204" pitchFamily="34" charset="0"/>
              </a:rPr>
            </a:br>
            <a:r>
              <a:rPr lang="sv-SE" altLang="sv-SE" sz="1800" dirty="0">
                <a:ea typeface="Verdana" panose="020B0604030504040204" pitchFamily="34" charset="0"/>
                <a:cs typeface="Verdana" panose="020B0604030504040204" pitchFamily="34" charset="0"/>
              </a:rPr>
              <a:t>behov och med egna ord. Du kan även välja andra, eller ytterligare, </a:t>
            </a:r>
            <a:br>
              <a:rPr lang="sv-SE" altLang="sv-SE" sz="1800" dirty="0">
                <a:ea typeface="Verdana" panose="020B0604030504040204" pitchFamily="34" charset="0"/>
                <a:cs typeface="Verdana" panose="020B0604030504040204" pitchFamily="34" charset="0"/>
              </a:rPr>
            </a:br>
            <a:r>
              <a:rPr lang="sv-SE" altLang="sv-SE" sz="1800" dirty="0">
                <a:ea typeface="Verdana" panose="020B0604030504040204" pitchFamily="34" charset="0"/>
                <a:cs typeface="Verdana" panose="020B0604030504040204" pitchFamily="34" charset="0"/>
              </a:rPr>
              <a:t>budskap till varje bild. Ange källa.</a:t>
            </a:r>
          </a:p>
          <a:p>
            <a:pPr marL="172800" indent="-172800">
              <a:spcBef>
                <a:spcPts val="800"/>
              </a:spcBef>
              <a:defRPr/>
            </a:pPr>
            <a:r>
              <a:rPr lang="sv-SE" altLang="sv-SE" sz="1800" dirty="0">
                <a:ea typeface="Verdana" panose="020B0604030504040204" pitchFamily="34" charset="0"/>
                <a:cs typeface="Verdana" panose="020B0604030504040204" pitchFamily="34" charset="0"/>
              </a:rPr>
              <a:t>Bildspelet kan komma att uppdateras, så håll utkik på MSB:s hemsida. </a:t>
            </a:r>
            <a:br>
              <a:rPr lang="sv-SE" altLang="sv-SE" sz="1800" dirty="0">
                <a:ea typeface="Verdana" panose="020B0604030504040204" pitchFamily="34" charset="0"/>
                <a:cs typeface="Verdana" panose="020B0604030504040204" pitchFamily="34" charset="0"/>
              </a:rPr>
            </a:br>
            <a:r>
              <a:rPr lang="sv-SE" sz="1800" dirty="0"/>
              <a:t>Har du frågor eller funderingar kring bildspelen eller hur du ska lägga </a:t>
            </a:r>
            <a:br>
              <a:rPr lang="sv-SE" sz="1800" dirty="0"/>
            </a:br>
            <a:r>
              <a:rPr lang="sv-SE" sz="1800" dirty="0"/>
              <a:t>upp din utbildning kan du kontakta </a:t>
            </a:r>
            <a:r>
              <a:rPr lang="sv-SE" sz="1800" dirty="0">
                <a:solidFill>
                  <a:schemeClr val="tx1"/>
                </a:solidFill>
                <a:hlinkClick r:id="rId3"/>
              </a:rPr>
              <a:t>msb.se/samverkanledning</a:t>
            </a:r>
            <a:r>
              <a:rPr lang="sv-SE" altLang="sv-SE" sz="1800" dirty="0">
                <a:solidFill>
                  <a:schemeClr val="tx1"/>
                </a:solidFill>
                <a:ea typeface="Verdana" panose="020B0604030504040204" pitchFamily="34" charset="0"/>
                <a:cs typeface="Verdana" panose="020B0604030504040204" pitchFamily="34" charset="0"/>
              </a:rPr>
              <a:t>. </a:t>
            </a:r>
            <a:br>
              <a:rPr lang="sv-SE" altLang="sv-SE" sz="1800" dirty="0">
                <a:solidFill>
                  <a:schemeClr val="tx1"/>
                </a:solidFill>
                <a:ea typeface="Verdana" panose="020B0604030504040204" pitchFamily="34" charset="0"/>
                <a:cs typeface="Verdana" panose="020B0604030504040204" pitchFamily="34" charset="0"/>
              </a:rPr>
            </a:br>
            <a:r>
              <a:rPr lang="sv-SE" altLang="sv-SE" sz="1800" dirty="0">
                <a:solidFill>
                  <a:schemeClr val="tx1"/>
                </a:solidFill>
                <a:ea typeface="Verdana" panose="020B0604030504040204" pitchFamily="34" charset="0"/>
                <a:cs typeface="Verdana" panose="020B0604030504040204" pitchFamily="34" charset="0"/>
              </a:rPr>
              <a:t>Där finns alltid det senaste materialet och informationen.</a:t>
            </a:r>
          </a:p>
        </p:txBody>
      </p:sp>
    </p:spTree>
    <p:extLst>
      <p:ext uri="{BB962C8B-B14F-4D97-AF65-F5344CB8AC3E}">
        <p14:creationId xmlns:p14="http://schemas.microsoft.com/office/powerpoint/2010/main" val="18688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054F239B-5D5B-0A97-DD7A-F5147D74D355}"/>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3</a:t>
            </a:r>
          </a:p>
        </p:txBody>
      </p:sp>
      <p:grpSp>
        <p:nvGrpSpPr>
          <p:cNvPr id="27" name="Exempel 3" descr="Olika organisationsskisser på hur en stab kan organiseras med en stabschef och olika funktioner som till exempel analys, lägesbild och kommunikation.">
            <a:extLst>
              <a:ext uri="{FF2B5EF4-FFF2-40B4-BE49-F238E27FC236}">
                <a16:creationId xmlns:a16="http://schemas.microsoft.com/office/drawing/2014/main" id="{A1029B8E-8195-D374-2DB8-4CCEA6522E94}"/>
              </a:ext>
            </a:extLst>
          </p:cNvPr>
          <p:cNvGrpSpPr/>
          <p:nvPr/>
        </p:nvGrpSpPr>
        <p:grpSpPr>
          <a:xfrm>
            <a:off x="516000" y="2304000"/>
            <a:ext cx="11160000" cy="2880001"/>
            <a:chOff x="270000" y="2519999"/>
            <a:chExt cx="11160000" cy="2880001"/>
          </a:xfrm>
        </p:grpSpPr>
        <p:sp>
          <p:nvSpPr>
            <p:cNvPr id="47" name="Rektangel 46">
              <a:extLst>
                <a:ext uri="{FF2B5EF4-FFF2-40B4-BE49-F238E27FC236}">
                  <a16:creationId xmlns:a16="http://schemas.microsoft.com/office/drawing/2014/main" id="{62DAD43F-2F93-4211-3580-40B2B4278894}"/>
                </a:ext>
              </a:extLst>
            </p:cNvPr>
            <p:cNvSpPr/>
            <p:nvPr/>
          </p:nvSpPr>
          <p:spPr>
            <a:xfrm>
              <a:off x="5130000" y="2519999"/>
              <a:ext cx="1440000" cy="720000"/>
            </a:xfrm>
            <a:prstGeom prst="rect">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Stabschef</a:t>
              </a:r>
            </a:p>
          </p:txBody>
        </p:sp>
        <p:grpSp>
          <p:nvGrpSpPr>
            <p:cNvPr id="26" name="Grupp 25">
              <a:extLst>
                <a:ext uri="{FF2B5EF4-FFF2-40B4-BE49-F238E27FC236}">
                  <a16:creationId xmlns:a16="http://schemas.microsoft.com/office/drawing/2014/main" id="{AA2AEE81-06ED-D9BC-B2C5-B9D7FB0749AC}"/>
                </a:ext>
              </a:extLst>
            </p:cNvPr>
            <p:cNvGrpSpPr/>
            <p:nvPr/>
          </p:nvGrpSpPr>
          <p:grpSpPr>
            <a:xfrm>
              <a:off x="270000" y="3960000"/>
              <a:ext cx="11160000" cy="1440000"/>
              <a:chOff x="270000" y="3960000"/>
              <a:chExt cx="11160000" cy="1440000"/>
            </a:xfrm>
          </p:grpSpPr>
          <p:grpSp>
            <p:nvGrpSpPr>
              <p:cNvPr id="21" name="Grupp 20">
                <a:extLst>
                  <a:ext uri="{FF2B5EF4-FFF2-40B4-BE49-F238E27FC236}">
                    <a16:creationId xmlns:a16="http://schemas.microsoft.com/office/drawing/2014/main" id="{9B4577BA-B7E3-9439-DF74-AE31194CE6D1}"/>
                  </a:ext>
                </a:extLst>
              </p:cNvPr>
              <p:cNvGrpSpPr/>
              <p:nvPr/>
            </p:nvGrpSpPr>
            <p:grpSpPr>
              <a:xfrm>
                <a:off x="5310000" y="3960000"/>
                <a:ext cx="1080000" cy="1440000"/>
                <a:chOff x="5310000" y="3960000"/>
                <a:chExt cx="1080000" cy="1440000"/>
              </a:xfrm>
            </p:grpSpPr>
            <p:sp>
              <p:nvSpPr>
                <p:cNvPr id="48" name="Rektangel 47">
                  <a:extLst>
                    <a:ext uri="{FF2B5EF4-FFF2-40B4-BE49-F238E27FC236}">
                      <a16:creationId xmlns:a16="http://schemas.microsoft.com/office/drawing/2014/main" id="{A88BC0A2-F211-7353-3BC5-1D22BFEDF226}"/>
                    </a:ext>
                  </a:extLst>
                </p:cNvPr>
                <p:cNvSpPr/>
                <p:nvPr/>
              </p:nvSpPr>
              <p:spPr>
                <a:xfrm>
                  <a:off x="531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5</a:t>
                  </a:r>
                </a:p>
              </p:txBody>
            </p:sp>
            <p:sp>
              <p:nvSpPr>
                <p:cNvPr id="57" name="Rektangel 56">
                  <a:extLst>
                    <a:ext uri="{FF2B5EF4-FFF2-40B4-BE49-F238E27FC236}">
                      <a16:creationId xmlns:a16="http://schemas.microsoft.com/office/drawing/2014/main" id="{E214A0DD-319B-3A3D-5D38-1B02E8BC8F0D}"/>
                    </a:ext>
                  </a:extLst>
                </p:cNvPr>
                <p:cNvSpPr/>
                <p:nvPr/>
              </p:nvSpPr>
              <p:spPr>
                <a:xfrm>
                  <a:off x="531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72000" rIns="0" bIns="0" rtlCol="0" anchor="t"/>
                <a:lstStyle/>
                <a:p>
                  <a:pPr algn="ctr"/>
                  <a:r>
                    <a:rPr lang="sv-SE" sz="1400" dirty="0">
                      <a:solidFill>
                        <a:schemeClr val="tx1"/>
                      </a:solidFill>
                    </a:rPr>
                    <a:t>Planering</a:t>
                  </a:r>
                </a:p>
              </p:txBody>
            </p:sp>
          </p:grpSp>
          <p:grpSp>
            <p:nvGrpSpPr>
              <p:cNvPr id="20" name="Grupp 19">
                <a:extLst>
                  <a:ext uri="{FF2B5EF4-FFF2-40B4-BE49-F238E27FC236}">
                    <a16:creationId xmlns:a16="http://schemas.microsoft.com/office/drawing/2014/main" id="{C19A02EE-76B7-EF50-4174-C3D510572C9A}"/>
                  </a:ext>
                </a:extLst>
              </p:cNvPr>
              <p:cNvGrpSpPr/>
              <p:nvPr/>
            </p:nvGrpSpPr>
            <p:grpSpPr>
              <a:xfrm>
                <a:off x="4050000" y="3960000"/>
                <a:ext cx="1080000" cy="1440000"/>
                <a:chOff x="4050000" y="3960000"/>
                <a:chExt cx="1080000" cy="1440000"/>
              </a:xfrm>
            </p:grpSpPr>
            <p:sp>
              <p:nvSpPr>
                <p:cNvPr id="49" name="Rektangel 48">
                  <a:extLst>
                    <a:ext uri="{FF2B5EF4-FFF2-40B4-BE49-F238E27FC236}">
                      <a16:creationId xmlns:a16="http://schemas.microsoft.com/office/drawing/2014/main" id="{321F43F3-8B03-7731-A6A7-A6D4F91D074E}"/>
                    </a:ext>
                  </a:extLst>
                </p:cNvPr>
                <p:cNvSpPr/>
                <p:nvPr/>
              </p:nvSpPr>
              <p:spPr>
                <a:xfrm>
                  <a:off x="405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4</a:t>
                  </a:r>
                </a:p>
              </p:txBody>
            </p:sp>
            <p:sp>
              <p:nvSpPr>
                <p:cNvPr id="58" name="Rektangel 57">
                  <a:extLst>
                    <a:ext uri="{FF2B5EF4-FFF2-40B4-BE49-F238E27FC236}">
                      <a16:creationId xmlns:a16="http://schemas.microsoft.com/office/drawing/2014/main" id="{B65AEF9F-3FDB-D1E9-C061-219D2C8F8A78}"/>
                    </a:ext>
                  </a:extLst>
                </p:cNvPr>
                <p:cNvSpPr/>
                <p:nvPr/>
              </p:nvSpPr>
              <p:spPr>
                <a:xfrm>
                  <a:off x="405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57600" rIns="0" bIns="0" rtlCol="0" anchor="t"/>
                <a:lstStyle/>
                <a:p>
                  <a:pPr algn="ctr"/>
                  <a:r>
                    <a:rPr lang="sv-SE" sz="1400" dirty="0">
                      <a:solidFill>
                        <a:schemeClr val="tx1"/>
                      </a:solidFill>
                    </a:rPr>
                    <a:t>Logistik</a:t>
                  </a:r>
                </a:p>
              </p:txBody>
            </p:sp>
          </p:grpSp>
          <p:grpSp>
            <p:nvGrpSpPr>
              <p:cNvPr id="19" name="Grupp 18">
                <a:extLst>
                  <a:ext uri="{FF2B5EF4-FFF2-40B4-BE49-F238E27FC236}">
                    <a16:creationId xmlns:a16="http://schemas.microsoft.com/office/drawing/2014/main" id="{49561691-9B40-F949-7EFF-27AB1493AEDB}"/>
                  </a:ext>
                </a:extLst>
              </p:cNvPr>
              <p:cNvGrpSpPr/>
              <p:nvPr/>
            </p:nvGrpSpPr>
            <p:grpSpPr>
              <a:xfrm>
                <a:off x="2790000" y="3960000"/>
                <a:ext cx="1080000" cy="1440000"/>
                <a:chOff x="2790000" y="3960000"/>
                <a:chExt cx="1080000" cy="1440000"/>
              </a:xfrm>
            </p:grpSpPr>
            <p:sp>
              <p:nvSpPr>
                <p:cNvPr id="50" name="Rektangel 49">
                  <a:extLst>
                    <a:ext uri="{FF2B5EF4-FFF2-40B4-BE49-F238E27FC236}">
                      <a16:creationId xmlns:a16="http://schemas.microsoft.com/office/drawing/2014/main" id="{CF84C632-B8BF-7560-7217-F4BB10FC67C3}"/>
                    </a:ext>
                  </a:extLst>
                </p:cNvPr>
                <p:cNvSpPr/>
                <p:nvPr/>
              </p:nvSpPr>
              <p:spPr>
                <a:xfrm>
                  <a:off x="279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3</a:t>
                  </a:r>
                </a:p>
              </p:txBody>
            </p:sp>
            <p:sp>
              <p:nvSpPr>
                <p:cNvPr id="59" name="Rektangel 58">
                  <a:extLst>
                    <a:ext uri="{FF2B5EF4-FFF2-40B4-BE49-F238E27FC236}">
                      <a16:creationId xmlns:a16="http://schemas.microsoft.com/office/drawing/2014/main" id="{96BECBF9-360B-A7E0-1BB2-2227C6ECFB70}"/>
                    </a:ext>
                  </a:extLst>
                </p:cNvPr>
                <p:cNvSpPr/>
                <p:nvPr/>
              </p:nvSpPr>
              <p:spPr>
                <a:xfrm>
                  <a:off x="279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57600" rIns="0" bIns="0" rtlCol="0" anchor="t"/>
                <a:lstStyle/>
                <a:p>
                  <a:pPr algn="ctr"/>
                  <a:r>
                    <a:rPr lang="sv-SE" sz="1400" dirty="0">
                      <a:solidFill>
                        <a:schemeClr val="tx1"/>
                      </a:solidFill>
                    </a:rPr>
                    <a:t>Operationer</a:t>
                  </a:r>
                </a:p>
              </p:txBody>
            </p:sp>
          </p:grpSp>
          <p:grpSp>
            <p:nvGrpSpPr>
              <p:cNvPr id="18" name="Grupp 17">
                <a:extLst>
                  <a:ext uri="{FF2B5EF4-FFF2-40B4-BE49-F238E27FC236}">
                    <a16:creationId xmlns:a16="http://schemas.microsoft.com/office/drawing/2014/main" id="{02A7224A-BB21-C821-BC72-457CF5017491}"/>
                  </a:ext>
                </a:extLst>
              </p:cNvPr>
              <p:cNvGrpSpPr/>
              <p:nvPr/>
            </p:nvGrpSpPr>
            <p:grpSpPr>
              <a:xfrm>
                <a:off x="1530000" y="3960000"/>
                <a:ext cx="1080000" cy="1440000"/>
                <a:chOff x="1530000" y="3960000"/>
                <a:chExt cx="1080000" cy="1440000"/>
              </a:xfrm>
            </p:grpSpPr>
            <p:sp>
              <p:nvSpPr>
                <p:cNvPr id="51" name="Rektangel 50">
                  <a:extLst>
                    <a:ext uri="{FF2B5EF4-FFF2-40B4-BE49-F238E27FC236}">
                      <a16:creationId xmlns:a16="http://schemas.microsoft.com/office/drawing/2014/main" id="{235A7349-02E9-2E8A-F9D6-5092F3919E30}"/>
                    </a:ext>
                  </a:extLst>
                </p:cNvPr>
                <p:cNvSpPr/>
                <p:nvPr/>
              </p:nvSpPr>
              <p:spPr>
                <a:xfrm>
                  <a:off x="153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2</a:t>
                  </a:r>
                </a:p>
              </p:txBody>
            </p:sp>
            <p:sp>
              <p:nvSpPr>
                <p:cNvPr id="60" name="Rektangel 59">
                  <a:extLst>
                    <a:ext uri="{FF2B5EF4-FFF2-40B4-BE49-F238E27FC236}">
                      <a16:creationId xmlns:a16="http://schemas.microsoft.com/office/drawing/2014/main" id="{138F433C-4F0E-DDA6-01B2-13A7C7F1A6A9}"/>
                    </a:ext>
                  </a:extLst>
                </p:cNvPr>
                <p:cNvSpPr/>
                <p:nvPr/>
              </p:nvSpPr>
              <p:spPr>
                <a:xfrm>
                  <a:off x="153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57600" rIns="0" bIns="0" rtlCol="0" anchor="t"/>
                <a:lstStyle/>
                <a:p>
                  <a:pPr algn="ctr"/>
                  <a:r>
                    <a:rPr lang="sv-SE" sz="1400" dirty="0">
                      <a:solidFill>
                        <a:schemeClr val="tx1"/>
                      </a:solidFill>
                    </a:rPr>
                    <a:t>Underrättelse</a:t>
                  </a:r>
                </a:p>
                <a:p>
                  <a:pPr algn="ctr"/>
                  <a:r>
                    <a:rPr lang="sv-SE" sz="1400" dirty="0">
                      <a:solidFill>
                        <a:schemeClr val="tx1"/>
                      </a:solidFill>
                    </a:rPr>
                    <a:t>Säkerhet</a:t>
                  </a:r>
                </a:p>
              </p:txBody>
            </p:sp>
          </p:grpSp>
          <p:grpSp>
            <p:nvGrpSpPr>
              <p:cNvPr id="17" name="Grupp 16">
                <a:extLst>
                  <a:ext uri="{FF2B5EF4-FFF2-40B4-BE49-F238E27FC236}">
                    <a16:creationId xmlns:a16="http://schemas.microsoft.com/office/drawing/2014/main" id="{45E644EB-63CC-61A1-90F0-30A96DA6CE8F}"/>
                  </a:ext>
                </a:extLst>
              </p:cNvPr>
              <p:cNvGrpSpPr/>
              <p:nvPr/>
            </p:nvGrpSpPr>
            <p:grpSpPr>
              <a:xfrm>
                <a:off x="270000" y="3960000"/>
                <a:ext cx="1080000" cy="1440000"/>
                <a:chOff x="270000" y="3960000"/>
                <a:chExt cx="1080000" cy="1440000"/>
              </a:xfrm>
            </p:grpSpPr>
            <p:sp>
              <p:nvSpPr>
                <p:cNvPr id="52" name="Rektangel 51">
                  <a:extLst>
                    <a:ext uri="{FF2B5EF4-FFF2-40B4-BE49-F238E27FC236}">
                      <a16:creationId xmlns:a16="http://schemas.microsoft.com/office/drawing/2014/main" id="{A390EDC7-BF6C-54EC-BF00-F081D31BD4BB}"/>
                    </a:ext>
                  </a:extLst>
                </p:cNvPr>
                <p:cNvSpPr/>
                <p:nvPr/>
              </p:nvSpPr>
              <p:spPr>
                <a:xfrm>
                  <a:off x="27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1</a:t>
                  </a:r>
                </a:p>
              </p:txBody>
            </p:sp>
            <p:sp>
              <p:nvSpPr>
                <p:cNvPr id="61" name="Rektangel 60">
                  <a:extLst>
                    <a:ext uri="{FF2B5EF4-FFF2-40B4-BE49-F238E27FC236}">
                      <a16:creationId xmlns:a16="http://schemas.microsoft.com/office/drawing/2014/main" id="{D6113F27-5D5C-9400-615C-C53DDA8E788E}"/>
                    </a:ext>
                  </a:extLst>
                </p:cNvPr>
                <p:cNvSpPr/>
                <p:nvPr/>
              </p:nvSpPr>
              <p:spPr>
                <a:xfrm>
                  <a:off x="27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57600" rIns="0" bIns="0" rtlCol="0" anchor="t"/>
                <a:lstStyle/>
                <a:p>
                  <a:pPr algn="ctr"/>
                  <a:r>
                    <a:rPr lang="sv-SE" sz="1400" dirty="0">
                      <a:solidFill>
                        <a:schemeClr val="tx1"/>
                      </a:solidFill>
                    </a:rPr>
                    <a:t>Personal</a:t>
                  </a:r>
                </a:p>
              </p:txBody>
            </p:sp>
          </p:grpSp>
          <p:grpSp>
            <p:nvGrpSpPr>
              <p:cNvPr id="22" name="Grupp 21">
                <a:extLst>
                  <a:ext uri="{FF2B5EF4-FFF2-40B4-BE49-F238E27FC236}">
                    <a16:creationId xmlns:a16="http://schemas.microsoft.com/office/drawing/2014/main" id="{6F719998-CCAE-A7C3-1BF9-76D05DD7AF60}"/>
                  </a:ext>
                </a:extLst>
              </p:cNvPr>
              <p:cNvGrpSpPr/>
              <p:nvPr/>
            </p:nvGrpSpPr>
            <p:grpSpPr>
              <a:xfrm>
                <a:off x="6570000" y="3960000"/>
                <a:ext cx="1080000" cy="1440000"/>
                <a:chOff x="6570000" y="3960000"/>
                <a:chExt cx="1080000" cy="1440000"/>
              </a:xfrm>
            </p:grpSpPr>
            <p:sp>
              <p:nvSpPr>
                <p:cNvPr id="53" name="Rektangel 52">
                  <a:extLst>
                    <a:ext uri="{FF2B5EF4-FFF2-40B4-BE49-F238E27FC236}">
                      <a16:creationId xmlns:a16="http://schemas.microsoft.com/office/drawing/2014/main" id="{7452A616-0C08-20C3-E304-288E3CCC69C4}"/>
                    </a:ext>
                  </a:extLst>
                </p:cNvPr>
                <p:cNvSpPr/>
                <p:nvPr/>
              </p:nvSpPr>
              <p:spPr>
                <a:xfrm>
                  <a:off x="657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6</a:t>
                  </a:r>
                </a:p>
              </p:txBody>
            </p:sp>
            <p:sp>
              <p:nvSpPr>
                <p:cNvPr id="62" name="Rektangel 61">
                  <a:extLst>
                    <a:ext uri="{FF2B5EF4-FFF2-40B4-BE49-F238E27FC236}">
                      <a16:creationId xmlns:a16="http://schemas.microsoft.com/office/drawing/2014/main" id="{777B3CED-91E7-C414-1BC5-83D6B08EC74F}"/>
                    </a:ext>
                  </a:extLst>
                </p:cNvPr>
                <p:cNvSpPr/>
                <p:nvPr/>
              </p:nvSpPr>
              <p:spPr>
                <a:xfrm>
                  <a:off x="657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72000" rIns="0" bIns="0" rtlCol="0" anchor="t"/>
                <a:lstStyle/>
                <a:p>
                  <a:pPr algn="ctr"/>
                  <a:r>
                    <a:rPr lang="sv-SE" sz="1400" dirty="0">
                      <a:solidFill>
                        <a:schemeClr val="tx1"/>
                      </a:solidFill>
                    </a:rPr>
                    <a:t>Samband</a:t>
                  </a:r>
                </a:p>
              </p:txBody>
            </p:sp>
          </p:grpSp>
          <p:grpSp>
            <p:nvGrpSpPr>
              <p:cNvPr id="23" name="Grupp 22">
                <a:extLst>
                  <a:ext uri="{FF2B5EF4-FFF2-40B4-BE49-F238E27FC236}">
                    <a16:creationId xmlns:a16="http://schemas.microsoft.com/office/drawing/2014/main" id="{2A87B72D-905F-1CF0-1C94-F2212799C495}"/>
                  </a:ext>
                </a:extLst>
              </p:cNvPr>
              <p:cNvGrpSpPr/>
              <p:nvPr/>
            </p:nvGrpSpPr>
            <p:grpSpPr>
              <a:xfrm>
                <a:off x="7830000" y="3960000"/>
                <a:ext cx="1080000" cy="1440000"/>
                <a:chOff x="7830000" y="3960000"/>
                <a:chExt cx="1080000" cy="1440000"/>
              </a:xfrm>
            </p:grpSpPr>
            <p:sp>
              <p:nvSpPr>
                <p:cNvPr id="54" name="Rektangel 53">
                  <a:extLst>
                    <a:ext uri="{FF2B5EF4-FFF2-40B4-BE49-F238E27FC236}">
                      <a16:creationId xmlns:a16="http://schemas.microsoft.com/office/drawing/2014/main" id="{0947FCF8-5E50-25A9-2E44-E1708881BD23}"/>
                    </a:ext>
                  </a:extLst>
                </p:cNvPr>
                <p:cNvSpPr/>
                <p:nvPr/>
              </p:nvSpPr>
              <p:spPr>
                <a:xfrm>
                  <a:off x="783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7</a:t>
                  </a:r>
                </a:p>
              </p:txBody>
            </p:sp>
            <p:sp>
              <p:nvSpPr>
                <p:cNvPr id="63" name="Rektangel 62">
                  <a:extLst>
                    <a:ext uri="{FF2B5EF4-FFF2-40B4-BE49-F238E27FC236}">
                      <a16:creationId xmlns:a16="http://schemas.microsoft.com/office/drawing/2014/main" id="{44A44EE5-6E87-E0BA-5FC6-82655170DBBA}"/>
                    </a:ext>
                  </a:extLst>
                </p:cNvPr>
                <p:cNvSpPr/>
                <p:nvPr/>
              </p:nvSpPr>
              <p:spPr>
                <a:xfrm>
                  <a:off x="783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72000" rIns="0" bIns="0" rtlCol="0" anchor="t"/>
                <a:lstStyle/>
                <a:p>
                  <a:pPr algn="ctr"/>
                  <a:r>
                    <a:rPr lang="sv-SE" sz="1400" dirty="0">
                      <a:solidFill>
                        <a:schemeClr val="tx1"/>
                      </a:solidFill>
                    </a:rPr>
                    <a:t>Övning/</a:t>
                  </a:r>
                </a:p>
                <a:p>
                  <a:pPr algn="ctr"/>
                  <a:r>
                    <a:rPr lang="sv-SE" sz="1400" dirty="0">
                      <a:solidFill>
                        <a:schemeClr val="tx1"/>
                      </a:solidFill>
                    </a:rPr>
                    <a:t>Träning</a:t>
                  </a:r>
                </a:p>
                <a:p>
                  <a:pPr algn="ctr"/>
                  <a:endParaRPr lang="sv-SE" sz="1400" dirty="0">
                    <a:solidFill>
                      <a:schemeClr val="tx1"/>
                    </a:solidFill>
                  </a:endParaRPr>
                </a:p>
              </p:txBody>
            </p:sp>
          </p:grpSp>
          <p:grpSp>
            <p:nvGrpSpPr>
              <p:cNvPr id="24" name="Grupp 23">
                <a:extLst>
                  <a:ext uri="{FF2B5EF4-FFF2-40B4-BE49-F238E27FC236}">
                    <a16:creationId xmlns:a16="http://schemas.microsoft.com/office/drawing/2014/main" id="{6D74D1A9-3646-249C-3BBF-4B50B48647C4}"/>
                  </a:ext>
                </a:extLst>
              </p:cNvPr>
              <p:cNvGrpSpPr/>
              <p:nvPr/>
            </p:nvGrpSpPr>
            <p:grpSpPr>
              <a:xfrm>
                <a:off x="9090000" y="3960000"/>
                <a:ext cx="1080000" cy="1440000"/>
                <a:chOff x="9090000" y="3960000"/>
                <a:chExt cx="1080000" cy="1440000"/>
              </a:xfrm>
            </p:grpSpPr>
            <p:sp>
              <p:nvSpPr>
                <p:cNvPr id="55" name="Rektangel 54">
                  <a:extLst>
                    <a:ext uri="{FF2B5EF4-FFF2-40B4-BE49-F238E27FC236}">
                      <a16:creationId xmlns:a16="http://schemas.microsoft.com/office/drawing/2014/main" id="{74C1A4AB-C50A-FF33-45C7-A130CCD80CB1}"/>
                    </a:ext>
                  </a:extLst>
                </p:cNvPr>
                <p:cNvSpPr/>
                <p:nvPr/>
              </p:nvSpPr>
              <p:spPr>
                <a:xfrm>
                  <a:off x="909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8</a:t>
                  </a:r>
                </a:p>
              </p:txBody>
            </p:sp>
            <p:sp>
              <p:nvSpPr>
                <p:cNvPr id="64" name="Rektangel 63">
                  <a:extLst>
                    <a:ext uri="{FF2B5EF4-FFF2-40B4-BE49-F238E27FC236}">
                      <a16:creationId xmlns:a16="http://schemas.microsoft.com/office/drawing/2014/main" id="{DED750BB-783D-557A-E05C-62E2935606CF}"/>
                    </a:ext>
                  </a:extLst>
                </p:cNvPr>
                <p:cNvSpPr/>
                <p:nvPr/>
              </p:nvSpPr>
              <p:spPr>
                <a:xfrm>
                  <a:off x="909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72000" rIns="0" bIns="0" rtlCol="0" anchor="t"/>
                <a:lstStyle/>
                <a:p>
                  <a:pPr algn="ctr"/>
                  <a:r>
                    <a:rPr lang="sv-SE" sz="1400" dirty="0">
                      <a:solidFill>
                        <a:schemeClr val="tx1"/>
                      </a:solidFill>
                    </a:rPr>
                    <a:t>Ekonomi</a:t>
                  </a:r>
                </a:p>
              </p:txBody>
            </p:sp>
          </p:grpSp>
          <p:grpSp>
            <p:nvGrpSpPr>
              <p:cNvPr id="25" name="Grupp 24">
                <a:extLst>
                  <a:ext uri="{FF2B5EF4-FFF2-40B4-BE49-F238E27FC236}">
                    <a16:creationId xmlns:a16="http://schemas.microsoft.com/office/drawing/2014/main" id="{83F9FCD9-3995-E69E-ED0D-56F81995100E}"/>
                  </a:ext>
                </a:extLst>
              </p:cNvPr>
              <p:cNvGrpSpPr/>
              <p:nvPr/>
            </p:nvGrpSpPr>
            <p:grpSpPr>
              <a:xfrm>
                <a:off x="10350000" y="3960000"/>
                <a:ext cx="1080000" cy="1440000"/>
                <a:chOff x="10350000" y="3960000"/>
                <a:chExt cx="1080000" cy="1440000"/>
              </a:xfrm>
            </p:grpSpPr>
            <p:sp>
              <p:nvSpPr>
                <p:cNvPr id="56" name="Rektangel 55">
                  <a:extLst>
                    <a:ext uri="{FF2B5EF4-FFF2-40B4-BE49-F238E27FC236}">
                      <a16:creationId xmlns:a16="http://schemas.microsoft.com/office/drawing/2014/main" id="{0BD1F105-FC61-F440-1A4A-90F40F141476}"/>
                    </a:ext>
                  </a:extLst>
                </p:cNvPr>
                <p:cNvSpPr/>
                <p:nvPr/>
              </p:nvSpPr>
              <p:spPr>
                <a:xfrm>
                  <a:off x="1035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9</a:t>
                  </a:r>
                </a:p>
              </p:txBody>
            </p:sp>
            <p:sp>
              <p:nvSpPr>
                <p:cNvPr id="65" name="Rektangel 64">
                  <a:extLst>
                    <a:ext uri="{FF2B5EF4-FFF2-40B4-BE49-F238E27FC236}">
                      <a16:creationId xmlns:a16="http://schemas.microsoft.com/office/drawing/2014/main" id="{4DD5D806-0AD8-9852-9679-4F195390B041}"/>
                    </a:ext>
                  </a:extLst>
                </p:cNvPr>
                <p:cNvSpPr/>
                <p:nvPr/>
              </p:nvSpPr>
              <p:spPr>
                <a:xfrm>
                  <a:off x="1035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72000" rIns="0" bIns="0" rtlCol="0" anchor="t"/>
                <a:lstStyle/>
                <a:p>
                  <a:pPr algn="ctr"/>
                  <a:r>
                    <a:rPr lang="sv-SE" sz="1400" dirty="0">
                      <a:solidFill>
                        <a:schemeClr val="tx1"/>
                      </a:solidFill>
                    </a:rPr>
                    <a:t>Samverkan</a:t>
                  </a:r>
                </a:p>
              </p:txBody>
            </p:sp>
          </p:grpSp>
        </p:grpSp>
        <p:grpSp>
          <p:nvGrpSpPr>
            <p:cNvPr id="16" name="Grupp 15">
              <a:extLst>
                <a:ext uri="{FF2B5EF4-FFF2-40B4-BE49-F238E27FC236}">
                  <a16:creationId xmlns:a16="http://schemas.microsoft.com/office/drawing/2014/main" id="{EF88F474-56BB-97E3-0A43-66FD29EDD85E}"/>
                </a:ext>
              </a:extLst>
            </p:cNvPr>
            <p:cNvGrpSpPr/>
            <p:nvPr/>
          </p:nvGrpSpPr>
          <p:grpSpPr>
            <a:xfrm>
              <a:off x="810000" y="3240000"/>
              <a:ext cx="10080000" cy="720000"/>
              <a:chOff x="810000" y="3240000"/>
              <a:chExt cx="10080000" cy="720000"/>
            </a:xfrm>
          </p:grpSpPr>
          <p:cxnSp>
            <p:nvCxnSpPr>
              <p:cNvPr id="66" name="Rak koppling 22">
                <a:extLst>
                  <a:ext uri="{FF2B5EF4-FFF2-40B4-BE49-F238E27FC236}">
                    <a16:creationId xmlns:a16="http://schemas.microsoft.com/office/drawing/2014/main" id="{80CFA383-131D-581C-8C4E-3B4D143E9ABC}"/>
                  </a:ext>
                </a:extLst>
              </p:cNvPr>
              <p:cNvCxnSpPr>
                <a:cxnSpLocks/>
              </p:cNvCxnSpPr>
              <p:nvPr/>
            </p:nvCxnSpPr>
            <p:spPr>
              <a:xfrm>
                <a:off x="810000" y="3600000"/>
                <a:ext cx="10080000"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9" name="Rak koppling 25">
                <a:extLst>
                  <a:ext uri="{FF2B5EF4-FFF2-40B4-BE49-F238E27FC236}">
                    <a16:creationId xmlns:a16="http://schemas.microsoft.com/office/drawing/2014/main" id="{6C197752-CEFC-DCA1-116D-FFBA4BE2CB5F}"/>
                  </a:ext>
                </a:extLst>
              </p:cNvPr>
              <p:cNvCxnSpPr/>
              <p:nvPr/>
            </p:nvCxnSpPr>
            <p:spPr>
              <a:xfrm flipH="1" flipV="1">
                <a:off x="5850000" y="324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5" name="Rak koppling 31">
                <a:extLst>
                  <a:ext uri="{FF2B5EF4-FFF2-40B4-BE49-F238E27FC236}">
                    <a16:creationId xmlns:a16="http://schemas.microsoft.com/office/drawing/2014/main" id="{91BADDA6-1C08-8B47-8EC2-DA35F028AEA4}"/>
                  </a:ext>
                </a:extLst>
              </p:cNvPr>
              <p:cNvCxnSpPr>
                <a:cxnSpLocks/>
              </p:cNvCxnSpPr>
              <p:nvPr/>
            </p:nvCxnSpPr>
            <p:spPr>
              <a:xfrm flipH="1" flipV="1">
                <a:off x="459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 name="Rak koppling 31">
                <a:extLst>
                  <a:ext uri="{FF2B5EF4-FFF2-40B4-BE49-F238E27FC236}">
                    <a16:creationId xmlns:a16="http://schemas.microsoft.com/office/drawing/2014/main" id="{06ACA330-2EFE-61A2-3E85-6086DA8B8327}"/>
                  </a:ext>
                </a:extLst>
              </p:cNvPr>
              <p:cNvCxnSpPr>
                <a:cxnSpLocks/>
              </p:cNvCxnSpPr>
              <p:nvPr/>
            </p:nvCxnSpPr>
            <p:spPr>
              <a:xfrm flipH="1" flipV="1">
                <a:off x="333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 name="Rak koppling 31">
                <a:extLst>
                  <a:ext uri="{FF2B5EF4-FFF2-40B4-BE49-F238E27FC236}">
                    <a16:creationId xmlns:a16="http://schemas.microsoft.com/office/drawing/2014/main" id="{1936F621-15A2-DE24-149B-83E6DDA08885}"/>
                  </a:ext>
                </a:extLst>
              </p:cNvPr>
              <p:cNvCxnSpPr>
                <a:cxnSpLocks/>
              </p:cNvCxnSpPr>
              <p:nvPr/>
            </p:nvCxnSpPr>
            <p:spPr>
              <a:xfrm flipH="1" flipV="1">
                <a:off x="207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 name="Rak koppling 31">
                <a:extLst>
                  <a:ext uri="{FF2B5EF4-FFF2-40B4-BE49-F238E27FC236}">
                    <a16:creationId xmlns:a16="http://schemas.microsoft.com/office/drawing/2014/main" id="{4413B16C-3B88-D344-799F-F2BEE8E3237D}"/>
                  </a:ext>
                </a:extLst>
              </p:cNvPr>
              <p:cNvCxnSpPr>
                <a:cxnSpLocks/>
              </p:cNvCxnSpPr>
              <p:nvPr/>
            </p:nvCxnSpPr>
            <p:spPr>
              <a:xfrm flipH="1" flipV="1">
                <a:off x="81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 name="Rak koppling 31">
                <a:extLst>
                  <a:ext uri="{FF2B5EF4-FFF2-40B4-BE49-F238E27FC236}">
                    <a16:creationId xmlns:a16="http://schemas.microsoft.com/office/drawing/2014/main" id="{16CF229A-65FD-6F48-B3D7-971046D8A731}"/>
                  </a:ext>
                </a:extLst>
              </p:cNvPr>
              <p:cNvCxnSpPr>
                <a:cxnSpLocks/>
              </p:cNvCxnSpPr>
              <p:nvPr/>
            </p:nvCxnSpPr>
            <p:spPr>
              <a:xfrm flipH="1" flipV="1">
                <a:off x="585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 name="Rak koppling 31">
                <a:extLst>
                  <a:ext uri="{FF2B5EF4-FFF2-40B4-BE49-F238E27FC236}">
                    <a16:creationId xmlns:a16="http://schemas.microsoft.com/office/drawing/2014/main" id="{B9BD46A7-6097-35B6-9BAD-E5250910E1E6}"/>
                  </a:ext>
                </a:extLst>
              </p:cNvPr>
              <p:cNvCxnSpPr>
                <a:cxnSpLocks/>
              </p:cNvCxnSpPr>
              <p:nvPr/>
            </p:nvCxnSpPr>
            <p:spPr>
              <a:xfrm flipH="1" flipV="1">
                <a:off x="711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 name="Rak koppling 31">
                <a:extLst>
                  <a:ext uri="{FF2B5EF4-FFF2-40B4-BE49-F238E27FC236}">
                    <a16:creationId xmlns:a16="http://schemas.microsoft.com/office/drawing/2014/main" id="{45178BB4-5CF2-0AAF-2609-436C90E051B5}"/>
                  </a:ext>
                </a:extLst>
              </p:cNvPr>
              <p:cNvCxnSpPr>
                <a:cxnSpLocks/>
              </p:cNvCxnSpPr>
              <p:nvPr/>
            </p:nvCxnSpPr>
            <p:spPr>
              <a:xfrm flipH="1" flipV="1">
                <a:off x="837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3" name="Rak koppling 31">
                <a:extLst>
                  <a:ext uri="{FF2B5EF4-FFF2-40B4-BE49-F238E27FC236}">
                    <a16:creationId xmlns:a16="http://schemas.microsoft.com/office/drawing/2014/main" id="{AA7883FD-3860-B798-9C38-6D42D8BDC1A5}"/>
                  </a:ext>
                </a:extLst>
              </p:cNvPr>
              <p:cNvCxnSpPr>
                <a:cxnSpLocks/>
              </p:cNvCxnSpPr>
              <p:nvPr/>
            </p:nvCxnSpPr>
            <p:spPr>
              <a:xfrm flipH="1" flipV="1">
                <a:off x="963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Rak koppling 31">
                <a:extLst>
                  <a:ext uri="{FF2B5EF4-FFF2-40B4-BE49-F238E27FC236}">
                    <a16:creationId xmlns:a16="http://schemas.microsoft.com/office/drawing/2014/main" id="{3391A31E-A06F-D28E-CC4E-CFDED881D26B}"/>
                  </a:ext>
                </a:extLst>
              </p:cNvPr>
              <p:cNvCxnSpPr>
                <a:cxnSpLocks/>
              </p:cNvCxnSpPr>
              <p:nvPr/>
            </p:nvCxnSpPr>
            <p:spPr>
              <a:xfrm flipH="1" flipV="1">
                <a:off x="1089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pic>
        <p:nvPicPr>
          <p:cNvPr id="3" name="Bildobjekt 2" descr="Tillbaka till Exempel på stabens organisationer.">
            <a:hlinkClick r:id="rId3" action="ppaction://hlinksldjump"/>
            <a:extLst>
              <a:ext uri="{FF2B5EF4-FFF2-40B4-BE49-F238E27FC236}">
                <a16:creationId xmlns:a16="http://schemas.microsoft.com/office/drawing/2014/main" id="{C14AB99F-8B38-36F2-D6B4-BE8EBF1240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24000" y="1152000"/>
            <a:ext cx="518400" cy="518400"/>
          </a:xfrm>
          <a:prstGeom prst="rect">
            <a:avLst/>
          </a:prstGeom>
        </p:spPr>
      </p:pic>
    </p:spTree>
    <p:extLst>
      <p:ext uri="{BB962C8B-B14F-4D97-AF65-F5344CB8AC3E}">
        <p14:creationId xmlns:p14="http://schemas.microsoft.com/office/powerpoint/2010/main" val="333662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8F25C6-E24E-BA2D-03A0-672E2D19A143}"/>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Staben bemannas</a:t>
            </a:r>
          </a:p>
        </p:txBody>
      </p:sp>
      <p:pic>
        <p:nvPicPr>
          <p:cNvPr id="4" name="Bildobjekt 3" descr="efter några timmar kommer tre personer till för att arbeta ">
            <a:extLst>
              <a:ext uri="{FF2B5EF4-FFF2-40B4-BE49-F238E27FC236}">
                <a16:creationId xmlns:a16="http://schemas.microsoft.com/office/drawing/2014/main" id="{75BDC1B6-0164-0BF7-788C-73D069FBE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395" y="2495662"/>
            <a:ext cx="2771137" cy="1978239"/>
          </a:xfrm>
          <a:prstGeom prst="rect">
            <a:avLst/>
          </a:prstGeom>
        </p:spPr>
      </p:pic>
      <p:pic>
        <p:nvPicPr>
          <p:cNvPr id="5" name="Bildobjekt 4" descr="och efter ytterligare några timmar är staben fullbemannad. ">
            <a:extLst>
              <a:ext uri="{FF2B5EF4-FFF2-40B4-BE49-F238E27FC236}">
                <a16:creationId xmlns:a16="http://schemas.microsoft.com/office/drawing/2014/main" id="{AD295F78-8DA4-8138-3769-BAB2E3FB30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92646" y="1611211"/>
            <a:ext cx="3516285" cy="1618208"/>
          </a:xfrm>
          <a:prstGeom prst="rect">
            <a:avLst/>
          </a:prstGeom>
        </p:spPr>
      </p:pic>
      <p:pic>
        <p:nvPicPr>
          <p:cNvPr id="6" name="Bildobjekt 5" descr="Först kan det vara två personer som bemannar en stab">
            <a:extLst>
              <a:ext uri="{FF2B5EF4-FFF2-40B4-BE49-F238E27FC236}">
                <a16:creationId xmlns:a16="http://schemas.microsoft.com/office/drawing/2014/main" id="{F0B54D5F-69FA-E136-6260-81EDAF00837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7132" y="3757019"/>
            <a:ext cx="1664431" cy="1769992"/>
          </a:xfrm>
          <a:prstGeom prst="rect">
            <a:avLst/>
          </a:prstGeom>
        </p:spPr>
      </p:pic>
      <p:grpSp>
        <p:nvGrpSpPr>
          <p:cNvPr id="3" name="Grupp 2">
            <a:extLst>
              <a:ext uri="{FF2B5EF4-FFF2-40B4-BE49-F238E27FC236}">
                <a16:creationId xmlns:a16="http://schemas.microsoft.com/office/drawing/2014/main" id="{6CF93C76-2A0D-AF2A-FF5F-40D9AB82B1E4}"/>
              </a:ext>
              <a:ext uri="{C183D7F6-B498-43B3-948B-1728B52AA6E4}">
                <adec:decorative xmlns:adec="http://schemas.microsoft.com/office/drawing/2017/decorative" xmlns="" val="1"/>
              </a:ext>
            </a:extLst>
          </p:cNvPr>
          <p:cNvGrpSpPr/>
          <p:nvPr/>
        </p:nvGrpSpPr>
        <p:grpSpPr>
          <a:xfrm>
            <a:off x="318499" y="5722974"/>
            <a:ext cx="11137186" cy="677288"/>
            <a:chOff x="318499" y="5722974"/>
            <a:chExt cx="11137186" cy="677288"/>
          </a:xfrm>
        </p:grpSpPr>
        <p:cxnSp>
          <p:nvCxnSpPr>
            <p:cNvPr id="7" name="Rak pilkoppling 3">
              <a:extLst>
                <a:ext uri="{FF2B5EF4-FFF2-40B4-BE49-F238E27FC236}">
                  <a16:creationId xmlns:a16="http://schemas.microsoft.com/office/drawing/2014/main" id="{3D680BBA-D447-ACCC-BF20-407D5B8EAC18}"/>
                </a:ext>
              </a:extLst>
            </p:cNvPr>
            <p:cNvCxnSpPr/>
            <p:nvPr/>
          </p:nvCxnSpPr>
          <p:spPr>
            <a:xfrm>
              <a:off x="893852" y="5876818"/>
              <a:ext cx="10561833" cy="308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C1A9D835-9163-B179-B547-23D30F31B641}"/>
                </a:ext>
              </a:extLst>
            </p:cNvPr>
            <p:cNvSpPr txBox="1"/>
            <p:nvPr/>
          </p:nvSpPr>
          <p:spPr>
            <a:xfrm>
              <a:off x="1366463" y="6030930"/>
              <a:ext cx="1105275" cy="369332"/>
            </a:xfrm>
            <a:prstGeom prst="rect">
              <a:avLst/>
            </a:prstGeom>
            <a:noFill/>
          </p:spPr>
          <p:txBody>
            <a:bodyPr wrap="square" rtlCol="0">
              <a:spAutoFit/>
            </a:bodyPr>
            <a:lstStyle/>
            <a:p>
              <a:r>
                <a:rPr lang="sv-SE" dirty="0" err="1"/>
                <a:t>Kl</a:t>
              </a:r>
              <a:r>
                <a:rPr lang="sv-SE" dirty="0"/>
                <a:t> </a:t>
              </a:r>
              <a:r>
                <a:rPr lang="sv-SE" dirty="0" err="1"/>
                <a:t>xx.xx</a:t>
              </a:r>
              <a:endParaRPr lang="sv-SE" dirty="0"/>
            </a:p>
          </p:txBody>
        </p:sp>
        <p:sp>
          <p:nvSpPr>
            <p:cNvPr id="9" name="textruta 8">
              <a:extLst>
                <a:ext uri="{FF2B5EF4-FFF2-40B4-BE49-F238E27FC236}">
                  <a16:creationId xmlns:a16="http://schemas.microsoft.com/office/drawing/2014/main" id="{42D170F6-D222-ABA5-72EF-609C377DD75C}"/>
                </a:ext>
              </a:extLst>
            </p:cNvPr>
            <p:cNvSpPr txBox="1"/>
            <p:nvPr/>
          </p:nvSpPr>
          <p:spPr>
            <a:xfrm>
              <a:off x="9255303" y="6030930"/>
              <a:ext cx="1098667" cy="369332"/>
            </a:xfrm>
            <a:prstGeom prst="rect">
              <a:avLst/>
            </a:prstGeom>
            <a:noFill/>
          </p:spPr>
          <p:txBody>
            <a:bodyPr wrap="square" rtlCol="0">
              <a:spAutoFit/>
            </a:bodyPr>
            <a:lstStyle/>
            <a:p>
              <a:r>
                <a:rPr lang="sv-SE" dirty="0" err="1"/>
                <a:t>Kl</a:t>
              </a:r>
              <a:r>
                <a:rPr lang="sv-SE" dirty="0"/>
                <a:t> </a:t>
              </a:r>
              <a:r>
                <a:rPr lang="sv-SE" dirty="0" err="1"/>
                <a:t>xx.xx</a:t>
              </a:r>
              <a:endParaRPr lang="sv-SE" dirty="0"/>
            </a:p>
          </p:txBody>
        </p:sp>
        <p:sp>
          <p:nvSpPr>
            <p:cNvPr id="10" name="textruta 9">
              <a:extLst>
                <a:ext uri="{FF2B5EF4-FFF2-40B4-BE49-F238E27FC236}">
                  <a16:creationId xmlns:a16="http://schemas.microsoft.com/office/drawing/2014/main" id="{AC18B764-07F7-FA76-DDE2-353AF3F19A27}"/>
                </a:ext>
              </a:extLst>
            </p:cNvPr>
            <p:cNvSpPr txBox="1"/>
            <p:nvPr/>
          </p:nvSpPr>
          <p:spPr>
            <a:xfrm>
              <a:off x="5154202" y="6030930"/>
              <a:ext cx="1218023" cy="369332"/>
            </a:xfrm>
            <a:prstGeom prst="rect">
              <a:avLst/>
            </a:prstGeom>
            <a:noFill/>
          </p:spPr>
          <p:txBody>
            <a:bodyPr wrap="square" rtlCol="0">
              <a:spAutoFit/>
            </a:bodyPr>
            <a:lstStyle/>
            <a:p>
              <a:r>
                <a:rPr lang="sv-SE" dirty="0" err="1"/>
                <a:t>Kl</a:t>
              </a:r>
              <a:r>
                <a:rPr lang="sv-SE" dirty="0"/>
                <a:t> </a:t>
              </a:r>
              <a:r>
                <a:rPr lang="sv-SE" dirty="0" err="1"/>
                <a:t>xx.xx</a:t>
              </a:r>
              <a:endParaRPr lang="sv-SE" dirty="0"/>
            </a:p>
          </p:txBody>
        </p:sp>
        <p:sp>
          <p:nvSpPr>
            <p:cNvPr id="11" name="textruta 10">
              <a:extLst>
                <a:ext uri="{FF2B5EF4-FFF2-40B4-BE49-F238E27FC236}">
                  <a16:creationId xmlns:a16="http://schemas.microsoft.com/office/drawing/2014/main" id="{946AF097-C0A0-6807-F41F-E3BEDB3ABA8C}"/>
                </a:ext>
              </a:extLst>
            </p:cNvPr>
            <p:cNvSpPr txBox="1"/>
            <p:nvPr/>
          </p:nvSpPr>
          <p:spPr>
            <a:xfrm>
              <a:off x="318499" y="5722974"/>
              <a:ext cx="821933" cy="369332"/>
            </a:xfrm>
            <a:prstGeom prst="rect">
              <a:avLst/>
            </a:prstGeom>
            <a:noFill/>
          </p:spPr>
          <p:txBody>
            <a:bodyPr wrap="square" rtlCol="0">
              <a:spAutoFit/>
            </a:bodyPr>
            <a:lstStyle/>
            <a:p>
              <a:r>
                <a:rPr lang="sv-SE" dirty="0"/>
                <a:t>Tid</a:t>
              </a:r>
            </a:p>
          </p:txBody>
        </p:sp>
      </p:grpSp>
    </p:spTree>
    <p:extLst>
      <p:ext uri="{BB962C8B-B14F-4D97-AF65-F5344CB8AC3E}">
        <p14:creationId xmlns:p14="http://schemas.microsoft.com/office/powerpoint/2010/main" val="137470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D4EDC8-0761-3C4C-3B91-03B1BD2035D3}"/>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Stabsmedlemmarna samlas första gången</a:t>
            </a:r>
          </a:p>
        </p:txBody>
      </p:sp>
      <p:sp>
        <p:nvSpPr>
          <p:cNvPr id="3" name="Platshållare för innehåll 2">
            <a:extLst>
              <a:ext uri="{FF2B5EF4-FFF2-40B4-BE49-F238E27FC236}">
                <a16:creationId xmlns:a16="http://schemas.microsoft.com/office/drawing/2014/main" id="{DE4A208C-5E9F-7B0B-7212-197F3F407E62}"/>
              </a:ext>
            </a:extLst>
          </p:cNvPr>
          <p:cNvSpPr>
            <a:spLocks noGrp="1"/>
          </p:cNvSpPr>
          <p:nvPr>
            <p:ph idx="1"/>
          </p:nvPr>
        </p:nvSpPr>
        <p:spPr>
          <a:xfrm>
            <a:off x="1782000" y="1998000"/>
            <a:ext cx="8640000" cy="3945600"/>
          </a:xfrm>
        </p:spPr>
        <p:txBody>
          <a:bodyPr lIns="57600" tIns="57600" rIns="57600" bIns="57600"/>
          <a:lstStyle/>
          <a:p>
            <a:pPr marL="0" indent="0">
              <a:spcBef>
                <a:spcPts val="800"/>
              </a:spcBef>
              <a:spcAft>
                <a:spcPts val="800"/>
              </a:spcAft>
              <a:buNone/>
            </a:pPr>
            <a:r>
              <a:rPr lang="sv-SE" sz="1800" dirty="0"/>
              <a:t>Agenda när stabsmedlemmarna samlas första gången</a:t>
            </a:r>
          </a:p>
          <a:p>
            <a:pPr marL="172800" indent="-172800">
              <a:spcBef>
                <a:spcPts val="800"/>
              </a:spcBef>
            </a:pPr>
            <a:r>
              <a:rPr lang="sv-SE" sz="1800" dirty="0"/>
              <a:t>Vad har hänt?</a:t>
            </a:r>
          </a:p>
          <a:p>
            <a:pPr marL="172800" indent="-172800">
              <a:spcBef>
                <a:spcPts val="800"/>
              </a:spcBef>
            </a:pPr>
            <a:r>
              <a:rPr lang="sv-SE" sz="1800" dirty="0"/>
              <a:t>Vad har gjorts?</a:t>
            </a:r>
          </a:p>
          <a:p>
            <a:pPr marL="172800" indent="-172800">
              <a:spcBef>
                <a:spcPts val="800"/>
              </a:spcBef>
            </a:pPr>
            <a:r>
              <a:rPr lang="sv-SE" sz="1800" dirty="0"/>
              <a:t>Vad görs just nu?</a:t>
            </a:r>
          </a:p>
          <a:p>
            <a:pPr marL="172800" indent="-172800">
              <a:spcBef>
                <a:spcPts val="800"/>
              </a:spcBef>
            </a:pPr>
            <a:r>
              <a:rPr lang="sv-SE" sz="1800" dirty="0"/>
              <a:t>Vad är stabens uppdrag?</a:t>
            </a:r>
          </a:p>
          <a:p>
            <a:pPr marL="172800" indent="-172800">
              <a:spcBef>
                <a:spcPts val="800"/>
              </a:spcBef>
            </a:pPr>
            <a:r>
              <a:rPr lang="sv-SE" sz="1800" dirty="0"/>
              <a:t>Vad är arbetets inriktning?</a:t>
            </a:r>
          </a:p>
          <a:p>
            <a:pPr marL="172800" indent="-172800">
              <a:spcBef>
                <a:spcPts val="800"/>
              </a:spcBef>
            </a:pPr>
            <a:r>
              <a:rPr lang="sv-SE" sz="1800" dirty="0"/>
              <a:t>Vad innebär ovanstående för stabsarbetet?</a:t>
            </a:r>
          </a:p>
          <a:p>
            <a:pPr marL="172800" indent="-172800">
              <a:spcBef>
                <a:spcPts val="800"/>
              </a:spcBef>
            </a:pPr>
            <a:r>
              <a:rPr lang="sv-SE" sz="1800" dirty="0"/>
              <a:t>Omedelbara åtgärder?</a:t>
            </a:r>
          </a:p>
          <a:p>
            <a:pPr marL="172800" indent="-172800">
              <a:spcBef>
                <a:spcPts val="800"/>
              </a:spcBef>
            </a:pPr>
            <a:r>
              <a:rPr lang="sv-SE" sz="1800" dirty="0"/>
              <a:t>Nästa möte: plats, tid och vilka ska delta?</a:t>
            </a:r>
          </a:p>
        </p:txBody>
      </p:sp>
      <p:grpSp>
        <p:nvGrpSpPr>
          <p:cNvPr id="6" name="Grupp 5" descr="En bubbla med texten &quot;Vad behöver du som stabsmedlem för att känna dig trygg i stabsarbete?&quot;.">
            <a:extLst>
              <a:ext uri="{FF2B5EF4-FFF2-40B4-BE49-F238E27FC236}">
                <a16:creationId xmlns:a16="http://schemas.microsoft.com/office/drawing/2014/main" id="{4FC0DC8F-326D-CCBB-58F6-A4A6277A3929}"/>
              </a:ext>
            </a:extLst>
          </p:cNvPr>
          <p:cNvGrpSpPr/>
          <p:nvPr/>
        </p:nvGrpSpPr>
        <p:grpSpPr>
          <a:xfrm>
            <a:off x="8000203" y="1626906"/>
            <a:ext cx="3876805" cy="2105740"/>
            <a:chOff x="8000203" y="558621"/>
            <a:chExt cx="3876805" cy="2105740"/>
          </a:xfrm>
        </p:grpSpPr>
        <p:grpSp>
          <p:nvGrpSpPr>
            <p:cNvPr id="5" name="Grupp 4">
              <a:extLst>
                <a:ext uri="{FF2B5EF4-FFF2-40B4-BE49-F238E27FC236}">
                  <a16:creationId xmlns:a16="http://schemas.microsoft.com/office/drawing/2014/main" id="{548AC634-4B6C-E3BE-B621-7D7981D21A26}"/>
                </a:ext>
              </a:extLst>
            </p:cNvPr>
            <p:cNvGrpSpPr/>
            <p:nvPr/>
          </p:nvGrpSpPr>
          <p:grpSpPr>
            <a:xfrm>
              <a:off x="8000203" y="558621"/>
              <a:ext cx="3876805" cy="2105740"/>
              <a:chOff x="8000203" y="558621"/>
              <a:chExt cx="3876805" cy="2105740"/>
            </a:xfrm>
          </p:grpSpPr>
          <p:sp>
            <p:nvSpPr>
              <p:cNvPr id="8" name="Ellips 7">
                <a:extLst>
                  <a:ext uri="{FF2B5EF4-FFF2-40B4-BE49-F238E27FC236}">
                    <a16:creationId xmlns:a16="http://schemas.microsoft.com/office/drawing/2014/main" id="{4E7142BD-2DCE-B009-2B2B-96E3B8129995}"/>
                  </a:ext>
                </a:extLst>
              </p:cNvPr>
              <p:cNvSpPr/>
              <p:nvPr/>
            </p:nvSpPr>
            <p:spPr>
              <a:xfrm rot="16176545">
                <a:off x="9497679" y="1464862"/>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36654B61-7AE1-FDE9-8F68-6C7200B4BFD9}"/>
                  </a:ext>
                </a:extLst>
              </p:cNvPr>
              <p:cNvSpPr/>
              <p:nvPr/>
            </p:nvSpPr>
            <p:spPr>
              <a:xfrm rot="16176545">
                <a:off x="9652455" y="2140209"/>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98EEEC99-3C94-6912-76CB-07816FE4AD67}"/>
                  </a:ext>
                </a:extLst>
              </p:cNvPr>
              <p:cNvSpPr/>
              <p:nvPr/>
            </p:nvSpPr>
            <p:spPr>
              <a:xfrm rot="16176545">
                <a:off x="9731872" y="2513161"/>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90C2632-DA00-4CD2-00F0-D68302B0924C}"/>
                  </a:ext>
                </a:extLst>
              </p:cNvPr>
              <p:cNvSpPr/>
              <p:nvPr/>
            </p:nvSpPr>
            <p:spPr>
              <a:xfrm>
                <a:off x="8000203" y="558621"/>
                <a:ext cx="3876805" cy="1532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P – Bubbla">
              <a:extLst>
                <a:ext uri="{FF2B5EF4-FFF2-40B4-BE49-F238E27FC236}">
                  <a16:creationId xmlns:a16="http://schemas.microsoft.com/office/drawing/2014/main" id="{FA8246E1-672F-5298-7A0F-DD41BA69FC9B}"/>
                </a:ext>
              </a:extLst>
            </p:cNvPr>
            <p:cNvSpPr txBox="1"/>
            <p:nvPr/>
          </p:nvSpPr>
          <p:spPr>
            <a:xfrm>
              <a:off x="8454866" y="863289"/>
              <a:ext cx="2967479" cy="923330"/>
            </a:xfrm>
            <a:prstGeom prst="rect">
              <a:avLst/>
            </a:prstGeom>
            <a:noFill/>
          </p:spPr>
          <p:txBody>
            <a:bodyPr wrap="none" rtlCol="0">
              <a:spAutoFit/>
            </a:bodyPr>
            <a:lstStyle/>
            <a:p>
              <a:pPr algn="ctr"/>
              <a:r>
                <a:rPr lang="sv-SE" dirty="0">
                  <a:solidFill>
                    <a:schemeClr val="bg1"/>
                  </a:solidFill>
                </a:rPr>
                <a:t>Vad behöver du som </a:t>
              </a:r>
              <a:br>
                <a:rPr lang="sv-SE" dirty="0">
                  <a:solidFill>
                    <a:schemeClr val="bg1"/>
                  </a:solidFill>
                </a:rPr>
              </a:br>
              <a:r>
                <a:rPr lang="sv-SE" dirty="0">
                  <a:solidFill>
                    <a:schemeClr val="bg1"/>
                  </a:solidFill>
                </a:rPr>
                <a:t>stabsmedlem för att känna </a:t>
              </a:r>
              <a:br>
                <a:rPr lang="sv-SE" dirty="0">
                  <a:solidFill>
                    <a:schemeClr val="bg1"/>
                  </a:solidFill>
                </a:rPr>
              </a:br>
              <a:r>
                <a:rPr lang="sv-SE" dirty="0">
                  <a:solidFill>
                    <a:schemeClr val="bg1"/>
                  </a:solidFill>
                </a:rPr>
                <a:t>dig trygg i stabsarbete?</a:t>
              </a:r>
            </a:p>
          </p:txBody>
        </p:sp>
      </p:grpSp>
      <p:pic>
        <p:nvPicPr>
          <p:cNvPr id="15" name="Bildobjekt 14" descr="Stabschef har första informationsmötet med de personer som har kommit för att bemanna staben.">
            <a:extLst>
              <a:ext uri="{FF2B5EF4-FFF2-40B4-BE49-F238E27FC236}">
                <a16:creationId xmlns:a16="http://schemas.microsoft.com/office/drawing/2014/main" id="{281E6A81-1E80-6249-4E63-047FB7E67C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00252" y="3799246"/>
            <a:ext cx="2304000" cy="2168999"/>
          </a:xfrm>
          <a:prstGeom prst="rect">
            <a:avLst/>
          </a:prstGeom>
        </p:spPr>
      </p:pic>
    </p:spTree>
    <p:extLst>
      <p:ext uri="{BB962C8B-B14F-4D97-AF65-F5344CB8AC3E}">
        <p14:creationId xmlns:p14="http://schemas.microsoft.com/office/powerpoint/2010/main" val="351371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90C4A5-59D5-C8E0-A615-E6F7B63FA4DC}"/>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Initiala åtgärder…</a:t>
            </a:r>
          </a:p>
        </p:txBody>
      </p:sp>
      <p:sp>
        <p:nvSpPr>
          <p:cNvPr id="3" name="Platshållare för innehåll 2">
            <a:extLst>
              <a:ext uri="{FF2B5EF4-FFF2-40B4-BE49-F238E27FC236}">
                <a16:creationId xmlns:a16="http://schemas.microsoft.com/office/drawing/2014/main" id="{512A6C70-9388-9665-187F-8C2856F3D812}"/>
              </a:ext>
            </a:extLst>
          </p:cNvPr>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sv-SE" sz="1800" dirty="0"/>
              <a:t>Iordningställ lokaler och möblering</a:t>
            </a:r>
          </a:p>
          <a:p>
            <a:pPr marL="172800" indent="-172800">
              <a:spcBef>
                <a:spcPts val="800"/>
              </a:spcBef>
            </a:pPr>
            <a:r>
              <a:rPr lang="sv-SE" sz="1800" dirty="0"/>
              <a:t>Säkerställ eluttag, fungerande internet, </a:t>
            </a:r>
            <a:br>
              <a:rPr lang="sv-SE" sz="1800" dirty="0"/>
            </a:br>
            <a:r>
              <a:rPr lang="sv-SE" sz="1800" dirty="0"/>
              <a:t>datorer, telefoner, mobilladdare</a:t>
            </a:r>
          </a:p>
          <a:p>
            <a:pPr marL="172800" indent="-172800">
              <a:spcBef>
                <a:spcPts val="800"/>
              </a:spcBef>
            </a:pPr>
            <a:r>
              <a:rPr lang="sv-SE" sz="1800" dirty="0"/>
              <a:t>Papper och penna</a:t>
            </a:r>
          </a:p>
          <a:p>
            <a:pPr marL="172800" indent="-172800">
              <a:spcBef>
                <a:spcPts val="800"/>
              </a:spcBef>
            </a:pPr>
            <a:r>
              <a:rPr lang="sv-SE" sz="1800" dirty="0"/>
              <a:t>Skapa möjlighet att visualisera på väggar, </a:t>
            </a:r>
            <a:br>
              <a:rPr lang="sv-SE" sz="1800" dirty="0"/>
            </a:br>
            <a:r>
              <a:rPr lang="sv-SE" sz="1800" dirty="0"/>
              <a:t>via projektor eller dylikt</a:t>
            </a:r>
          </a:p>
          <a:p>
            <a:pPr marL="172800" indent="-172800">
              <a:spcBef>
                <a:spcPts val="800"/>
              </a:spcBef>
            </a:pPr>
            <a:r>
              <a:rPr lang="sv-SE" sz="1800" dirty="0"/>
              <a:t>Starta loggbok</a:t>
            </a:r>
          </a:p>
        </p:txBody>
      </p:sp>
      <p:pic>
        <p:nvPicPr>
          <p:cNvPr id="4" name="Bildobjekt 3">
            <a:extLst>
              <a:ext uri="{FF2B5EF4-FFF2-40B4-BE49-F238E27FC236}">
                <a16:creationId xmlns:a16="http://schemas.microsoft.com/office/drawing/2014/main" id="{DA9F9E97-BFD2-671A-D2AC-2132ED323542}"/>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916" y="3907200"/>
            <a:ext cx="2667000" cy="1676400"/>
          </a:xfrm>
          <a:prstGeom prst="rect">
            <a:avLst/>
          </a:prstGeom>
          <a:ln w="19050">
            <a:solidFill>
              <a:srgbClr val="6F6E67"/>
            </a:solidFill>
          </a:ln>
        </p:spPr>
      </p:pic>
      <p:pic>
        <p:nvPicPr>
          <p:cNvPr id="5" name="Bildobjekt 4" descr="Papper, penna, sax, telefoner, laddare och sladdar och övrig utrusning och hjälpmedel behöver ha bestämda platser i stabsrummet så att alla kan hitta dem när de behöver det. ">
            <a:extLst>
              <a:ext uri="{FF2B5EF4-FFF2-40B4-BE49-F238E27FC236}">
                <a16:creationId xmlns:a16="http://schemas.microsoft.com/office/drawing/2014/main" id="{4F294C53-5977-34DF-B33D-8A7AB1CDA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17" y="1713247"/>
            <a:ext cx="3797300" cy="2032000"/>
          </a:xfrm>
          <a:prstGeom prst="rect">
            <a:avLst/>
          </a:prstGeom>
          <a:ln w="19050">
            <a:solidFill>
              <a:srgbClr val="6F6E67"/>
            </a:solidFill>
          </a:ln>
        </p:spPr>
      </p:pic>
      <p:sp>
        <p:nvSpPr>
          <p:cNvPr id="6" name="Foto: Helena Bergholm">
            <a:extLst>
              <a:ext uri="{FF2B5EF4-FFF2-40B4-BE49-F238E27FC236}">
                <a16:creationId xmlns:a16="http://schemas.microsoft.com/office/drawing/2014/main" id="{6A1320FD-347A-3329-2858-CDB18317F6EB}"/>
              </a:ext>
            </a:extLst>
          </p:cNvPr>
          <p:cNvSpPr txBox="1"/>
          <p:nvPr/>
        </p:nvSpPr>
        <p:spPr>
          <a:xfrm>
            <a:off x="6835916" y="5600226"/>
            <a:ext cx="1177513" cy="239436"/>
          </a:xfrm>
          <a:prstGeom prst="rect">
            <a:avLst/>
          </a:prstGeom>
          <a:noFill/>
        </p:spPr>
        <p:txBody>
          <a:bodyPr wrap="none" lIns="57600" tIns="57600" rIns="57600" bIns="57600" rtlCol="0">
            <a:spAutoFit/>
          </a:bodyPr>
          <a:lstStyle/>
          <a:p>
            <a:r>
              <a:rPr lang="sv-SE" sz="800" dirty="0"/>
              <a:t>Foto: Helena Bergholm</a:t>
            </a:r>
          </a:p>
        </p:txBody>
      </p:sp>
    </p:spTree>
    <p:extLst>
      <p:ext uri="{BB962C8B-B14F-4D97-AF65-F5344CB8AC3E}">
        <p14:creationId xmlns:p14="http://schemas.microsoft.com/office/powerpoint/2010/main" val="40234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64438FD-5955-2CB2-9368-961F9716F82A}"/>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på visualisering</a:t>
            </a:r>
            <a:endParaRPr lang="en-US" sz="2800" dirty="0"/>
          </a:p>
        </p:txBody>
      </p:sp>
      <p:pic>
        <p:nvPicPr>
          <p:cNvPr id="5" name="Bildobjekt 4">
            <a:extLst>
              <a:ext uri="{FF2B5EF4-FFF2-40B4-BE49-F238E27FC236}">
                <a16:creationId xmlns:a16="http://schemas.microsoft.com/office/drawing/2014/main" id="{5C23F7C0-A9EF-A24D-F4E5-7B7AB44791F3}"/>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94382" y="709086"/>
            <a:ext cx="3251577" cy="2438683"/>
          </a:xfrm>
          <a:prstGeom prst="rect">
            <a:avLst/>
          </a:prstGeom>
        </p:spPr>
      </p:pic>
      <p:pic>
        <p:nvPicPr>
          <p:cNvPr id="6" name="Bildobjekt 5">
            <a:extLst>
              <a:ext uri="{FF2B5EF4-FFF2-40B4-BE49-F238E27FC236}">
                <a16:creationId xmlns:a16="http://schemas.microsoft.com/office/drawing/2014/main" id="{F9140D03-A5D7-4575-94DD-EB6E52B22570}"/>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9" y="3868029"/>
            <a:ext cx="2810367" cy="2107775"/>
          </a:xfrm>
          <a:prstGeom prst="rect">
            <a:avLst/>
          </a:prstGeom>
        </p:spPr>
      </p:pic>
      <p:pic>
        <p:nvPicPr>
          <p:cNvPr id="17" name="Bildobjekt 16" descr="Att visualisera viktig information i rummet bör vara från vänster till höger och med tydliga rubriker och färger för att underlätta läsningen. ">
            <a:extLst>
              <a:ext uri="{FF2B5EF4-FFF2-40B4-BE49-F238E27FC236}">
                <a16:creationId xmlns:a16="http://schemas.microsoft.com/office/drawing/2014/main" id="{05F3D7BF-8508-C142-A68E-E7BF7F93DF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765" y="1928427"/>
            <a:ext cx="6471920" cy="3641344"/>
          </a:xfrm>
          <a:prstGeom prst="rect">
            <a:avLst/>
          </a:prstGeom>
        </p:spPr>
      </p:pic>
      <p:grpSp>
        <p:nvGrpSpPr>
          <p:cNvPr id="21" name="Grupp 20" descr="En bubbla med texten&quot;Vad anser du är viktigt vid visualisering av information?&quot;.">
            <a:extLst>
              <a:ext uri="{FF2B5EF4-FFF2-40B4-BE49-F238E27FC236}">
                <a16:creationId xmlns:a16="http://schemas.microsoft.com/office/drawing/2014/main" id="{5523627D-B1EF-FA5F-AF3A-7D1D780E7E91}"/>
              </a:ext>
            </a:extLst>
          </p:cNvPr>
          <p:cNvGrpSpPr/>
          <p:nvPr/>
        </p:nvGrpSpPr>
        <p:grpSpPr>
          <a:xfrm>
            <a:off x="1580708" y="3985692"/>
            <a:ext cx="4298044" cy="1720308"/>
            <a:chOff x="1580708" y="4329450"/>
            <a:chExt cx="4298044" cy="1720308"/>
          </a:xfrm>
        </p:grpSpPr>
        <p:grpSp>
          <p:nvGrpSpPr>
            <p:cNvPr id="20" name="Grupp 19">
              <a:extLst>
                <a:ext uri="{FF2B5EF4-FFF2-40B4-BE49-F238E27FC236}">
                  <a16:creationId xmlns:a16="http://schemas.microsoft.com/office/drawing/2014/main" id="{7DEF5C76-EFB2-1503-ACB8-42BFF344B5BA}"/>
                </a:ext>
              </a:extLst>
            </p:cNvPr>
            <p:cNvGrpSpPr/>
            <p:nvPr/>
          </p:nvGrpSpPr>
          <p:grpSpPr>
            <a:xfrm>
              <a:off x="1580708" y="4329450"/>
              <a:ext cx="4298044" cy="1720308"/>
              <a:chOff x="1580708" y="4329450"/>
              <a:chExt cx="4298044" cy="1720308"/>
            </a:xfrm>
          </p:grpSpPr>
          <p:sp>
            <p:nvSpPr>
              <p:cNvPr id="9" name="Ellips 8">
                <a:extLst>
                  <a:ext uri="{FF2B5EF4-FFF2-40B4-BE49-F238E27FC236}">
                    <a16:creationId xmlns:a16="http://schemas.microsoft.com/office/drawing/2014/main" id="{0CCC9072-2EF2-7CFC-0E32-8FCA03B04F2C}"/>
                  </a:ext>
                </a:extLst>
              </p:cNvPr>
              <p:cNvSpPr/>
              <p:nvPr/>
            </p:nvSpPr>
            <p:spPr>
              <a:xfrm rot="12428088">
                <a:off x="4769456" y="5296096"/>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9B0D7C1F-A2E7-46C0-4C90-6D51C6804536}"/>
                  </a:ext>
                </a:extLst>
              </p:cNvPr>
              <p:cNvSpPr/>
              <p:nvPr/>
            </p:nvSpPr>
            <p:spPr>
              <a:xfrm rot="12428088">
                <a:off x="5387124" y="5686358"/>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E20F11A5-5D9A-1672-3844-2B430710FC15}"/>
                  </a:ext>
                </a:extLst>
              </p:cNvPr>
              <p:cNvSpPr/>
              <p:nvPr/>
            </p:nvSpPr>
            <p:spPr>
              <a:xfrm rot="12428088">
                <a:off x="5727552" y="5898558"/>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DE9E53C8-49BE-C6F2-D167-CF6174E4565B}"/>
                  </a:ext>
                </a:extLst>
              </p:cNvPr>
              <p:cNvSpPr/>
              <p:nvPr/>
            </p:nvSpPr>
            <p:spPr>
              <a:xfrm>
                <a:off x="1580708" y="4329450"/>
                <a:ext cx="3876805" cy="1532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P – Bubbla" descr="En bubbla med texten&quot;Vad anser du är viktigt vid visualisering av information?&quot;.">
              <a:extLst>
                <a:ext uri="{FF2B5EF4-FFF2-40B4-BE49-F238E27FC236}">
                  <a16:creationId xmlns:a16="http://schemas.microsoft.com/office/drawing/2014/main" id="{B6E5F755-A5E4-25EF-C5F0-686E5DF204D5}"/>
                </a:ext>
              </a:extLst>
            </p:cNvPr>
            <p:cNvSpPr txBox="1"/>
            <p:nvPr/>
          </p:nvSpPr>
          <p:spPr>
            <a:xfrm>
              <a:off x="1791714" y="4744698"/>
              <a:ext cx="3454792" cy="646331"/>
            </a:xfrm>
            <a:prstGeom prst="rect">
              <a:avLst/>
            </a:prstGeom>
            <a:noFill/>
          </p:spPr>
          <p:txBody>
            <a:bodyPr wrap="none" rtlCol="0">
              <a:spAutoFit/>
            </a:bodyPr>
            <a:lstStyle/>
            <a:p>
              <a:pPr algn="ctr"/>
              <a:r>
                <a:rPr lang="sv-SE" dirty="0">
                  <a:solidFill>
                    <a:schemeClr val="bg1"/>
                  </a:solidFill>
                </a:rPr>
                <a:t>Vad anser du är viktigt </a:t>
              </a:r>
              <a:br>
                <a:rPr lang="sv-SE" dirty="0">
                  <a:solidFill>
                    <a:schemeClr val="bg1"/>
                  </a:solidFill>
                </a:rPr>
              </a:br>
              <a:r>
                <a:rPr lang="sv-SE" dirty="0">
                  <a:solidFill>
                    <a:schemeClr val="bg1"/>
                  </a:solidFill>
                </a:rPr>
                <a:t>vid visualisering av information?</a:t>
              </a:r>
            </a:p>
          </p:txBody>
        </p:sp>
      </p:grpSp>
      <p:sp>
        <p:nvSpPr>
          <p:cNvPr id="18" name="textruta 17">
            <a:extLst>
              <a:ext uri="{FF2B5EF4-FFF2-40B4-BE49-F238E27FC236}">
                <a16:creationId xmlns:a16="http://schemas.microsoft.com/office/drawing/2014/main" id="{8E1437CF-728E-E640-F65F-5AC468E3B89B}"/>
              </a:ext>
              <a:ext uri="{C183D7F6-B498-43B3-948B-1728B52AA6E4}">
                <adec:decorative xmlns:adec="http://schemas.microsoft.com/office/drawing/2017/decorative" xmlns="" val="1"/>
              </a:ext>
            </a:extLst>
          </p:cNvPr>
          <p:cNvSpPr txBox="1"/>
          <p:nvPr/>
        </p:nvSpPr>
        <p:spPr>
          <a:xfrm rot="16200000">
            <a:off x="9942684" y="2696570"/>
            <a:ext cx="1458039" cy="239436"/>
          </a:xfrm>
          <a:prstGeom prst="rect">
            <a:avLst/>
          </a:prstGeom>
          <a:noFill/>
        </p:spPr>
        <p:txBody>
          <a:bodyPr wrap="none" lIns="57600" tIns="57600" rIns="57600" bIns="57600" rtlCol="0">
            <a:spAutoFit/>
          </a:bodyPr>
          <a:lstStyle/>
          <a:p>
            <a:r>
              <a:rPr lang="sv-SE" sz="800" dirty="0"/>
              <a:t>Foto: Helena Bergholm, MSB</a:t>
            </a:r>
          </a:p>
        </p:txBody>
      </p:sp>
    </p:spTree>
    <p:extLst>
      <p:ext uri="{BB962C8B-B14F-4D97-AF65-F5344CB8AC3E}">
        <p14:creationId xmlns:p14="http://schemas.microsoft.com/office/powerpoint/2010/main" val="30397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DEE7B6-ED76-2D8F-63E5-89B9C8EDEA25}"/>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Första stabsorienteringen</a:t>
            </a:r>
          </a:p>
        </p:txBody>
      </p:sp>
      <p:sp>
        <p:nvSpPr>
          <p:cNvPr id="3" name="Platshållare för innehåll 2">
            <a:extLst>
              <a:ext uri="{FF2B5EF4-FFF2-40B4-BE49-F238E27FC236}">
                <a16:creationId xmlns:a16="http://schemas.microsoft.com/office/drawing/2014/main" id="{1ADFDBC8-B77C-26D8-9F44-63338C10B93F}"/>
              </a:ext>
            </a:extLst>
          </p:cNvPr>
          <p:cNvSpPr>
            <a:spLocks noGrp="1"/>
          </p:cNvSpPr>
          <p:nvPr>
            <p:ph idx="1"/>
          </p:nvPr>
        </p:nvSpPr>
        <p:spPr>
          <a:xfrm>
            <a:off x="1782000" y="1998000"/>
            <a:ext cx="8640000" cy="3585600"/>
          </a:xfrm>
        </p:spPr>
        <p:txBody>
          <a:bodyPr lIns="57600" tIns="57600" rIns="57600" bIns="57600"/>
          <a:lstStyle/>
          <a:p>
            <a:pPr marL="0" indent="0">
              <a:spcBef>
                <a:spcPts val="0"/>
              </a:spcBef>
              <a:spcAft>
                <a:spcPts val="800"/>
              </a:spcAft>
              <a:buNone/>
            </a:pPr>
            <a:r>
              <a:rPr lang="sv-SE" sz="1800" dirty="0"/>
              <a:t>Syftet är att skapa en samlad bild av händelsen och hanteringen. </a:t>
            </a:r>
          </a:p>
          <a:p>
            <a:pPr marL="0" indent="0">
              <a:spcBef>
                <a:spcPts val="800"/>
              </a:spcBef>
              <a:buNone/>
            </a:pPr>
            <a:r>
              <a:rPr lang="sv-SE" sz="2000" b="1" dirty="0"/>
              <a:t>Första stabsorienteringen</a:t>
            </a:r>
          </a:p>
          <a:p>
            <a:pPr marL="172800" indent="-172800">
              <a:spcBef>
                <a:spcPts val="800"/>
              </a:spcBef>
            </a:pPr>
            <a:r>
              <a:rPr lang="sv-SE" sz="1800" dirty="0"/>
              <a:t>Uppdrag till staben från beslutsfattare</a:t>
            </a:r>
          </a:p>
          <a:p>
            <a:pPr marL="172800" indent="-172800">
              <a:spcBef>
                <a:spcPts val="800"/>
              </a:spcBef>
            </a:pPr>
            <a:r>
              <a:rPr lang="sv-SE" sz="1800" dirty="0"/>
              <a:t>Vad vet vi nu utifrån det som har hänt? </a:t>
            </a:r>
          </a:p>
          <a:p>
            <a:pPr marL="172800" indent="-172800">
              <a:spcBef>
                <a:spcPts val="800"/>
              </a:spcBef>
            </a:pPr>
            <a:r>
              <a:rPr lang="sv-SE" sz="1800" dirty="0"/>
              <a:t>Vilka arbetsuppgifter måste genomföras? </a:t>
            </a:r>
            <a:br>
              <a:rPr lang="sv-SE" sz="1800" dirty="0"/>
            </a:br>
            <a:r>
              <a:rPr lang="sv-SE" sz="1800" dirty="0"/>
              <a:t>Nu direkt och på längre sikt? </a:t>
            </a:r>
          </a:p>
          <a:p>
            <a:pPr marL="172800" indent="-172800">
              <a:spcBef>
                <a:spcPts val="800"/>
              </a:spcBef>
            </a:pPr>
            <a:r>
              <a:rPr lang="sv-SE" sz="1800" dirty="0"/>
              <a:t>Hur ska vi arbeta?</a:t>
            </a:r>
          </a:p>
          <a:p>
            <a:pPr marL="172800" indent="-172800">
              <a:spcBef>
                <a:spcPts val="800"/>
              </a:spcBef>
            </a:pPr>
            <a:r>
              <a:rPr lang="sv-SE" sz="1800" dirty="0"/>
              <a:t>Presentera stabsarbetsplanen</a:t>
            </a:r>
          </a:p>
          <a:p>
            <a:pPr marL="172800" indent="-172800">
              <a:spcBef>
                <a:spcPts val="800"/>
              </a:spcBef>
            </a:pPr>
            <a:r>
              <a:rPr lang="sv-SE" sz="1800" dirty="0"/>
              <a:t>Poängtera att det fortsättningsvis är viktigt att alla dokumenterar</a:t>
            </a:r>
          </a:p>
          <a:p>
            <a:pPr marL="172800" indent="-172800">
              <a:spcBef>
                <a:spcPts val="800"/>
              </a:spcBef>
            </a:pPr>
            <a:r>
              <a:rPr lang="sv-SE" sz="1800" dirty="0"/>
              <a:t>Avsluta med att det är dags att börja jobba – nästa möte </a:t>
            </a:r>
            <a:r>
              <a:rPr lang="sv-SE" sz="1800" dirty="0" err="1"/>
              <a:t>kl</a:t>
            </a:r>
            <a:r>
              <a:rPr lang="sv-SE" sz="1800" dirty="0"/>
              <a:t> </a:t>
            </a:r>
            <a:r>
              <a:rPr lang="sv-SE" sz="1800" dirty="0" err="1"/>
              <a:t>xx.xx</a:t>
            </a:r>
            <a:endParaRPr lang="sv-SE" sz="1800" dirty="0"/>
          </a:p>
        </p:txBody>
      </p:sp>
      <p:pic>
        <p:nvPicPr>
          <p:cNvPr id="11" name="Bildobjekt 10" descr="Stabschefen står framför stabsmedlemmarna och genomför en första stabsorientering med hjälp av en agenda. ">
            <a:extLst>
              <a:ext uri="{FF2B5EF4-FFF2-40B4-BE49-F238E27FC236}">
                <a16:creationId xmlns:a16="http://schemas.microsoft.com/office/drawing/2014/main" id="{57771B61-7137-7661-28D1-ADE754FB1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90384" y="2503750"/>
            <a:ext cx="2862000" cy="2694304"/>
          </a:xfrm>
          <a:prstGeom prst="rect">
            <a:avLst/>
          </a:prstGeom>
        </p:spPr>
      </p:pic>
    </p:spTree>
    <p:extLst>
      <p:ext uri="{BB962C8B-B14F-4D97-AF65-F5344CB8AC3E}">
        <p14:creationId xmlns:p14="http://schemas.microsoft.com/office/powerpoint/2010/main" val="42107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102C22-F93A-655D-2DB1-DE123A8CDE26}"/>
              </a:ext>
            </a:extLst>
          </p:cNvPr>
          <p:cNvSpPr>
            <a:spLocks noGrp="1"/>
          </p:cNvSpPr>
          <p:nvPr>
            <p:ph type="title"/>
          </p:nvPr>
        </p:nvSpPr>
        <p:spPr>
          <a:xfrm>
            <a:off x="1782000" y="2592000"/>
            <a:ext cx="8640000" cy="712800"/>
          </a:xfrm>
        </p:spPr>
        <p:txBody>
          <a:bodyPr lIns="57600" tIns="57600" rIns="57600" bIns="57600" anchor="ctr">
            <a:normAutofit fontScale="90000"/>
          </a:bodyPr>
          <a:lstStyle/>
          <a:p>
            <a:pPr algn="ctr">
              <a:lnSpc>
                <a:spcPts val="4800"/>
              </a:lnSpc>
            </a:pPr>
            <a:r>
              <a:rPr lang="en-US" dirty="0" err="1"/>
              <a:t>Stabsarbetet</a:t>
            </a:r>
            <a:r>
              <a:rPr lang="en-US" dirty="0"/>
              <a:t> </a:t>
            </a:r>
            <a:r>
              <a:rPr lang="en-US" dirty="0" err="1"/>
              <a:t>pågår</a:t>
            </a:r>
            <a:endParaRPr lang="en-US" dirty="0"/>
          </a:p>
        </p:txBody>
      </p:sp>
    </p:spTree>
    <p:extLst>
      <p:ext uri="{BB962C8B-B14F-4D97-AF65-F5344CB8AC3E}">
        <p14:creationId xmlns:p14="http://schemas.microsoft.com/office/powerpoint/2010/main" val="2118889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4EA9249-4A7C-889D-EC05-4BEE1B83F79B}"/>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en-US" sz="2800" dirty="0" err="1"/>
              <a:t>Exempel</a:t>
            </a:r>
            <a:r>
              <a:rPr lang="en-US" sz="2800" dirty="0"/>
              <a:t> </a:t>
            </a:r>
            <a:r>
              <a:rPr lang="en-US" sz="2800" dirty="0" err="1"/>
              <a:t>på</a:t>
            </a:r>
            <a:r>
              <a:rPr lang="en-US" sz="2800" dirty="0"/>
              <a:t> </a:t>
            </a:r>
            <a:r>
              <a:rPr lang="en-US" sz="2800" dirty="0" err="1"/>
              <a:t>pågående</a:t>
            </a:r>
            <a:r>
              <a:rPr lang="en-US" sz="2800" dirty="0"/>
              <a:t> </a:t>
            </a:r>
            <a:r>
              <a:rPr lang="en-US" sz="2800" dirty="0" err="1"/>
              <a:t>arbete</a:t>
            </a:r>
            <a:endParaRPr lang="en-US" sz="2800" dirty="0"/>
          </a:p>
        </p:txBody>
      </p:sp>
      <p:sp>
        <p:nvSpPr>
          <p:cNvPr id="20" name="Content Placeholder 2">
            <a:extLst>
              <a:ext uri="{FF2B5EF4-FFF2-40B4-BE49-F238E27FC236}">
                <a16:creationId xmlns:a16="http://schemas.microsoft.com/office/drawing/2014/main" id="{875895D6-742D-51AD-64CE-D4367122B247}"/>
              </a:ext>
            </a:extLst>
          </p:cNvPr>
          <p:cNvSpPr>
            <a:spLocks noGrp="1"/>
          </p:cNvSpPr>
          <p:nvPr>
            <p:ph idx="1"/>
          </p:nvPr>
        </p:nvSpPr>
        <p:spPr>
          <a:xfrm>
            <a:off x="1782000" y="1998000"/>
            <a:ext cx="8640000" cy="4687280"/>
          </a:xfrm>
        </p:spPr>
        <p:txBody>
          <a:bodyPr lIns="57600" tIns="57600" rIns="57600" bIns="57600"/>
          <a:lstStyle/>
          <a:p>
            <a:pPr marL="172800" indent="-172800">
              <a:spcBef>
                <a:spcPts val="800"/>
              </a:spcBef>
            </a:pPr>
            <a:r>
              <a:rPr lang="en-US" sz="1800" dirty="0" err="1"/>
              <a:t>Samla</a:t>
            </a:r>
            <a:r>
              <a:rPr lang="en-US" sz="1800" dirty="0"/>
              <a:t> in och </a:t>
            </a:r>
            <a:r>
              <a:rPr lang="en-US" sz="1800" dirty="0" err="1"/>
              <a:t>bearbeta</a:t>
            </a:r>
            <a:r>
              <a:rPr lang="en-US" sz="1800" dirty="0"/>
              <a:t> information</a:t>
            </a:r>
          </a:p>
          <a:p>
            <a:pPr marL="172800" indent="-172800">
              <a:spcBef>
                <a:spcPts val="800"/>
              </a:spcBef>
            </a:pPr>
            <a:r>
              <a:rPr lang="en-US" sz="1800" dirty="0"/>
              <a:t>Skapa </a:t>
            </a:r>
            <a:r>
              <a:rPr lang="en-US" sz="1800" dirty="0" err="1"/>
              <a:t>förståelse</a:t>
            </a:r>
            <a:r>
              <a:rPr lang="en-US" sz="1800" dirty="0"/>
              <a:t> för </a:t>
            </a:r>
            <a:r>
              <a:rPr lang="en-US" sz="1800" dirty="0" err="1"/>
              <a:t>vad</a:t>
            </a:r>
            <a:r>
              <a:rPr lang="en-US" sz="1800" dirty="0"/>
              <a:t> </a:t>
            </a:r>
            <a:r>
              <a:rPr lang="en-US" sz="1800" dirty="0" err="1"/>
              <a:t>som</a:t>
            </a:r>
            <a:r>
              <a:rPr lang="en-US" sz="1800" dirty="0"/>
              <a:t> </a:t>
            </a:r>
            <a:r>
              <a:rPr lang="en-US" sz="1800" dirty="0" err="1"/>
              <a:t>hänt</a:t>
            </a:r>
            <a:r>
              <a:rPr lang="en-US" sz="1800" dirty="0"/>
              <a:t> </a:t>
            </a:r>
            <a:r>
              <a:rPr lang="en-US" sz="1800" dirty="0" err="1"/>
              <a:t>och</a:t>
            </a:r>
            <a:r>
              <a:rPr lang="en-US" sz="1800" dirty="0"/>
              <a:t> </a:t>
            </a:r>
            <a:r>
              <a:rPr lang="en-US" sz="1800" dirty="0" err="1"/>
              <a:t>vad</a:t>
            </a:r>
            <a:r>
              <a:rPr lang="en-US" sz="1800" dirty="0"/>
              <a:t> det </a:t>
            </a:r>
            <a:r>
              <a:rPr lang="en-US" sz="1800" dirty="0" err="1"/>
              <a:t>innebär</a:t>
            </a:r>
            <a:endParaRPr lang="en-US" sz="1800" dirty="0"/>
          </a:p>
          <a:p>
            <a:pPr marL="172800" indent="-172800">
              <a:spcBef>
                <a:spcPts val="800"/>
              </a:spcBef>
            </a:pPr>
            <a:r>
              <a:rPr lang="en-US" sz="1800" dirty="0"/>
              <a:t>Ta </a:t>
            </a:r>
            <a:r>
              <a:rPr lang="en-US" sz="1800" dirty="0" err="1"/>
              <a:t>fram</a:t>
            </a:r>
            <a:r>
              <a:rPr lang="en-US" sz="1800" dirty="0"/>
              <a:t> </a:t>
            </a:r>
            <a:r>
              <a:rPr lang="en-US" sz="1800" dirty="0" err="1"/>
              <a:t>inriktningar</a:t>
            </a:r>
            <a:r>
              <a:rPr lang="en-US" sz="1800" dirty="0"/>
              <a:t> för </a:t>
            </a:r>
            <a:r>
              <a:rPr lang="en-US" sz="1800" dirty="0" err="1"/>
              <a:t>arbetet</a:t>
            </a:r>
            <a:r>
              <a:rPr lang="en-US" sz="1800" dirty="0"/>
              <a:t> </a:t>
            </a:r>
          </a:p>
          <a:p>
            <a:pPr marL="460800" lvl="1" indent="-172800">
              <a:spcBef>
                <a:spcPts val="800"/>
              </a:spcBef>
              <a:buNone/>
            </a:pPr>
            <a:r>
              <a:rPr lang="en-US" sz="1800" dirty="0"/>
              <a:t>- </a:t>
            </a:r>
            <a:r>
              <a:rPr lang="en-US" sz="1800" dirty="0" err="1"/>
              <a:t>Vad</a:t>
            </a:r>
            <a:r>
              <a:rPr lang="en-US" sz="1800" dirty="0"/>
              <a:t> </a:t>
            </a:r>
            <a:r>
              <a:rPr lang="en-US" sz="1800" dirty="0" err="1"/>
              <a:t>behöver</a:t>
            </a:r>
            <a:r>
              <a:rPr lang="en-US" sz="1800" dirty="0"/>
              <a:t> </a:t>
            </a:r>
            <a:r>
              <a:rPr lang="en-US" sz="1800" dirty="0" err="1"/>
              <a:t>uppnås</a:t>
            </a:r>
            <a:r>
              <a:rPr lang="en-US" sz="1800" dirty="0"/>
              <a:t>?</a:t>
            </a:r>
          </a:p>
          <a:p>
            <a:pPr marL="460800" lvl="1" indent="-172800">
              <a:spcBef>
                <a:spcPts val="800"/>
              </a:spcBef>
              <a:buNone/>
            </a:pPr>
            <a:r>
              <a:rPr lang="en-US" sz="1800" dirty="0"/>
              <a:t>- </a:t>
            </a:r>
            <a:r>
              <a:rPr lang="en-US" sz="1800" dirty="0" err="1"/>
              <a:t>Vad</a:t>
            </a:r>
            <a:r>
              <a:rPr lang="en-US" sz="1800" dirty="0"/>
              <a:t> </a:t>
            </a:r>
            <a:r>
              <a:rPr lang="en-US" sz="1800" dirty="0" err="1"/>
              <a:t>behöver</a:t>
            </a:r>
            <a:r>
              <a:rPr lang="en-US" sz="1800" dirty="0"/>
              <a:t> </a:t>
            </a:r>
            <a:r>
              <a:rPr lang="en-US" sz="1800" dirty="0" err="1"/>
              <a:t>göras</a:t>
            </a:r>
            <a:r>
              <a:rPr lang="en-US" sz="1800" dirty="0"/>
              <a:t>?</a:t>
            </a:r>
          </a:p>
          <a:p>
            <a:pPr marL="460800" lvl="1" indent="-172800">
              <a:spcBef>
                <a:spcPts val="800"/>
              </a:spcBef>
              <a:spcAft>
                <a:spcPts val="800"/>
              </a:spcAft>
              <a:buNone/>
            </a:pPr>
            <a:r>
              <a:rPr lang="en-US" sz="1800" dirty="0"/>
              <a:t>- </a:t>
            </a:r>
            <a:r>
              <a:rPr lang="en-US" sz="1800" dirty="0" err="1"/>
              <a:t>Tidsramar</a:t>
            </a:r>
            <a:r>
              <a:rPr lang="en-US" sz="1800" dirty="0"/>
              <a:t>?</a:t>
            </a:r>
          </a:p>
          <a:p>
            <a:pPr marL="172800" indent="-172800">
              <a:spcBef>
                <a:spcPts val="800"/>
              </a:spcBef>
            </a:pPr>
            <a:r>
              <a:rPr lang="en-US" sz="1800" dirty="0" err="1"/>
              <a:t>Planera</a:t>
            </a:r>
            <a:r>
              <a:rPr lang="en-US" sz="1800" dirty="0"/>
              <a:t> för det </a:t>
            </a:r>
            <a:r>
              <a:rPr lang="en-US" sz="1800" dirty="0" err="1"/>
              <a:t>som</a:t>
            </a:r>
            <a:r>
              <a:rPr lang="en-US" sz="1800" dirty="0"/>
              <a:t> ska </a:t>
            </a:r>
            <a:r>
              <a:rPr lang="en-US" sz="1800" dirty="0" err="1"/>
              <a:t>göras</a:t>
            </a:r>
            <a:endParaRPr lang="en-US" sz="1800" dirty="0"/>
          </a:p>
          <a:p>
            <a:pPr marL="172800" indent="-172800">
              <a:spcBef>
                <a:spcPts val="800"/>
              </a:spcBef>
            </a:pPr>
            <a:r>
              <a:rPr lang="en-US" sz="1800" dirty="0"/>
              <a:t>Samverkan </a:t>
            </a:r>
            <a:r>
              <a:rPr lang="en-US" sz="1800" dirty="0" err="1"/>
              <a:t>internt</a:t>
            </a:r>
            <a:r>
              <a:rPr lang="en-US" sz="1800" dirty="0"/>
              <a:t> och </a:t>
            </a:r>
            <a:r>
              <a:rPr lang="en-US" sz="1800" dirty="0" err="1"/>
              <a:t>externt</a:t>
            </a:r>
            <a:endParaRPr lang="en-US" sz="1800" dirty="0"/>
          </a:p>
          <a:p>
            <a:pPr marL="172800" indent="-172800">
              <a:spcBef>
                <a:spcPts val="800"/>
              </a:spcBef>
            </a:pPr>
            <a:r>
              <a:rPr lang="en-US" sz="1800" dirty="0" err="1"/>
              <a:t>Lämna</a:t>
            </a:r>
            <a:r>
              <a:rPr lang="en-US" sz="1800" dirty="0"/>
              <a:t> </a:t>
            </a:r>
            <a:r>
              <a:rPr lang="en-US" sz="1800" dirty="0" err="1"/>
              <a:t>beslutsunderlag</a:t>
            </a:r>
            <a:r>
              <a:rPr lang="en-US" sz="1800" dirty="0"/>
              <a:t> till </a:t>
            </a:r>
            <a:r>
              <a:rPr lang="en-US" sz="1800" dirty="0" err="1"/>
              <a:t>beslutsfattare</a:t>
            </a:r>
            <a:endParaRPr lang="en-US" sz="1800" dirty="0"/>
          </a:p>
          <a:p>
            <a:pPr marL="172800" indent="-172800">
              <a:spcBef>
                <a:spcPts val="800"/>
              </a:spcBef>
            </a:pPr>
            <a:r>
              <a:rPr lang="en-US" sz="1800" dirty="0" err="1"/>
              <a:t>Dokumentera</a:t>
            </a:r>
            <a:endParaRPr lang="en-US" sz="1800" dirty="0"/>
          </a:p>
        </p:txBody>
      </p:sp>
      <p:pic>
        <p:nvPicPr>
          <p:cNvPr id="2" name="Bildobjekt 1" descr="När du arbetar i en stab är det viktigt att förstå vilka personer som kan påverka din arbetssituation allt från din funktionsledare till din ordinarie chef. ">
            <a:extLst>
              <a:ext uri="{FF2B5EF4-FFF2-40B4-BE49-F238E27FC236}">
                <a16:creationId xmlns:a16="http://schemas.microsoft.com/office/drawing/2014/main" id="{D080D7C3-ADAF-D6CA-DE82-821F2D984D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8369" y="3931822"/>
            <a:ext cx="3589231" cy="1651778"/>
          </a:xfrm>
          <a:prstGeom prst="rect">
            <a:avLst/>
          </a:prstGeom>
        </p:spPr>
      </p:pic>
      <p:grpSp>
        <p:nvGrpSpPr>
          <p:cNvPr id="5" name="Grupp 4" descr="En bubbla med texten &quot;Följ rutiner, överenskommelser och planer. Håll ordning i stabslokalerna. Ät och drick på angivna platser.&quot;&#10;">
            <a:extLst>
              <a:ext uri="{FF2B5EF4-FFF2-40B4-BE49-F238E27FC236}">
                <a16:creationId xmlns:a16="http://schemas.microsoft.com/office/drawing/2014/main" id="{48144461-E139-D595-2B73-5950F0A365ED}"/>
              </a:ext>
            </a:extLst>
          </p:cNvPr>
          <p:cNvGrpSpPr/>
          <p:nvPr/>
        </p:nvGrpSpPr>
        <p:grpSpPr>
          <a:xfrm>
            <a:off x="7650402" y="651696"/>
            <a:ext cx="3876805" cy="3139104"/>
            <a:chOff x="7266493" y="1152000"/>
            <a:chExt cx="3876805" cy="3139104"/>
          </a:xfrm>
        </p:grpSpPr>
        <p:grpSp>
          <p:nvGrpSpPr>
            <p:cNvPr id="4" name="Grupp 3">
              <a:extLst>
                <a:ext uri="{FF2B5EF4-FFF2-40B4-BE49-F238E27FC236}">
                  <a16:creationId xmlns:a16="http://schemas.microsoft.com/office/drawing/2014/main" id="{119AFC8C-F3C3-7062-8C49-849FB4A1627F}"/>
                </a:ext>
              </a:extLst>
            </p:cNvPr>
            <p:cNvGrpSpPr/>
            <p:nvPr/>
          </p:nvGrpSpPr>
          <p:grpSpPr>
            <a:xfrm>
              <a:off x="7266493" y="1152000"/>
              <a:ext cx="3876805" cy="3139104"/>
              <a:chOff x="7266493" y="1152000"/>
              <a:chExt cx="3876805" cy="3139104"/>
            </a:xfrm>
          </p:grpSpPr>
          <p:sp>
            <p:nvSpPr>
              <p:cNvPr id="11" name="Ellips 10">
                <a:extLst>
                  <a:ext uri="{FF2B5EF4-FFF2-40B4-BE49-F238E27FC236}">
                    <a16:creationId xmlns:a16="http://schemas.microsoft.com/office/drawing/2014/main" id="{C9AF2AA1-97AA-1FCC-7B36-122210FD52E8}"/>
                  </a:ext>
                </a:extLst>
              </p:cNvPr>
              <p:cNvSpPr/>
              <p:nvPr/>
            </p:nvSpPr>
            <p:spPr>
              <a:xfrm rot="19306610">
                <a:off x="8838782" y="3404123"/>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5A478D83-D7E4-C17F-4DB0-191A9C8EF772}"/>
                  </a:ext>
                </a:extLst>
              </p:cNvPr>
              <p:cNvSpPr/>
              <p:nvPr/>
            </p:nvSpPr>
            <p:spPr>
              <a:xfrm rot="19306610">
                <a:off x="8578199" y="3879634"/>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9DA02753-99B6-F5B0-4998-08B4AEDA2F62}"/>
                  </a:ext>
                </a:extLst>
              </p:cNvPr>
              <p:cNvSpPr/>
              <p:nvPr/>
            </p:nvSpPr>
            <p:spPr>
              <a:xfrm rot="19306610">
                <a:off x="8423406" y="4139904"/>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7D370E40-944E-A4FF-A19B-49B706CF16A7}"/>
                  </a:ext>
                </a:extLst>
              </p:cNvPr>
              <p:cNvSpPr/>
              <p:nvPr/>
            </p:nvSpPr>
            <p:spPr>
              <a:xfrm>
                <a:off x="7266493" y="1152000"/>
                <a:ext cx="3876805" cy="2553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P – Bubbla">
              <a:extLst>
                <a:ext uri="{FF2B5EF4-FFF2-40B4-BE49-F238E27FC236}">
                  <a16:creationId xmlns:a16="http://schemas.microsoft.com/office/drawing/2014/main" id="{77284821-214B-0DDC-766A-2C471A62CCED}"/>
                </a:ext>
              </a:extLst>
            </p:cNvPr>
            <p:cNvSpPr txBox="1"/>
            <p:nvPr/>
          </p:nvSpPr>
          <p:spPr>
            <a:xfrm>
              <a:off x="7503115" y="1726142"/>
              <a:ext cx="3403560" cy="1405513"/>
            </a:xfrm>
            <a:prstGeom prst="rect">
              <a:avLst/>
            </a:prstGeom>
            <a:noFill/>
          </p:spPr>
          <p:txBody>
            <a:bodyPr wrap="none" rtlCol="0">
              <a:spAutoFit/>
            </a:bodyPr>
            <a:lstStyle/>
            <a:p>
              <a:pPr>
                <a:spcBef>
                  <a:spcPts val="800"/>
                </a:spcBef>
              </a:pPr>
              <a:r>
                <a:rPr lang="sv-SE" sz="1800" dirty="0">
                  <a:solidFill>
                    <a:schemeClr val="bg1"/>
                  </a:solidFill>
                </a:rPr>
                <a:t>Följ rutiner, överenskommelser </a:t>
              </a:r>
              <a:br>
                <a:rPr lang="sv-SE" sz="1800" dirty="0">
                  <a:solidFill>
                    <a:schemeClr val="bg1"/>
                  </a:solidFill>
                </a:rPr>
              </a:br>
              <a:r>
                <a:rPr lang="sv-SE" sz="1800" dirty="0">
                  <a:solidFill>
                    <a:schemeClr val="bg1"/>
                  </a:solidFill>
                </a:rPr>
                <a:t>och planer</a:t>
              </a:r>
            </a:p>
            <a:p>
              <a:pPr lvl="0">
                <a:spcBef>
                  <a:spcPts val="800"/>
                </a:spcBef>
              </a:pPr>
              <a:r>
                <a:rPr lang="sv-SE" sz="1800" dirty="0">
                  <a:solidFill>
                    <a:schemeClr val="bg1"/>
                  </a:solidFill>
                </a:rPr>
                <a:t>Håll ordning i stabslokalerna</a:t>
              </a:r>
            </a:p>
            <a:p>
              <a:pPr>
                <a:spcBef>
                  <a:spcPts val="800"/>
                </a:spcBef>
              </a:pPr>
              <a:r>
                <a:rPr lang="sv-SE" sz="1800" dirty="0">
                  <a:solidFill>
                    <a:schemeClr val="bg1"/>
                  </a:solidFill>
                </a:rPr>
                <a:t>Ät och drick på angivna platser</a:t>
              </a:r>
            </a:p>
          </p:txBody>
        </p:sp>
      </p:grpSp>
    </p:spTree>
    <p:extLst>
      <p:ext uri="{BB962C8B-B14F-4D97-AF65-F5344CB8AC3E}">
        <p14:creationId xmlns:p14="http://schemas.microsoft.com/office/powerpoint/2010/main" val="2522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5120B-8925-DA91-FB73-2A468F629B41}"/>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Vilka har jag runt mig?</a:t>
            </a:r>
          </a:p>
        </p:txBody>
      </p:sp>
      <p:pic>
        <p:nvPicPr>
          <p:cNvPr id="8" name="Bildobjekt 7">
            <a:extLst>
              <a:ext uri="{FF2B5EF4-FFF2-40B4-BE49-F238E27FC236}">
                <a16:creationId xmlns:a16="http://schemas.microsoft.com/office/drawing/2014/main" id="{3FCC89F1-C995-38E7-5F5A-5950E9E76C61}"/>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697" y="4349362"/>
            <a:ext cx="1432560" cy="1760220"/>
          </a:xfrm>
          <a:prstGeom prst="rect">
            <a:avLst/>
          </a:prstGeom>
        </p:spPr>
      </p:pic>
      <p:pic>
        <p:nvPicPr>
          <p:cNvPr id="10" name="Bildobjekt 9">
            <a:extLst>
              <a:ext uri="{FF2B5EF4-FFF2-40B4-BE49-F238E27FC236}">
                <a16:creationId xmlns:a16="http://schemas.microsoft.com/office/drawing/2014/main" id="{020A623B-E615-B0F6-9599-5CB18D9A94F8}"/>
              </a:ext>
              <a:ext uri="{C183D7F6-B498-43B3-948B-1728B52AA6E4}">
                <adec:decorative xmlns:adec="http://schemas.microsoft.com/office/drawing/2017/decorative" xmlns=""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44844" y="2927847"/>
            <a:ext cx="1074420" cy="2240280"/>
          </a:xfrm>
          <a:prstGeom prst="rect">
            <a:avLst/>
          </a:prstGeom>
        </p:spPr>
      </p:pic>
      <p:pic>
        <p:nvPicPr>
          <p:cNvPr id="12" name="Bildobjekt 11">
            <a:extLst>
              <a:ext uri="{FF2B5EF4-FFF2-40B4-BE49-F238E27FC236}">
                <a16:creationId xmlns:a16="http://schemas.microsoft.com/office/drawing/2014/main" id="{E6DD6A48-DBB0-D9D7-00D5-9EF0873BDA3E}"/>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2334" y="1931522"/>
            <a:ext cx="1607820" cy="1760220"/>
          </a:xfrm>
          <a:prstGeom prst="rect">
            <a:avLst/>
          </a:prstGeom>
        </p:spPr>
      </p:pic>
      <p:pic>
        <p:nvPicPr>
          <p:cNvPr id="14" name="Bildobjekt 13">
            <a:extLst>
              <a:ext uri="{FF2B5EF4-FFF2-40B4-BE49-F238E27FC236}">
                <a16:creationId xmlns:a16="http://schemas.microsoft.com/office/drawing/2014/main" id="{93CF3D2B-3E0A-A935-16E6-296B8D075683}"/>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3174" y="1932849"/>
            <a:ext cx="2987040" cy="1371600"/>
          </a:xfrm>
          <a:prstGeom prst="rect">
            <a:avLst/>
          </a:prstGeom>
        </p:spPr>
      </p:pic>
      <p:pic>
        <p:nvPicPr>
          <p:cNvPr id="16" name="Bildobjekt 15">
            <a:extLst>
              <a:ext uri="{FF2B5EF4-FFF2-40B4-BE49-F238E27FC236}">
                <a16:creationId xmlns:a16="http://schemas.microsoft.com/office/drawing/2014/main" id="{C497A700-CA2D-9BD8-7624-E5476B8B23E9}"/>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1163" y="2600572"/>
            <a:ext cx="2720340" cy="3497580"/>
          </a:xfrm>
          <a:prstGeom prst="rect">
            <a:avLst/>
          </a:prstGeom>
        </p:spPr>
      </p:pic>
      <p:pic>
        <p:nvPicPr>
          <p:cNvPr id="21" name="Bildobjekt 20" descr="När du arbetar i en stab har du även ett ansvar för många saker allt från att informera om du känner dig stressad och behöver bli avlastad till att genomföra din uppgift på avsatt tid. ">
            <a:extLst>
              <a:ext uri="{FF2B5EF4-FFF2-40B4-BE49-F238E27FC236}">
                <a16:creationId xmlns:a16="http://schemas.microsoft.com/office/drawing/2014/main" id="{A21282FB-F87F-90C5-6AC7-969D3D555B6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550254" y="4077204"/>
            <a:ext cx="2651242" cy="1623060"/>
          </a:xfrm>
          <a:prstGeom prst="rect">
            <a:avLst/>
          </a:prstGeom>
        </p:spPr>
      </p:pic>
    </p:spTree>
    <p:extLst>
      <p:ext uri="{BB962C8B-B14F-4D97-AF65-F5344CB8AC3E}">
        <p14:creationId xmlns:p14="http://schemas.microsoft.com/office/powerpoint/2010/main" val="413011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475F4B39-6390-35AB-E642-2AC233FAAE95}"/>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Mitt ansvar som stabsmedlem…</a:t>
            </a:r>
          </a:p>
        </p:txBody>
      </p:sp>
      <p:sp>
        <p:nvSpPr>
          <p:cNvPr id="20" name="P">
            <a:extLst>
              <a:ext uri="{FF2B5EF4-FFF2-40B4-BE49-F238E27FC236}">
                <a16:creationId xmlns:a16="http://schemas.microsoft.com/office/drawing/2014/main" id="{3D7FF83A-CB9C-7C4F-7C62-8B1A1F75A1A4}"/>
              </a:ext>
            </a:extLst>
          </p:cNvPr>
          <p:cNvSpPr txBox="1"/>
          <p:nvPr/>
        </p:nvSpPr>
        <p:spPr>
          <a:xfrm>
            <a:off x="864000" y="1728000"/>
            <a:ext cx="1290231" cy="400110"/>
          </a:xfrm>
          <a:prstGeom prst="rect">
            <a:avLst/>
          </a:prstGeom>
          <a:noFill/>
        </p:spPr>
        <p:txBody>
          <a:bodyPr wrap="none" lIns="57600" rtlCol="0">
            <a:spAutoFit/>
          </a:bodyPr>
          <a:lstStyle/>
          <a:p>
            <a:r>
              <a:rPr lang="sv-SE" sz="2000" b="1" dirty="0"/>
              <a:t>Exempel:</a:t>
            </a:r>
          </a:p>
        </p:txBody>
      </p:sp>
      <p:grpSp>
        <p:nvGrpSpPr>
          <p:cNvPr id="3" name="Grupp 2">
            <a:extLst>
              <a:ext uri="{FF2B5EF4-FFF2-40B4-BE49-F238E27FC236}">
                <a16:creationId xmlns:a16="http://schemas.microsoft.com/office/drawing/2014/main" id="{25C3DF11-79B6-05F8-549E-A0649E80F650}"/>
              </a:ext>
              <a:ext uri="{C183D7F6-B498-43B3-948B-1728B52AA6E4}">
                <adec:decorative xmlns:adec="http://schemas.microsoft.com/office/drawing/2017/decorative" xmlns="" val="1"/>
              </a:ext>
            </a:extLst>
          </p:cNvPr>
          <p:cNvGrpSpPr/>
          <p:nvPr/>
        </p:nvGrpSpPr>
        <p:grpSpPr>
          <a:xfrm>
            <a:off x="843933" y="2040550"/>
            <a:ext cx="10539404" cy="4215173"/>
            <a:chOff x="843933" y="2040550"/>
            <a:chExt cx="10539404" cy="4215173"/>
          </a:xfrm>
        </p:grpSpPr>
        <p:sp>
          <p:nvSpPr>
            <p:cNvPr id="4" name="Rektangel 3">
              <a:extLst>
                <a:ext uri="{FF2B5EF4-FFF2-40B4-BE49-F238E27FC236}">
                  <a16:creationId xmlns:a16="http://schemas.microsoft.com/office/drawing/2014/main" id="{5B8E5A53-8793-C675-7702-362F4F96404C}"/>
                </a:ext>
              </a:extLst>
            </p:cNvPr>
            <p:cNvSpPr/>
            <p:nvPr/>
          </p:nvSpPr>
          <p:spPr>
            <a:xfrm rot="-360000">
              <a:off x="995332" y="2186910"/>
              <a:ext cx="3493264" cy="369332"/>
            </a:xfrm>
            <a:prstGeom prst="rect">
              <a:avLst/>
            </a:prstGeom>
          </p:spPr>
          <p:txBody>
            <a:bodyPr wrap="none">
              <a:spAutoFit/>
            </a:bodyPr>
            <a:lstStyle/>
            <a:p>
              <a:r>
                <a:rPr lang="sv-SE" dirty="0">
                  <a:solidFill>
                    <a:srgbClr val="CC0000"/>
                  </a:solidFill>
                </a:rPr>
                <a:t>Egen och andras roll och ansvar</a:t>
              </a:r>
            </a:p>
          </p:txBody>
        </p:sp>
        <p:sp>
          <p:nvSpPr>
            <p:cNvPr id="5" name="Rektangel 4">
              <a:extLst>
                <a:ext uri="{FF2B5EF4-FFF2-40B4-BE49-F238E27FC236}">
                  <a16:creationId xmlns:a16="http://schemas.microsoft.com/office/drawing/2014/main" id="{EF19F2A2-E06D-EE6C-7374-92E7C73FFF59}"/>
                </a:ext>
              </a:extLst>
            </p:cNvPr>
            <p:cNvSpPr/>
            <p:nvPr/>
          </p:nvSpPr>
          <p:spPr>
            <a:xfrm rot="-240000">
              <a:off x="9528331" y="4681132"/>
              <a:ext cx="1851789" cy="369332"/>
            </a:xfrm>
            <a:prstGeom prst="rect">
              <a:avLst/>
            </a:prstGeom>
          </p:spPr>
          <p:txBody>
            <a:bodyPr wrap="none">
              <a:spAutoFit/>
            </a:bodyPr>
            <a:lstStyle/>
            <a:p>
              <a:r>
                <a:rPr lang="sv-SE" dirty="0"/>
                <a:t>Känn din uppgift</a:t>
              </a:r>
            </a:p>
          </p:txBody>
        </p:sp>
        <p:sp>
          <p:nvSpPr>
            <p:cNvPr id="6" name="Rektangel 5">
              <a:extLst>
                <a:ext uri="{FF2B5EF4-FFF2-40B4-BE49-F238E27FC236}">
                  <a16:creationId xmlns:a16="http://schemas.microsoft.com/office/drawing/2014/main" id="{5F9A42FB-50DB-D121-D5BE-682794395DC8}"/>
                </a:ext>
              </a:extLst>
            </p:cNvPr>
            <p:cNvSpPr/>
            <p:nvPr/>
          </p:nvSpPr>
          <p:spPr>
            <a:xfrm rot="-240000">
              <a:off x="4407777" y="2040550"/>
              <a:ext cx="6250429" cy="369332"/>
            </a:xfrm>
            <a:prstGeom prst="rect">
              <a:avLst/>
            </a:prstGeom>
          </p:spPr>
          <p:txBody>
            <a:bodyPr wrap="none">
              <a:spAutoFit/>
            </a:bodyPr>
            <a:lstStyle/>
            <a:p>
              <a:r>
                <a:rPr lang="sv-SE" dirty="0"/>
                <a:t>Förankra inom egen funktion före och efter stabsorientering</a:t>
              </a:r>
            </a:p>
          </p:txBody>
        </p:sp>
        <p:sp>
          <p:nvSpPr>
            <p:cNvPr id="7" name="Rektangel 6">
              <a:extLst>
                <a:ext uri="{FF2B5EF4-FFF2-40B4-BE49-F238E27FC236}">
                  <a16:creationId xmlns:a16="http://schemas.microsoft.com/office/drawing/2014/main" id="{1B389F5B-39A1-DF0B-F4B3-D4094864A14E}"/>
                </a:ext>
              </a:extLst>
            </p:cNvPr>
            <p:cNvSpPr/>
            <p:nvPr/>
          </p:nvSpPr>
          <p:spPr>
            <a:xfrm rot="120000">
              <a:off x="3983287" y="4816708"/>
              <a:ext cx="5250155" cy="369332"/>
            </a:xfrm>
            <a:prstGeom prst="rect">
              <a:avLst/>
            </a:prstGeom>
          </p:spPr>
          <p:txBody>
            <a:bodyPr wrap="none">
              <a:spAutoFit/>
            </a:bodyPr>
            <a:lstStyle/>
            <a:p>
              <a:r>
                <a:rPr lang="sv-SE" dirty="0"/>
                <a:t>Flagga upp ”överraskningar” före stabsorientering</a:t>
              </a:r>
            </a:p>
          </p:txBody>
        </p:sp>
        <p:sp>
          <p:nvSpPr>
            <p:cNvPr id="8" name="Rektangel 7">
              <a:extLst>
                <a:ext uri="{FF2B5EF4-FFF2-40B4-BE49-F238E27FC236}">
                  <a16:creationId xmlns:a16="http://schemas.microsoft.com/office/drawing/2014/main" id="{01A56B09-A7D6-5BE3-DE0D-B8CD7E21CAF1}"/>
                </a:ext>
              </a:extLst>
            </p:cNvPr>
            <p:cNvSpPr/>
            <p:nvPr/>
          </p:nvSpPr>
          <p:spPr>
            <a:xfrm rot="-240000">
              <a:off x="6221373" y="3980159"/>
              <a:ext cx="2899063" cy="369332"/>
            </a:xfrm>
            <a:prstGeom prst="rect">
              <a:avLst/>
            </a:prstGeom>
          </p:spPr>
          <p:txBody>
            <a:bodyPr wrap="none">
              <a:spAutoFit/>
            </a:bodyPr>
            <a:lstStyle/>
            <a:p>
              <a:r>
                <a:rPr lang="sv-SE" dirty="0"/>
                <a:t>Var lojal mot fattade beslut</a:t>
              </a:r>
            </a:p>
          </p:txBody>
        </p:sp>
        <p:sp>
          <p:nvSpPr>
            <p:cNvPr id="9" name="Rektangel 8">
              <a:extLst>
                <a:ext uri="{FF2B5EF4-FFF2-40B4-BE49-F238E27FC236}">
                  <a16:creationId xmlns:a16="http://schemas.microsoft.com/office/drawing/2014/main" id="{8673371F-03E9-BE29-897B-155E19FCDC46}"/>
                </a:ext>
              </a:extLst>
            </p:cNvPr>
            <p:cNvSpPr/>
            <p:nvPr/>
          </p:nvSpPr>
          <p:spPr>
            <a:xfrm rot="240000">
              <a:off x="843933" y="5020922"/>
              <a:ext cx="3916457" cy="369332"/>
            </a:xfrm>
            <a:prstGeom prst="rect">
              <a:avLst/>
            </a:prstGeom>
          </p:spPr>
          <p:txBody>
            <a:bodyPr wrap="none">
              <a:spAutoFit/>
            </a:bodyPr>
            <a:lstStyle/>
            <a:p>
              <a:r>
                <a:rPr lang="sv-SE" dirty="0">
                  <a:solidFill>
                    <a:srgbClr val="822757"/>
                  </a:solidFill>
                </a:rPr>
                <a:t>Håll koll på var info, rutiner mm finns</a:t>
              </a:r>
            </a:p>
          </p:txBody>
        </p:sp>
        <p:sp>
          <p:nvSpPr>
            <p:cNvPr id="10" name="Rektangel 9">
              <a:extLst>
                <a:ext uri="{FF2B5EF4-FFF2-40B4-BE49-F238E27FC236}">
                  <a16:creationId xmlns:a16="http://schemas.microsoft.com/office/drawing/2014/main" id="{480CBA0E-757E-8CC1-1C55-B7A79FC9EF07}"/>
                </a:ext>
              </a:extLst>
            </p:cNvPr>
            <p:cNvSpPr/>
            <p:nvPr/>
          </p:nvSpPr>
          <p:spPr>
            <a:xfrm rot="240000">
              <a:off x="3523082" y="2826671"/>
              <a:ext cx="4865434" cy="369332"/>
            </a:xfrm>
            <a:prstGeom prst="rect">
              <a:avLst/>
            </a:prstGeom>
          </p:spPr>
          <p:txBody>
            <a:bodyPr wrap="none">
              <a:spAutoFit/>
            </a:bodyPr>
            <a:lstStyle/>
            <a:p>
              <a:r>
                <a:rPr lang="sv-SE" dirty="0">
                  <a:solidFill>
                    <a:srgbClr val="CC0000"/>
                  </a:solidFill>
                </a:rPr>
                <a:t>Dela information om vad du har gjort/inte gjort</a:t>
              </a:r>
            </a:p>
          </p:txBody>
        </p:sp>
        <p:sp>
          <p:nvSpPr>
            <p:cNvPr id="11" name="Rektangel 10">
              <a:extLst>
                <a:ext uri="{FF2B5EF4-FFF2-40B4-BE49-F238E27FC236}">
                  <a16:creationId xmlns:a16="http://schemas.microsoft.com/office/drawing/2014/main" id="{1C10890A-E2D4-61C5-3FDC-43D727A90734}"/>
                </a:ext>
              </a:extLst>
            </p:cNvPr>
            <p:cNvSpPr/>
            <p:nvPr/>
          </p:nvSpPr>
          <p:spPr>
            <a:xfrm rot="227831">
              <a:off x="6992391" y="2647725"/>
              <a:ext cx="4390946" cy="369332"/>
            </a:xfrm>
            <a:prstGeom prst="rect">
              <a:avLst/>
            </a:prstGeom>
          </p:spPr>
          <p:txBody>
            <a:bodyPr wrap="none">
              <a:spAutoFit/>
            </a:bodyPr>
            <a:lstStyle/>
            <a:p>
              <a:r>
                <a:rPr lang="sv-SE" dirty="0">
                  <a:solidFill>
                    <a:srgbClr val="6F6E67"/>
                  </a:solidFill>
                </a:rPr>
                <a:t>Informera andra och se själv till att få info</a:t>
              </a:r>
            </a:p>
          </p:txBody>
        </p:sp>
        <p:sp>
          <p:nvSpPr>
            <p:cNvPr id="12" name="Rektangel 11">
              <a:extLst>
                <a:ext uri="{FF2B5EF4-FFF2-40B4-BE49-F238E27FC236}">
                  <a16:creationId xmlns:a16="http://schemas.microsoft.com/office/drawing/2014/main" id="{3A898AC4-975B-15DC-8EF4-66889201F182}"/>
                </a:ext>
              </a:extLst>
            </p:cNvPr>
            <p:cNvSpPr/>
            <p:nvPr/>
          </p:nvSpPr>
          <p:spPr>
            <a:xfrm rot="-240000">
              <a:off x="2446213" y="5609392"/>
              <a:ext cx="5580000" cy="646331"/>
            </a:xfrm>
            <a:prstGeom prst="rect">
              <a:avLst/>
            </a:prstGeom>
          </p:spPr>
          <p:txBody>
            <a:bodyPr wrap="square">
              <a:spAutoFit/>
            </a:bodyPr>
            <a:lstStyle/>
            <a:p>
              <a:r>
                <a:rPr lang="sv-SE" dirty="0">
                  <a:solidFill>
                    <a:srgbClr val="CC0000"/>
                  </a:solidFill>
                </a:rPr>
                <a:t>Håll inte inne med sådant som du kan bidra med </a:t>
              </a:r>
              <a:br>
                <a:rPr lang="sv-SE" dirty="0">
                  <a:solidFill>
                    <a:srgbClr val="CC0000"/>
                  </a:solidFill>
                </a:rPr>
              </a:br>
              <a:r>
                <a:rPr lang="sv-SE" dirty="0">
                  <a:solidFill>
                    <a:srgbClr val="CC0000"/>
                  </a:solidFill>
                </a:rPr>
                <a:t>– men som du anser vara relevant tex för lägesbilden</a:t>
              </a:r>
            </a:p>
          </p:txBody>
        </p:sp>
        <p:sp>
          <p:nvSpPr>
            <p:cNvPr id="13" name="Rektangel 12">
              <a:extLst>
                <a:ext uri="{FF2B5EF4-FFF2-40B4-BE49-F238E27FC236}">
                  <a16:creationId xmlns:a16="http://schemas.microsoft.com/office/drawing/2014/main" id="{BA9040FF-9836-70FB-9255-09E7012EF7A2}"/>
                </a:ext>
              </a:extLst>
            </p:cNvPr>
            <p:cNvSpPr/>
            <p:nvPr/>
          </p:nvSpPr>
          <p:spPr>
            <a:xfrm rot="240000">
              <a:off x="990865" y="3102432"/>
              <a:ext cx="4852610" cy="369332"/>
            </a:xfrm>
            <a:prstGeom prst="rect">
              <a:avLst/>
            </a:prstGeom>
          </p:spPr>
          <p:txBody>
            <a:bodyPr wrap="none">
              <a:spAutoFit/>
            </a:bodyPr>
            <a:lstStyle/>
            <a:p>
              <a:r>
                <a:rPr lang="sv-SE" dirty="0">
                  <a:solidFill>
                    <a:srgbClr val="822757"/>
                  </a:solidFill>
                </a:rPr>
                <a:t>Ansvar vid överlämning (båda parters ansvar)</a:t>
              </a:r>
            </a:p>
          </p:txBody>
        </p:sp>
        <p:sp>
          <p:nvSpPr>
            <p:cNvPr id="14" name="Rektangel 13">
              <a:extLst>
                <a:ext uri="{FF2B5EF4-FFF2-40B4-BE49-F238E27FC236}">
                  <a16:creationId xmlns:a16="http://schemas.microsoft.com/office/drawing/2014/main" id="{DE04A9D4-3290-7E97-B260-753C955E406A}"/>
                </a:ext>
              </a:extLst>
            </p:cNvPr>
            <p:cNvSpPr/>
            <p:nvPr/>
          </p:nvSpPr>
          <p:spPr>
            <a:xfrm rot="-480000">
              <a:off x="8047923" y="4155548"/>
              <a:ext cx="3313792" cy="369332"/>
            </a:xfrm>
            <a:prstGeom prst="rect">
              <a:avLst/>
            </a:prstGeom>
          </p:spPr>
          <p:txBody>
            <a:bodyPr wrap="none">
              <a:spAutoFit/>
            </a:bodyPr>
            <a:lstStyle/>
            <a:p>
              <a:r>
                <a:rPr lang="sv-SE" dirty="0">
                  <a:solidFill>
                    <a:srgbClr val="822757"/>
                  </a:solidFill>
                </a:rPr>
                <a:t>Veta sina egna begränsningar </a:t>
              </a:r>
            </a:p>
          </p:txBody>
        </p:sp>
        <p:sp>
          <p:nvSpPr>
            <p:cNvPr id="15" name="Rektangel 14">
              <a:extLst>
                <a:ext uri="{FF2B5EF4-FFF2-40B4-BE49-F238E27FC236}">
                  <a16:creationId xmlns:a16="http://schemas.microsoft.com/office/drawing/2014/main" id="{55B41D49-C9CF-2E05-F150-C0752706505B}"/>
                </a:ext>
              </a:extLst>
            </p:cNvPr>
            <p:cNvSpPr/>
            <p:nvPr/>
          </p:nvSpPr>
          <p:spPr>
            <a:xfrm rot="-120000">
              <a:off x="2747560" y="4226202"/>
              <a:ext cx="2787943" cy="369332"/>
            </a:xfrm>
            <a:prstGeom prst="rect">
              <a:avLst/>
            </a:prstGeom>
          </p:spPr>
          <p:txBody>
            <a:bodyPr wrap="none">
              <a:spAutoFit/>
            </a:bodyPr>
            <a:lstStyle/>
            <a:p>
              <a:r>
                <a:rPr lang="sv-SE" dirty="0">
                  <a:solidFill>
                    <a:srgbClr val="CC0000"/>
                  </a:solidFill>
                </a:rPr>
                <a:t>Håll koll på din stressnivå</a:t>
              </a:r>
            </a:p>
          </p:txBody>
        </p:sp>
        <p:sp>
          <p:nvSpPr>
            <p:cNvPr id="16" name="Rektangel 15">
              <a:extLst>
                <a:ext uri="{FF2B5EF4-FFF2-40B4-BE49-F238E27FC236}">
                  <a16:creationId xmlns:a16="http://schemas.microsoft.com/office/drawing/2014/main" id="{2D2A636D-CEAB-896D-01D6-11641EB7746A}"/>
                </a:ext>
              </a:extLst>
            </p:cNvPr>
            <p:cNvSpPr/>
            <p:nvPr/>
          </p:nvSpPr>
          <p:spPr>
            <a:xfrm rot="-120000">
              <a:off x="970539" y="3724632"/>
              <a:ext cx="6083717" cy="369332"/>
            </a:xfrm>
            <a:prstGeom prst="rect">
              <a:avLst/>
            </a:prstGeom>
          </p:spPr>
          <p:txBody>
            <a:bodyPr wrap="none">
              <a:spAutoFit/>
            </a:bodyPr>
            <a:lstStyle/>
            <a:p>
              <a:r>
                <a:rPr lang="sv-SE" dirty="0">
                  <a:solidFill>
                    <a:srgbClr val="6F6E67"/>
                  </a:solidFill>
                </a:rPr>
                <a:t>Signalera eventuellt behov av stöd och samverkansbehov</a:t>
              </a:r>
            </a:p>
          </p:txBody>
        </p:sp>
        <p:sp>
          <p:nvSpPr>
            <p:cNvPr id="17" name="Rektangel 16">
              <a:extLst>
                <a:ext uri="{FF2B5EF4-FFF2-40B4-BE49-F238E27FC236}">
                  <a16:creationId xmlns:a16="http://schemas.microsoft.com/office/drawing/2014/main" id="{30F7B659-21E3-A4A5-CCE5-767C60BD76CF}"/>
                </a:ext>
              </a:extLst>
            </p:cNvPr>
            <p:cNvSpPr/>
            <p:nvPr/>
          </p:nvSpPr>
          <p:spPr>
            <a:xfrm rot="360000">
              <a:off x="8279768" y="3354572"/>
              <a:ext cx="2475871" cy="369332"/>
            </a:xfrm>
            <a:prstGeom prst="rect">
              <a:avLst/>
            </a:prstGeom>
          </p:spPr>
          <p:txBody>
            <a:bodyPr wrap="none">
              <a:spAutoFit/>
            </a:bodyPr>
            <a:lstStyle/>
            <a:p>
              <a:r>
                <a:rPr lang="sv-SE" dirty="0"/>
                <a:t>Var lösningsorienterad</a:t>
              </a:r>
            </a:p>
          </p:txBody>
        </p:sp>
        <p:sp>
          <p:nvSpPr>
            <p:cNvPr id="18" name="Rektangel 17">
              <a:extLst>
                <a:ext uri="{FF2B5EF4-FFF2-40B4-BE49-F238E27FC236}">
                  <a16:creationId xmlns:a16="http://schemas.microsoft.com/office/drawing/2014/main" id="{5F542D4D-7DB8-5C08-9441-BEE6017813FE}"/>
                </a:ext>
              </a:extLst>
            </p:cNvPr>
            <p:cNvSpPr/>
            <p:nvPr/>
          </p:nvSpPr>
          <p:spPr>
            <a:xfrm rot="120000">
              <a:off x="1309090" y="4405934"/>
              <a:ext cx="1287532" cy="369332"/>
            </a:xfrm>
            <a:prstGeom prst="rect">
              <a:avLst/>
            </a:prstGeom>
          </p:spPr>
          <p:txBody>
            <a:bodyPr wrap="none">
              <a:spAutoFit/>
            </a:bodyPr>
            <a:lstStyle/>
            <a:p>
              <a:r>
                <a:rPr lang="sv-SE" dirty="0"/>
                <a:t>Hålla tider </a:t>
              </a:r>
            </a:p>
          </p:txBody>
        </p:sp>
        <p:sp>
          <p:nvSpPr>
            <p:cNvPr id="19" name="Rektangel 18">
              <a:extLst>
                <a:ext uri="{FF2B5EF4-FFF2-40B4-BE49-F238E27FC236}">
                  <a16:creationId xmlns:a16="http://schemas.microsoft.com/office/drawing/2014/main" id="{FA8B6124-6F23-09A5-2F73-7ABDFF455CD6}"/>
                </a:ext>
              </a:extLst>
            </p:cNvPr>
            <p:cNvSpPr/>
            <p:nvPr/>
          </p:nvSpPr>
          <p:spPr>
            <a:xfrm rot="120000">
              <a:off x="7882223" y="5500889"/>
              <a:ext cx="3270960" cy="369332"/>
            </a:xfrm>
            <a:prstGeom prst="rect">
              <a:avLst/>
            </a:prstGeom>
          </p:spPr>
          <p:txBody>
            <a:bodyPr wrap="none">
              <a:spAutoFit/>
            </a:bodyPr>
            <a:lstStyle/>
            <a:p>
              <a:r>
                <a:rPr lang="sv-SE" dirty="0">
                  <a:solidFill>
                    <a:srgbClr val="822757"/>
                  </a:solidFill>
                </a:rPr>
                <a:t>Var enkel, tydlig och kortfattad</a:t>
              </a:r>
            </a:p>
          </p:txBody>
        </p:sp>
      </p:grpSp>
    </p:spTree>
    <p:extLst>
      <p:ext uri="{BB962C8B-B14F-4D97-AF65-F5344CB8AC3E}">
        <p14:creationId xmlns:p14="http://schemas.microsoft.com/office/powerpoint/2010/main" val="246133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A9E8BBFE-38C4-177C-3408-3FFDE90D8285}"/>
              </a:ext>
            </a:extLst>
          </p:cNvPr>
          <p:cNvSpPr>
            <a:spLocks noGrp="1"/>
          </p:cNvSpPr>
          <p:nvPr>
            <p:ph type="title"/>
          </p:nvPr>
        </p:nvSpPr>
        <p:spPr>
          <a:xfrm>
            <a:off x="1782000" y="1152000"/>
            <a:ext cx="8632800" cy="712800"/>
          </a:xfrm>
        </p:spPr>
        <p:txBody>
          <a:bodyPr lIns="57600" tIns="57600" rIns="57600" bIns="57600"/>
          <a:lstStyle/>
          <a:p>
            <a:pPr>
              <a:lnSpc>
                <a:spcPts val="3600"/>
              </a:lnSpc>
            </a:pPr>
            <a:r>
              <a:rPr lang="sv-SE" sz="2800" dirty="0"/>
              <a:t>Instruktioner till dig som ska använda bildspelet</a:t>
            </a:r>
          </a:p>
        </p:txBody>
      </p:sp>
      <p:sp>
        <p:nvSpPr>
          <p:cNvPr id="3" name="P">
            <a:extLst>
              <a:ext uri="{FF2B5EF4-FFF2-40B4-BE49-F238E27FC236}">
                <a16:creationId xmlns:a16="http://schemas.microsoft.com/office/drawing/2014/main" id="{4BA6F22F-AA4B-7C43-5F59-06290F396013}"/>
              </a:ext>
            </a:extLst>
          </p:cNvPr>
          <p:cNvSpPr>
            <a:spLocks noGrp="1"/>
          </p:cNvSpPr>
          <p:nvPr>
            <p:ph idx="1"/>
          </p:nvPr>
        </p:nvSpPr>
        <p:spPr>
          <a:xfrm>
            <a:off x="1782000" y="1998000"/>
            <a:ext cx="8632800" cy="3585600"/>
          </a:xfrm>
        </p:spPr>
        <p:txBody>
          <a:bodyPr lIns="57600" tIns="57600" rIns="57600" bIns="57600"/>
          <a:lstStyle/>
          <a:p>
            <a:pPr marL="172800" indent="-172800">
              <a:spcBef>
                <a:spcPts val="800"/>
              </a:spcBef>
            </a:pPr>
            <a:r>
              <a:rPr lang="sv-SE" sz="1800" dirty="0"/>
              <a:t>Läs igenom de tre dokumenten: Stabsmetodik Introduktion, </a:t>
            </a:r>
            <a:br>
              <a:rPr lang="sv-SE" sz="1800" dirty="0"/>
            </a:br>
            <a:r>
              <a:rPr lang="sv-SE" sz="1800"/>
              <a:t>Stabsmetodik Verktygslåda och </a:t>
            </a:r>
            <a:r>
              <a:rPr lang="sv-SE" sz="1800" dirty="0"/>
              <a:t>Stabsmetodik Utmaningar och Dilemman</a:t>
            </a:r>
          </a:p>
          <a:p>
            <a:pPr marL="172800" indent="-172800">
              <a:spcBef>
                <a:spcPts val="800"/>
              </a:spcBef>
            </a:pPr>
            <a:r>
              <a:rPr lang="sv-SE" sz="1800" dirty="0"/>
              <a:t>Bli bekväm med bildspelet som du ska använda och gör dina egna </a:t>
            </a:r>
            <a:br>
              <a:rPr lang="sv-SE" sz="1800" dirty="0"/>
            </a:br>
            <a:r>
              <a:rPr lang="sv-SE" sz="1800" dirty="0"/>
              <a:t>anteckningar som stöd i anteckningssidorna. </a:t>
            </a:r>
          </a:p>
          <a:p>
            <a:pPr marL="172800" indent="-172800">
              <a:spcBef>
                <a:spcPts val="800"/>
              </a:spcBef>
            </a:pPr>
            <a:r>
              <a:rPr lang="sv-SE" sz="1800" dirty="0">
                <a:solidFill>
                  <a:schemeClr val="tx1"/>
                </a:solidFill>
              </a:rPr>
              <a:t>Målgruppsanpassa/</a:t>
            </a:r>
            <a:r>
              <a:rPr lang="sv-SE" sz="1800" dirty="0"/>
              <a:t>reflektera kring m</a:t>
            </a:r>
            <a:r>
              <a:rPr lang="sv-SE" sz="1800" dirty="0">
                <a:solidFill>
                  <a:schemeClr val="tx1"/>
                </a:solidFill>
              </a:rPr>
              <a:t>ålgruppens </a:t>
            </a:r>
            <a:r>
              <a:rPr lang="sv-SE" sz="1800" dirty="0"/>
              <a:t>behov.</a:t>
            </a:r>
          </a:p>
          <a:p>
            <a:pPr marL="172800" indent="-172800">
              <a:spcBef>
                <a:spcPts val="800"/>
              </a:spcBef>
            </a:pPr>
            <a:r>
              <a:rPr lang="sv-SE" sz="1800" dirty="0"/>
              <a:t>En del av bilderna är animerade och då ser du en stjärna vid bilden och det </a:t>
            </a:r>
            <a:br>
              <a:rPr lang="sv-SE" sz="1800" dirty="0"/>
            </a:br>
            <a:r>
              <a:rPr lang="sv-SE" sz="1800" dirty="0"/>
              <a:t>står i anteckningssidan. I anteckningssidan finns även en kort sammanfattning </a:t>
            </a:r>
            <a:br>
              <a:rPr lang="sv-SE" sz="1800" dirty="0"/>
            </a:br>
            <a:r>
              <a:rPr lang="sv-SE" sz="1800" dirty="0"/>
              <a:t>vad bilden tar upp och förslag på aktivitet som du kan använda.</a:t>
            </a:r>
          </a:p>
          <a:p>
            <a:pPr marL="172800" indent="-172800">
              <a:spcBef>
                <a:spcPts val="800"/>
              </a:spcBef>
            </a:pPr>
            <a:r>
              <a:rPr lang="sv-SE" sz="1800" dirty="0">
                <a:solidFill>
                  <a:schemeClr val="tx1"/>
                </a:solidFill>
              </a:rPr>
              <a:t>För dig som vill fördjupa dig så tillhandahåller MSB utbildningar i stabsarbete, </a:t>
            </a:r>
            <a:r>
              <a:rPr lang="sv-SE" sz="1800" u="sng" dirty="0">
                <a:hlinkClick r:id="rId3"/>
              </a:rPr>
              <a:t>Stabsutbildningar</a:t>
            </a:r>
            <a:endParaRPr lang="sv-SE" sz="1800" u="sng" dirty="0"/>
          </a:p>
          <a:p>
            <a:pPr marL="0" indent="0">
              <a:spcBef>
                <a:spcPts val="1600"/>
              </a:spcBef>
              <a:buNone/>
            </a:pPr>
            <a:r>
              <a:rPr lang="sv-SE" sz="1400" dirty="0">
                <a:solidFill>
                  <a:schemeClr val="tx1"/>
                </a:solidFill>
              </a:rPr>
              <a:t>Observera att det tar tid att öppna ovanstående länk!</a:t>
            </a:r>
          </a:p>
          <a:p>
            <a:pPr marL="172800" indent="-172800">
              <a:spcBef>
                <a:spcPts val="800"/>
              </a:spcBef>
            </a:pPr>
            <a:endParaRPr lang="sv-SE" sz="1800" dirty="0"/>
          </a:p>
        </p:txBody>
      </p:sp>
      <p:pic>
        <p:nvPicPr>
          <p:cNvPr id="4" name="Bild – Introduktion" descr="Omslag till MSBs publikation Stabsmetodik – Introduktion.">
            <a:extLst>
              <a:ext uri="{FF2B5EF4-FFF2-40B4-BE49-F238E27FC236}">
                <a16:creationId xmlns:a16="http://schemas.microsoft.com/office/drawing/2014/main" id="{03106DF1-267C-A6F3-9924-C4E343AB2E92}"/>
              </a:ext>
            </a:extLst>
          </p:cNvPr>
          <p:cNvPicPr>
            <a:picLocks noChangeAspect="1"/>
          </p:cNvPicPr>
          <p:nvPr/>
        </p:nvPicPr>
        <p:blipFill>
          <a:blip r:embed="rId4"/>
          <a:stretch>
            <a:fillRect/>
          </a:stretch>
        </p:blipFill>
        <p:spPr>
          <a:xfrm>
            <a:off x="10278000" y="1281655"/>
            <a:ext cx="917433" cy="1292400"/>
          </a:xfrm>
          <a:prstGeom prst="rect">
            <a:avLst/>
          </a:prstGeom>
          <a:ln>
            <a:solidFill>
              <a:schemeClr val="tx2"/>
            </a:solidFill>
          </a:ln>
        </p:spPr>
      </p:pic>
      <p:pic>
        <p:nvPicPr>
          <p:cNvPr id="5" name="Bild – Verktyglåda" descr="Omslag till MSBs publikation Stabsmetodik – Verktygslåda.">
            <a:extLst>
              <a:ext uri="{FF2B5EF4-FFF2-40B4-BE49-F238E27FC236}">
                <a16:creationId xmlns:a16="http://schemas.microsoft.com/office/drawing/2014/main" id="{C7CA0C7D-958E-4234-D6FD-2C4E2D3AF790}"/>
              </a:ext>
            </a:extLst>
          </p:cNvPr>
          <p:cNvPicPr>
            <a:picLocks noChangeAspect="1"/>
          </p:cNvPicPr>
          <p:nvPr/>
        </p:nvPicPr>
        <p:blipFill>
          <a:blip r:embed="rId5"/>
          <a:stretch>
            <a:fillRect/>
          </a:stretch>
        </p:blipFill>
        <p:spPr>
          <a:xfrm>
            <a:off x="10278000" y="2718000"/>
            <a:ext cx="916641" cy="1291807"/>
          </a:xfrm>
          <a:prstGeom prst="rect">
            <a:avLst/>
          </a:prstGeom>
          <a:ln>
            <a:solidFill>
              <a:schemeClr val="tx2"/>
            </a:solidFill>
          </a:ln>
        </p:spPr>
      </p:pic>
      <p:pic>
        <p:nvPicPr>
          <p:cNvPr id="6" name="Bild – Utmaningar och dilemma" descr="Omslag till MSBs publikation Stabsmetodik – Utmaningar och dilemma.">
            <a:extLst>
              <a:ext uri="{FF2B5EF4-FFF2-40B4-BE49-F238E27FC236}">
                <a16:creationId xmlns:a16="http://schemas.microsoft.com/office/drawing/2014/main" id="{B6F6BA9C-F817-CA5F-EF35-D6FE65737C2A}"/>
              </a:ext>
            </a:extLst>
          </p:cNvPr>
          <p:cNvPicPr>
            <a:picLocks noChangeAspect="1"/>
          </p:cNvPicPr>
          <p:nvPr/>
        </p:nvPicPr>
        <p:blipFill>
          <a:blip r:embed="rId6"/>
          <a:stretch>
            <a:fillRect/>
          </a:stretch>
        </p:blipFill>
        <p:spPr>
          <a:xfrm>
            <a:off x="10277208" y="4154400"/>
            <a:ext cx="913765" cy="1294714"/>
          </a:xfrm>
          <a:prstGeom prst="rect">
            <a:avLst/>
          </a:prstGeom>
          <a:ln>
            <a:solidFill>
              <a:schemeClr val="tx2"/>
            </a:solidFill>
          </a:ln>
        </p:spPr>
      </p:pic>
    </p:spTree>
    <p:extLst>
      <p:ext uri="{BB962C8B-B14F-4D97-AF65-F5344CB8AC3E}">
        <p14:creationId xmlns:p14="http://schemas.microsoft.com/office/powerpoint/2010/main" val="16879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6A9761-9AFF-9F8B-69E1-B8BBE99310B9}"/>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Återkommande stabsorienteringar</a:t>
            </a:r>
          </a:p>
        </p:txBody>
      </p:sp>
      <p:sp>
        <p:nvSpPr>
          <p:cNvPr id="3" name="Platshållare för innehåll 2">
            <a:extLst>
              <a:ext uri="{FF2B5EF4-FFF2-40B4-BE49-F238E27FC236}">
                <a16:creationId xmlns:a16="http://schemas.microsoft.com/office/drawing/2014/main" id="{D919140A-8E91-6969-C691-48730AF82A10}"/>
              </a:ext>
            </a:extLst>
          </p:cNvPr>
          <p:cNvSpPr>
            <a:spLocks noGrp="1"/>
          </p:cNvSpPr>
          <p:nvPr>
            <p:ph idx="1"/>
          </p:nvPr>
        </p:nvSpPr>
        <p:spPr>
          <a:xfrm>
            <a:off x="1782000" y="1980000"/>
            <a:ext cx="8640000" cy="3456000"/>
          </a:xfrm>
        </p:spPr>
        <p:txBody>
          <a:bodyPr lIns="57600" tIns="57600" rIns="57600" bIns="57600" numCol="1" spcCol="288000"/>
          <a:lstStyle/>
          <a:p>
            <a:pPr marL="172800" indent="-172800">
              <a:spcBef>
                <a:spcPts val="800"/>
              </a:spcBef>
            </a:pPr>
            <a:r>
              <a:rPr lang="sv-SE" sz="1800" dirty="0"/>
              <a:t>Stabschefen ger en nulägesbeskrivning</a:t>
            </a:r>
          </a:p>
          <a:p>
            <a:pPr marL="172800" indent="-172800">
              <a:spcBef>
                <a:spcPts val="800"/>
              </a:spcBef>
            </a:pPr>
            <a:r>
              <a:rPr lang="sv-SE" sz="1800" dirty="0"/>
              <a:t>Funktionerna redovisar:</a:t>
            </a:r>
          </a:p>
          <a:p>
            <a:pPr marL="460800" lvl="1" indent="-172800">
              <a:spcBef>
                <a:spcPts val="800"/>
              </a:spcBef>
              <a:buNone/>
            </a:pPr>
            <a:r>
              <a:rPr lang="sv-SE" sz="1800" dirty="0"/>
              <a:t>- Vad har funktionen gjort?</a:t>
            </a:r>
          </a:p>
          <a:p>
            <a:pPr marL="460800" lvl="1" indent="-172800">
              <a:spcBef>
                <a:spcPts val="800"/>
              </a:spcBef>
              <a:buNone/>
            </a:pPr>
            <a:r>
              <a:rPr lang="sv-SE" sz="1800" dirty="0"/>
              <a:t>- Vad planerar funktionen att göra?</a:t>
            </a:r>
          </a:p>
          <a:p>
            <a:pPr marL="460800" lvl="1" indent="-172800">
              <a:spcBef>
                <a:spcPts val="800"/>
              </a:spcBef>
              <a:buNone/>
            </a:pPr>
            <a:r>
              <a:rPr lang="sv-SE" sz="1800" dirty="0"/>
              <a:t>- Vilka utmaningar och begränsningar har funktionen?</a:t>
            </a:r>
          </a:p>
          <a:p>
            <a:pPr marL="460800" lvl="1" indent="-172800">
              <a:spcBef>
                <a:spcPts val="800"/>
              </a:spcBef>
              <a:spcAft>
                <a:spcPts val="800"/>
              </a:spcAft>
              <a:buNone/>
            </a:pPr>
            <a:r>
              <a:rPr lang="sv-SE" sz="1800" dirty="0"/>
              <a:t>- Samverkansbehov?</a:t>
            </a:r>
          </a:p>
          <a:p>
            <a:pPr marL="172800" indent="-172800">
              <a:spcBef>
                <a:spcPts val="800"/>
              </a:spcBef>
            </a:pPr>
            <a:r>
              <a:rPr lang="sv-SE" sz="1800" dirty="0"/>
              <a:t>Följa upp och justera arbetsfördelningen </a:t>
            </a:r>
          </a:p>
          <a:p>
            <a:pPr marL="172800" indent="-172800">
              <a:spcBef>
                <a:spcPts val="800"/>
              </a:spcBef>
            </a:pPr>
            <a:r>
              <a:rPr lang="sv-SE" sz="1800" dirty="0"/>
              <a:t>Förtydliga tidigare givna arbetsuppgifter eller ge nya uppgifter</a:t>
            </a:r>
          </a:p>
        </p:txBody>
      </p:sp>
      <p:pic>
        <p:nvPicPr>
          <p:cNvPr id="4" name="Bildobjekt 3" descr="Stabschefen har regelbundna stabsorienteringar med stabsmedlemmarna för att informera om ny information, ta reda på hur stabsmedlemmarnas arbetssituation är och framförallt skapa en samsyn på vad staben ska åstadkomma. ">
            <a:extLst>
              <a:ext uri="{FF2B5EF4-FFF2-40B4-BE49-F238E27FC236}">
                <a16:creationId xmlns:a16="http://schemas.microsoft.com/office/drawing/2014/main" id="{444AC4B3-46CC-FAB0-3F4D-8649D701DD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00252" y="2270593"/>
            <a:ext cx="2304000" cy="2168999"/>
          </a:xfrm>
          <a:prstGeom prst="rect">
            <a:avLst/>
          </a:prstGeom>
        </p:spPr>
      </p:pic>
    </p:spTree>
    <p:extLst>
      <p:ext uri="{BB962C8B-B14F-4D97-AF65-F5344CB8AC3E}">
        <p14:creationId xmlns:p14="http://schemas.microsoft.com/office/powerpoint/2010/main" val="28050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B1E587-1467-C510-B14A-38DA2CFC60C8}"/>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Uthållighet och avlösningar</a:t>
            </a:r>
          </a:p>
        </p:txBody>
      </p:sp>
      <p:sp>
        <p:nvSpPr>
          <p:cNvPr id="3" name="Platshållare för innehåll 2">
            <a:extLst>
              <a:ext uri="{FF2B5EF4-FFF2-40B4-BE49-F238E27FC236}">
                <a16:creationId xmlns:a16="http://schemas.microsoft.com/office/drawing/2014/main" id="{7DFD2ADB-DFEC-798C-F91A-94982BB23182}"/>
              </a:ext>
            </a:extLst>
          </p:cNvPr>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sv-SE" sz="1800" dirty="0"/>
              <a:t>Börja med personalplanering tidigt</a:t>
            </a:r>
          </a:p>
          <a:p>
            <a:pPr marL="172800" indent="-172800">
              <a:spcBef>
                <a:spcPts val="800"/>
              </a:spcBef>
            </a:pPr>
            <a:r>
              <a:rPr lang="sv-SE" sz="1800" dirty="0"/>
              <a:t>Planera för max 8 timmars arbete i sträck</a:t>
            </a:r>
          </a:p>
          <a:p>
            <a:pPr marL="172800" indent="-172800">
              <a:spcBef>
                <a:spcPts val="800"/>
              </a:spcBef>
            </a:pPr>
            <a:r>
              <a:rPr lang="sv-SE" sz="1800" dirty="0"/>
              <a:t>Skiftarbete kan behövas</a:t>
            </a:r>
          </a:p>
          <a:p>
            <a:pPr marL="172800" indent="-172800">
              <a:spcBef>
                <a:spcPts val="800"/>
              </a:spcBef>
            </a:pPr>
            <a:r>
              <a:rPr lang="sv-SE" sz="1800" dirty="0"/>
              <a:t>Planera för överlappning </a:t>
            </a:r>
            <a:br>
              <a:rPr lang="sv-SE" sz="1800" dirty="0"/>
            </a:br>
            <a:r>
              <a:rPr lang="sv-SE" sz="1800" dirty="0"/>
              <a:t>(till exempel 30–60 minuter) i skiftbytena</a:t>
            </a:r>
          </a:p>
          <a:p>
            <a:pPr marL="172800" indent="-172800">
              <a:spcBef>
                <a:spcPts val="800"/>
              </a:spcBef>
            </a:pPr>
            <a:r>
              <a:rPr lang="sv-SE" sz="1800" dirty="0"/>
              <a:t>Skriv upp stabens skift på stabsarbetsplanen</a:t>
            </a:r>
          </a:p>
          <a:p>
            <a:pPr marL="172800" indent="-172800">
              <a:spcBef>
                <a:spcPts val="800"/>
              </a:spcBef>
            </a:pPr>
            <a:r>
              <a:rPr lang="sv-SE" sz="1800" dirty="0"/>
              <a:t>Byt inte ut alla i staben samtidigt </a:t>
            </a:r>
          </a:p>
          <a:p>
            <a:pPr marL="172800" indent="-172800">
              <a:spcBef>
                <a:spcPts val="800"/>
              </a:spcBef>
            </a:pPr>
            <a:r>
              <a:rPr lang="sv-SE" sz="1800" dirty="0"/>
              <a:t>Byt inte ut stabschef och beslutsfattare samtidigt</a:t>
            </a:r>
          </a:p>
          <a:p>
            <a:pPr marL="172800" indent="-172800">
              <a:spcBef>
                <a:spcPts val="800"/>
              </a:spcBef>
            </a:pPr>
            <a:r>
              <a:rPr lang="sv-SE" sz="1800" dirty="0"/>
              <a:t>Arbetstidsregler gäller</a:t>
            </a:r>
          </a:p>
        </p:txBody>
      </p:sp>
      <p:pic>
        <p:nvPicPr>
          <p:cNvPr id="6" name="Bildobjekt 5" descr="En skiss på hur en stab kan hantera avlösningar för de som arbetar i staben. ">
            <a:extLst>
              <a:ext uri="{FF2B5EF4-FFF2-40B4-BE49-F238E27FC236}">
                <a16:creationId xmlns:a16="http://schemas.microsoft.com/office/drawing/2014/main" id="{AB578441-C7CD-A3AE-C7E7-7F356F82E0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22000" y="1998000"/>
            <a:ext cx="4320000" cy="2644652"/>
          </a:xfrm>
          <a:prstGeom prst="rect">
            <a:avLst/>
          </a:prstGeom>
        </p:spPr>
      </p:pic>
    </p:spTree>
    <p:extLst>
      <p:ext uri="{BB962C8B-B14F-4D97-AF65-F5344CB8AC3E}">
        <p14:creationId xmlns:p14="http://schemas.microsoft.com/office/powerpoint/2010/main" val="3149666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9A451-1756-1008-2EC2-B8CC2F0D8229}"/>
              </a:ext>
            </a:extLst>
          </p:cNvPr>
          <p:cNvSpPr>
            <a:spLocks noGrp="1"/>
          </p:cNvSpPr>
          <p:nvPr>
            <p:ph type="title"/>
          </p:nvPr>
        </p:nvSpPr>
        <p:spPr>
          <a:xfrm>
            <a:off x="1782000" y="1152000"/>
            <a:ext cx="8640000" cy="712800"/>
          </a:xfrm>
        </p:spPr>
        <p:txBody>
          <a:bodyPr lIns="57600" tIns="57600" rIns="57600" bIns="57600" anchor="t"/>
          <a:lstStyle/>
          <a:p>
            <a:pPr>
              <a:lnSpc>
                <a:spcPts val="3600"/>
              </a:lnSpc>
            </a:pPr>
            <a:r>
              <a:rPr lang="sv-SE" sz="2800" dirty="0"/>
              <a:t>Jobba i olika tidsskalor samtidigt</a:t>
            </a:r>
          </a:p>
        </p:txBody>
      </p:sp>
      <p:sp>
        <p:nvSpPr>
          <p:cNvPr id="3" name="Platshållare för innehåll 2">
            <a:extLst>
              <a:ext uri="{FF2B5EF4-FFF2-40B4-BE49-F238E27FC236}">
                <a16:creationId xmlns:a16="http://schemas.microsoft.com/office/drawing/2014/main" id="{7E805D29-8B01-D3F9-E684-CB45B99374D9}"/>
              </a:ext>
            </a:extLst>
          </p:cNvPr>
          <p:cNvSpPr>
            <a:spLocks noGrp="1"/>
          </p:cNvSpPr>
          <p:nvPr>
            <p:ph idx="1"/>
          </p:nvPr>
        </p:nvSpPr>
        <p:spPr>
          <a:xfrm>
            <a:off x="1774800" y="1998000"/>
            <a:ext cx="8640000" cy="3601527"/>
          </a:xfrm>
        </p:spPr>
        <p:txBody>
          <a:bodyPr lIns="57600" tIns="57600" rIns="57600" bIns="57600"/>
          <a:lstStyle/>
          <a:p>
            <a:pPr marL="172800" indent="-172800">
              <a:spcBef>
                <a:spcPts val="800"/>
              </a:spcBef>
            </a:pPr>
            <a:r>
              <a:rPr lang="sv-SE" sz="1800" dirty="0"/>
              <a:t>Staben arbetar parallellt med uppgifterna: </a:t>
            </a:r>
          </a:p>
          <a:p>
            <a:pPr marL="460800" lvl="1" indent="-172800">
              <a:spcBef>
                <a:spcPts val="800"/>
              </a:spcBef>
            </a:pPr>
            <a:r>
              <a:rPr lang="sv-SE" sz="1800" dirty="0"/>
              <a:t>omedelbara behov</a:t>
            </a:r>
          </a:p>
          <a:p>
            <a:pPr marL="460800" lvl="1" indent="-172800">
              <a:spcBef>
                <a:spcPts val="800"/>
              </a:spcBef>
            </a:pPr>
            <a:r>
              <a:rPr lang="sv-SE" sz="1800" dirty="0"/>
              <a:t>behov på medellång sikt</a:t>
            </a:r>
          </a:p>
          <a:p>
            <a:pPr marL="460800" lvl="1" indent="-172800">
              <a:spcBef>
                <a:spcPts val="800"/>
              </a:spcBef>
              <a:spcAft>
                <a:spcPts val="800"/>
              </a:spcAft>
            </a:pPr>
            <a:r>
              <a:rPr lang="sv-SE" sz="1800" dirty="0"/>
              <a:t>behov på lång sikt</a:t>
            </a:r>
          </a:p>
          <a:p>
            <a:pPr marL="172800" indent="-172800">
              <a:spcBef>
                <a:spcPts val="800"/>
              </a:spcBef>
            </a:pPr>
            <a:r>
              <a:rPr lang="sv-SE" sz="1800" dirty="0"/>
              <a:t>Olika personer bör arbeta med olika tidsskalor</a:t>
            </a:r>
          </a:p>
          <a:p>
            <a:pPr marL="172800" indent="-172800">
              <a:spcBef>
                <a:spcPts val="800"/>
              </a:spcBef>
            </a:pPr>
            <a:r>
              <a:rPr lang="sv-SE" sz="1800" dirty="0"/>
              <a:t>Beslutsfattare bör arbeta med </a:t>
            </a:r>
            <a:r>
              <a:rPr lang="sv-SE" sz="1800" dirty="0">
                <a:solidFill>
                  <a:schemeClr val="tx1"/>
                </a:solidFill>
              </a:rPr>
              <a:t>längre</a:t>
            </a:r>
            <a:r>
              <a:rPr lang="sv-SE" sz="1800" dirty="0"/>
              <a:t> tidsskalor</a:t>
            </a:r>
          </a:p>
        </p:txBody>
      </p:sp>
      <p:pic>
        <p:nvPicPr>
          <p:cNvPr id="5" name="Bildobjekt 4" descr="En stab kan arbeta i olika tidsskalor allt från vad som behöver göras omedelbart till saker som kan ske flera veckor framåt. ">
            <a:extLst>
              <a:ext uri="{FF2B5EF4-FFF2-40B4-BE49-F238E27FC236}">
                <a16:creationId xmlns:a16="http://schemas.microsoft.com/office/drawing/2014/main" id="{E74F62E9-ACFC-F5E2-9DB7-8AC929916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184" y="1996551"/>
            <a:ext cx="3951132" cy="3951132"/>
          </a:xfrm>
          <a:prstGeom prst="rect">
            <a:avLst/>
          </a:prstGeom>
        </p:spPr>
      </p:pic>
    </p:spTree>
    <p:extLst>
      <p:ext uri="{BB962C8B-B14F-4D97-AF65-F5344CB8AC3E}">
        <p14:creationId xmlns:p14="http://schemas.microsoft.com/office/powerpoint/2010/main" val="4257222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15D0B-C942-63AF-DA6F-1B2C411ADE4B}"/>
              </a:ext>
            </a:extLst>
          </p:cNvPr>
          <p:cNvSpPr>
            <a:spLocks noGrp="1"/>
          </p:cNvSpPr>
          <p:nvPr>
            <p:ph type="title"/>
          </p:nvPr>
        </p:nvSpPr>
        <p:spPr>
          <a:xfrm>
            <a:off x="1782000" y="1152000"/>
            <a:ext cx="8640000" cy="712800"/>
          </a:xfrm>
        </p:spPr>
        <p:txBody>
          <a:bodyPr lIns="57600" tIns="57600" rIns="57600" bIns="57600" anchor="t"/>
          <a:lstStyle/>
          <a:p>
            <a:pPr>
              <a:lnSpc>
                <a:spcPts val="3600"/>
              </a:lnSpc>
            </a:pPr>
            <a:r>
              <a:rPr lang="sv-SE" sz="2800" dirty="0"/>
              <a:t>Operativ rytm</a:t>
            </a:r>
          </a:p>
        </p:txBody>
      </p:sp>
      <p:sp>
        <p:nvSpPr>
          <p:cNvPr id="3" name="Platshållare för innehåll 2">
            <a:extLst>
              <a:ext uri="{FF2B5EF4-FFF2-40B4-BE49-F238E27FC236}">
                <a16:creationId xmlns:a16="http://schemas.microsoft.com/office/drawing/2014/main" id="{E88106DF-66A1-8C42-69E0-69AFAE5B9451}"/>
              </a:ext>
            </a:extLst>
          </p:cNvPr>
          <p:cNvSpPr>
            <a:spLocks noGrp="1"/>
          </p:cNvSpPr>
          <p:nvPr>
            <p:ph idx="1"/>
          </p:nvPr>
        </p:nvSpPr>
        <p:spPr>
          <a:xfrm>
            <a:off x="1782000" y="1998000"/>
            <a:ext cx="8640000" cy="3585600"/>
          </a:xfrm>
        </p:spPr>
        <p:txBody>
          <a:bodyPr lIns="57600" tIns="57600" rIns="57600" bIns="57600" numCol="1"/>
          <a:lstStyle/>
          <a:p>
            <a:pPr marL="172800" indent="-172800">
              <a:spcBef>
                <a:spcPts val="800"/>
              </a:spcBef>
            </a:pPr>
            <a:r>
              <a:rPr lang="sv-SE" sz="1800" dirty="0"/>
              <a:t>Vilka tider genomförs stabsorienteringar?</a:t>
            </a:r>
          </a:p>
          <a:p>
            <a:pPr marL="172800" indent="-172800">
              <a:spcBef>
                <a:spcPts val="800"/>
              </a:spcBef>
            </a:pPr>
            <a:r>
              <a:rPr lang="sv-SE" sz="1800" dirty="0"/>
              <a:t>Vilka tider genomförs avlösningar?</a:t>
            </a:r>
          </a:p>
          <a:p>
            <a:pPr marL="172800" indent="-172800">
              <a:spcBef>
                <a:spcPts val="800"/>
              </a:spcBef>
            </a:pPr>
            <a:r>
              <a:rPr lang="sv-SE" sz="1800" dirty="0"/>
              <a:t>Vilka tider sker mediakontakter?</a:t>
            </a:r>
          </a:p>
          <a:p>
            <a:pPr marL="172800" indent="-172800">
              <a:spcBef>
                <a:spcPts val="800"/>
              </a:spcBef>
            </a:pPr>
            <a:r>
              <a:rPr lang="sv-SE" sz="1800" dirty="0"/>
              <a:t>Vilka tider sker samverkan med </a:t>
            </a:r>
            <a:br>
              <a:rPr lang="sv-SE" sz="1800" dirty="0"/>
            </a:br>
            <a:r>
              <a:rPr lang="sv-SE" sz="1800" dirty="0"/>
              <a:t>andra organisationer?</a:t>
            </a:r>
          </a:p>
          <a:p>
            <a:pPr marL="172800" indent="-172800">
              <a:spcBef>
                <a:spcPts val="800"/>
              </a:spcBef>
            </a:pPr>
            <a:r>
              <a:rPr lang="sv-SE" sz="1800" dirty="0"/>
              <a:t>Vilka andra forum och möte som påverkar </a:t>
            </a:r>
            <a:br>
              <a:rPr lang="sv-SE" sz="1800" dirty="0"/>
            </a:br>
            <a:r>
              <a:rPr lang="sv-SE" sz="1800" dirty="0"/>
              <a:t>den operativa rytmen?</a:t>
            </a:r>
          </a:p>
          <a:p>
            <a:pPr marL="172800" indent="-172800">
              <a:spcBef>
                <a:spcPts val="800"/>
              </a:spcBef>
            </a:pPr>
            <a:r>
              <a:rPr lang="sv-SE" sz="1800" dirty="0"/>
              <a:t>Leveranser?</a:t>
            </a:r>
          </a:p>
        </p:txBody>
      </p:sp>
      <p:pic>
        <p:nvPicPr>
          <p:cNvPr id="6" name="Bildobjekt 5" descr="En skiss som visar att en stab har ett operativt tempo på när olika arbetsuppgifter, möten och leveranser genomförs. ">
            <a:extLst>
              <a:ext uri="{FF2B5EF4-FFF2-40B4-BE49-F238E27FC236}">
                <a16:creationId xmlns:a16="http://schemas.microsoft.com/office/drawing/2014/main" id="{267D2D6F-91A3-4AD1-216C-36493E23191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22000" y="1998000"/>
            <a:ext cx="4320000" cy="2644654"/>
          </a:xfrm>
          <a:prstGeom prst="rect">
            <a:avLst/>
          </a:prstGeom>
        </p:spPr>
      </p:pic>
    </p:spTree>
    <p:extLst>
      <p:ext uri="{BB962C8B-B14F-4D97-AF65-F5344CB8AC3E}">
        <p14:creationId xmlns:p14="http://schemas.microsoft.com/office/powerpoint/2010/main" val="3979950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AF6D5F-3713-5A6E-B2EF-92A51F623980}"/>
              </a:ext>
            </a:extLst>
          </p:cNvPr>
          <p:cNvSpPr>
            <a:spLocks noGrp="1"/>
          </p:cNvSpPr>
          <p:nvPr>
            <p:ph type="title"/>
          </p:nvPr>
        </p:nvSpPr>
        <p:spPr>
          <a:xfrm>
            <a:off x="1782000" y="2592000"/>
            <a:ext cx="8640000" cy="712800"/>
          </a:xfrm>
        </p:spPr>
        <p:txBody>
          <a:bodyPr lIns="57600" tIns="57600" rIns="57600" bIns="57600" anchor="ctr"/>
          <a:lstStyle/>
          <a:p>
            <a:pPr algn="ctr">
              <a:lnSpc>
                <a:spcPts val="4800"/>
              </a:lnSpc>
            </a:pPr>
            <a:r>
              <a:rPr lang="en-US" sz="4000" dirty="0" err="1"/>
              <a:t>Avslut</a:t>
            </a:r>
            <a:r>
              <a:rPr lang="en-US" sz="4000" dirty="0"/>
              <a:t> av </a:t>
            </a:r>
            <a:r>
              <a:rPr lang="en-US" sz="4000" dirty="0" err="1"/>
              <a:t>stabsarbetet</a:t>
            </a:r>
            <a:endParaRPr lang="en-US" sz="4000" dirty="0"/>
          </a:p>
        </p:txBody>
      </p:sp>
    </p:spTree>
    <p:extLst>
      <p:ext uri="{BB962C8B-B14F-4D97-AF65-F5344CB8AC3E}">
        <p14:creationId xmlns:p14="http://schemas.microsoft.com/office/powerpoint/2010/main" val="2808851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B55CE0-D2AC-3613-7E08-B53140CFC22D}"/>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en-US" sz="2800" dirty="0" err="1"/>
              <a:t>Avveckling</a:t>
            </a:r>
            <a:r>
              <a:rPr lang="en-US" sz="2800" dirty="0"/>
              <a:t> av </a:t>
            </a:r>
            <a:r>
              <a:rPr lang="en-US" sz="2800" dirty="0" err="1"/>
              <a:t>stabsarbetet</a:t>
            </a:r>
            <a:endParaRPr lang="en-US" sz="2800" dirty="0"/>
          </a:p>
        </p:txBody>
      </p:sp>
      <p:sp>
        <p:nvSpPr>
          <p:cNvPr id="10" name="Content Placeholder 2">
            <a:extLst>
              <a:ext uri="{FF2B5EF4-FFF2-40B4-BE49-F238E27FC236}">
                <a16:creationId xmlns:a16="http://schemas.microsoft.com/office/drawing/2014/main" id="{575E0281-C3A6-6FA7-8396-0F42490ACD31}"/>
              </a:ext>
            </a:extLst>
          </p:cNvPr>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en-US" sz="1800" dirty="0" err="1"/>
              <a:t>Beslutsfattare</a:t>
            </a:r>
            <a:r>
              <a:rPr lang="en-US" sz="1800" dirty="0"/>
              <a:t> </a:t>
            </a:r>
            <a:r>
              <a:rPr lang="en-US" sz="1800" dirty="0" err="1"/>
              <a:t>och</a:t>
            </a:r>
            <a:r>
              <a:rPr lang="en-US" sz="1800" dirty="0"/>
              <a:t> </a:t>
            </a:r>
            <a:r>
              <a:rPr lang="en-US" sz="1800" dirty="0" err="1"/>
              <a:t>stabschef</a:t>
            </a:r>
            <a:r>
              <a:rPr lang="en-US" sz="1800" dirty="0"/>
              <a:t> </a:t>
            </a:r>
            <a:r>
              <a:rPr lang="en-US" sz="1800" dirty="0" err="1"/>
              <a:t>bör</a:t>
            </a:r>
            <a:r>
              <a:rPr lang="en-US" sz="1800" dirty="0"/>
              <a:t> </a:t>
            </a:r>
            <a:r>
              <a:rPr lang="en-US" sz="1800" dirty="0" err="1"/>
              <a:t>tidigt</a:t>
            </a:r>
            <a:r>
              <a:rPr lang="en-US" sz="1800" dirty="0"/>
              <a:t> ha </a:t>
            </a:r>
            <a:r>
              <a:rPr lang="en-US" sz="1800" dirty="0" err="1"/>
              <a:t>en</a:t>
            </a:r>
            <a:r>
              <a:rPr lang="en-US" sz="1800" dirty="0"/>
              <a:t> dialog om </a:t>
            </a:r>
            <a:r>
              <a:rPr lang="en-US" sz="1800" dirty="0" err="1"/>
              <a:t>avslut</a:t>
            </a:r>
            <a:endParaRPr lang="en-US" sz="1800" dirty="0"/>
          </a:p>
          <a:p>
            <a:pPr marL="172800" indent="-172800">
              <a:spcBef>
                <a:spcPts val="800"/>
              </a:spcBef>
            </a:pPr>
            <a:r>
              <a:rPr lang="en-US" sz="1800" dirty="0" err="1"/>
              <a:t>Staben</a:t>
            </a:r>
            <a:r>
              <a:rPr lang="en-US" sz="1800" dirty="0"/>
              <a:t> </a:t>
            </a:r>
            <a:r>
              <a:rPr lang="en-US" sz="1800" dirty="0" err="1"/>
              <a:t>kan</a:t>
            </a:r>
            <a:r>
              <a:rPr lang="en-US" sz="1800" dirty="0"/>
              <a:t> </a:t>
            </a:r>
            <a:r>
              <a:rPr lang="en-US" sz="1800" dirty="0" err="1"/>
              <a:t>behöva</a:t>
            </a:r>
            <a:r>
              <a:rPr lang="en-US" sz="1800" dirty="0"/>
              <a:t> </a:t>
            </a:r>
            <a:r>
              <a:rPr lang="en-US" sz="1800" dirty="0" err="1"/>
              <a:t>avslutas</a:t>
            </a:r>
            <a:r>
              <a:rPr lang="en-US" sz="1800" dirty="0"/>
              <a:t> </a:t>
            </a:r>
            <a:r>
              <a:rPr lang="en-US" sz="1800" dirty="0" err="1"/>
              <a:t>successivt</a:t>
            </a:r>
            <a:endParaRPr lang="en-US" sz="1800" dirty="0"/>
          </a:p>
          <a:p>
            <a:pPr marL="172800" indent="-172800">
              <a:spcBef>
                <a:spcPts val="800"/>
              </a:spcBef>
            </a:pPr>
            <a:r>
              <a:rPr lang="en-US" sz="1800" dirty="0" err="1"/>
              <a:t>Kommunicera</a:t>
            </a:r>
            <a:r>
              <a:rPr lang="en-US" sz="1800" dirty="0"/>
              <a:t> </a:t>
            </a:r>
            <a:r>
              <a:rPr lang="en-US" sz="1800" dirty="0" err="1"/>
              <a:t>avslutet</a:t>
            </a:r>
            <a:r>
              <a:rPr lang="en-US" sz="1800" dirty="0"/>
              <a:t> </a:t>
            </a:r>
            <a:r>
              <a:rPr lang="en-US" sz="1800" dirty="0" err="1"/>
              <a:t>internt</a:t>
            </a:r>
            <a:r>
              <a:rPr lang="en-US" sz="1800" dirty="0"/>
              <a:t> </a:t>
            </a:r>
            <a:r>
              <a:rPr lang="en-US" sz="1800" dirty="0" err="1"/>
              <a:t>och</a:t>
            </a:r>
            <a:r>
              <a:rPr lang="en-US" sz="1800" dirty="0"/>
              <a:t> </a:t>
            </a:r>
            <a:r>
              <a:rPr lang="en-US" sz="1800" dirty="0" err="1"/>
              <a:t>externt</a:t>
            </a:r>
            <a:endParaRPr lang="en-US" sz="1800" dirty="0"/>
          </a:p>
          <a:p>
            <a:pPr marL="172800" indent="-172800">
              <a:spcBef>
                <a:spcPts val="800"/>
              </a:spcBef>
            </a:pPr>
            <a:r>
              <a:rPr lang="en-US" sz="1800" dirty="0" err="1"/>
              <a:t>Dokumentera</a:t>
            </a:r>
            <a:r>
              <a:rPr lang="en-US" sz="1800" dirty="0"/>
              <a:t> </a:t>
            </a:r>
            <a:r>
              <a:rPr lang="en-US" sz="1800" dirty="0" err="1"/>
              <a:t>avslutet</a:t>
            </a:r>
            <a:r>
              <a:rPr lang="en-US" sz="1800" dirty="0"/>
              <a:t> av </a:t>
            </a:r>
            <a:r>
              <a:rPr lang="en-US" sz="1800" dirty="0" err="1"/>
              <a:t>stabsarbetet</a:t>
            </a:r>
            <a:r>
              <a:rPr lang="en-US" sz="1800" dirty="0"/>
              <a:t> </a:t>
            </a:r>
            <a:r>
              <a:rPr lang="en-US" sz="1800" dirty="0" err="1"/>
              <a:t>och</a:t>
            </a:r>
            <a:r>
              <a:rPr lang="en-US" sz="1800" dirty="0"/>
              <a:t> </a:t>
            </a:r>
            <a:r>
              <a:rPr lang="en-US" sz="1800" dirty="0" err="1"/>
              <a:t>spara</a:t>
            </a:r>
            <a:r>
              <a:rPr lang="en-US" sz="1800" dirty="0"/>
              <a:t> </a:t>
            </a:r>
            <a:br>
              <a:rPr lang="en-US" sz="1800" dirty="0"/>
            </a:br>
            <a:r>
              <a:rPr lang="en-US" sz="1800" dirty="0" err="1"/>
              <a:t>dokumentation</a:t>
            </a:r>
            <a:r>
              <a:rPr lang="en-US" sz="1800" dirty="0"/>
              <a:t> </a:t>
            </a:r>
            <a:r>
              <a:rPr lang="en-US" sz="1800" dirty="0" err="1"/>
              <a:t>från</a:t>
            </a:r>
            <a:r>
              <a:rPr lang="en-US" sz="1800" dirty="0"/>
              <a:t> </a:t>
            </a:r>
            <a:r>
              <a:rPr lang="en-US" sz="1800" dirty="0" err="1"/>
              <a:t>staben</a:t>
            </a:r>
            <a:endParaRPr lang="en-US" sz="1800" dirty="0"/>
          </a:p>
        </p:txBody>
      </p:sp>
      <p:pic>
        <p:nvPicPr>
          <p:cNvPr id="2" name="Bildobjekt 1" descr="Två personer står och pratar med varandra, en av dem håller sina glasögon i handen. ">
            <a:extLst>
              <a:ext uri="{FF2B5EF4-FFF2-40B4-BE49-F238E27FC236}">
                <a16:creationId xmlns:a16="http://schemas.microsoft.com/office/drawing/2014/main" id="{5E183ACE-A1EF-EB39-7E12-5AAE6F8B97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67921" y="2830001"/>
            <a:ext cx="2865600" cy="3047341"/>
          </a:xfrm>
          <a:prstGeom prst="rect">
            <a:avLst/>
          </a:prstGeom>
        </p:spPr>
      </p:pic>
    </p:spTree>
    <p:extLst>
      <p:ext uri="{BB962C8B-B14F-4D97-AF65-F5344CB8AC3E}">
        <p14:creationId xmlns:p14="http://schemas.microsoft.com/office/powerpoint/2010/main" val="1732535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D3944F-F409-16FE-887C-B75B4E975FE4}"/>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Utvärdering av stabsarbetet</a:t>
            </a:r>
          </a:p>
        </p:txBody>
      </p:sp>
      <p:sp>
        <p:nvSpPr>
          <p:cNvPr id="3" name="Platshållare för innehåll 2">
            <a:extLst>
              <a:ext uri="{FF2B5EF4-FFF2-40B4-BE49-F238E27FC236}">
                <a16:creationId xmlns:a16="http://schemas.microsoft.com/office/drawing/2014/main" id="{BCAED7FF-C5A2-DAAF-70F6-646C67C5A3A6}"/>
              </a:ext>
            </a:extLst>
          </p:cNvPr>
          <p:cNvSpPr>
            <a:spLocks noGrp="1"/>
          </p:cNvSpPr>
          <p:nvPr>
            <p:ph idx="1"/>
          </p:nvPr>
        </p:nvSpPr>
        <p:spPr>
          <a:xfrm>
            <a:off x="1782000" y="1998000"/>
            <a:ext cx="8640000" cy="3456000"/>
          </a:xfrm>
        </p:spPr>
        <p:txBody>
          <a:bodyPr lIns="57600" tIns="57600" rIns="57600" bIns="57600"/>
          <a:lstStyle/>
          <a:p>
            <a:pPr marL="172800" indent="-172800">
              <a:spcBef>
                <a:spcPts val="800"/>
              </a:spcBef>
            </a:pPr>
            <a:r>
              <a:rPr lang="sv-SE" sz="1800" dirty="0"/>
              <a:t>Varför ska vi utvärdera?</a:t>
            </a:r>
          </a:p>
          <a:p>
            <a:pPr marL="172800" indent="-172800">
              <a:spcBef>
                <a:spcPts val="800"/>
              </a:spcBef>
            </a:pPr>
            <a:r>
              <a:rPr lang="sv-SE" sz="1800" dirty="0"/>
              <a:t>Vad ska utvärderas?</a:t>
            </a:r>
          </a:p>
          <a:p>
            <a:pPr marL="172800" indent="-172800">
              <a:spcBef>
                <a:spcPts val="800"/>
              </a:spcBef>
            </a:pPr>
            <a:r>
              <a:rPr lang="sv-SE" sz="1800" dirty="0"/>
              <a:t>Vilka är berörda?</a:t>
            </a:r>
          </a:p>
          <a:p>
            <a:pPr marL="172800" indent="-172800">
              <a:spcBef>
                <a:spcPts val="800"/>
              </a:spcBef>
            </a:pPr>
            <a:r>
              <a:rPr lang="sv-SE" sz="1800" dirty="0"/>
              <a:t>Hur ska utvärderingen gå till?</a:t>
            </a:r>
          </a:p>
          <a:p>
            <a:pPr marL="172800" indent="-172800">
              <a:spcBef>
                <a:spcPts val="800"/>
              </a:spcBef>
            </a:pPr>
            <a:r>
              <a:rPr lang="sv-SE" sz="1800" dirty="0"/>
              <a:t>Hur ska vi använda resultatet?</a:t>
            </a:r>
          </a:p>
        </p:txBody>
      </p:sp>
      <p:pic>
        <p:nvPicPr>
          <p:cNvPr id="6" name="Bildobjekt 5" descr="Innan stabsarbetet utvärderas behöver man fundera på varför ska man utvärdera, vad ska man utvärdera, hur ska utvärderingen genomföras, när ska utvärderingen genomföras och vem ska genomföra utvärderingen. ">
            <a:extLst>
              <a:ext uri="{FF2B5EF4-FFF2-40B4-BE49-F238E27FC236}">
                <a16:creationId xmlns:a16="http://schemas.microsoft.com/office/drawing/2014/main" id="{08A3C5CC-E6A2-DC1E-ABB4-8EF9A413E9F1}"/>
              </a:ext>
              <a:ext uri="{C183D7F6-B498-43B3-948B-1728B52AA6E4}">
                <adec:decorative xmlns:adec="http://schemas.microsoft.com/office/drawing/2017/decorative" xmlns="" val="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25786" y="2499846"/>
            <a:ext cx="4126230" cy="2834640"/>
          </a:xfrm>
          <a:prstGeom prst="rect">
            <a:avLst/>
          </a:prstGeom>
        </p:spPr>
      </p:pic>
    </p:spTree>
    <p:extLst>
      <p:ext uri="{BB962C8B-B14F-4D97-AF65-F5344CB8AC3E}">
        <p14:creationId xmlns:p14="http://schemas.microsoft.com/office/powerpoint/2010/main" val="243207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AF6D5F-3713-5A6E-B2EF-92A51F623980}"/>
              </a:ext>
            </a:extLst>
          </p:cNvPr>
          <p:cNvSpPr>
            <a:spLocks noGrp="1"/>
          </p:cNvSpPr>
          <p:nvPr>
            <p:ph type="title"/>
          </p:nvPr>
        </p:nvSpPr>
        <p:spPr>
          <a:xfrm>
            <a:off x="1782000" y="2592000"/>
            <a:ext cx="8640000" cy="712800"/>
          </a:xfrm>
        </p:spPr>
        <p:txBody>
          <a:bodyPr lIns="57600" tIns="57600" rIns="57600" bIns="57600" anchor="ctr"/>
          <a:lstStyle/>
          <a:p>
            <a:pPr algn="ctr">
              <a:lnSpc>
                <a:spcPts val="4800"/>
              </a:lnSpc>
            </a:pPr>
            <a:r>
              <a:rPr lang="en-US" sz="4000" dirty="0" err="1"/>
              <a:t>Lycka</a:t>
            </a:r>
            <a:r>
              <a:rPr lang="en-US" sz="4000" dirty="0"/>
              <a:t> till!</a:t>
            </a:r>
          </a:p>
        </p:txBody>
      </p:sp>
      <p:sp>
        <p:nvSpPr>
          <p:cNvPr id="4" name="Platshållare för text 3">
            <a:extLst>
              <a:ext uri="{FF2B5EF4-FFF2-40B4-BE49-F238E27FC236}">
                <a16:creationId xmlns:a16="http://schemas.microsoft.com/office/drawing/2014/main" id="{CEC31304-AF4D-B6EF-2047-6C1E5D1CFADC}"/>
              </a:ext>
            </a:extLst>
          </p:cNvPr>
          <p:cNvSpPr>
            <a:spLocks noGrp="1"/>
          </p:cNvSpPr>
          <p:nvPr>
            <p:ph type="body" idx="1"/>
          </p:nvPr>
        </p:nvSpPr>
        <p:spPr>
          <a:xfrm>
            <a:off x="1782000" y="3456000"/>
            <a:ext cx="8640000" cy="712800"/>
          </a:xfrm>
        </p:spPr>
        <p:txBody>
          <a:bodyPr lIns="57600" tIns="57600" rIns="57600" bIns="57600"/>
          <a:lstStyle/>
          <a:p>
            <a:pPr algn="ctr"/>
            <a:r>
              <a:rPr lang="sv-SE" sz="2400" dirty="0">
                <a:solidFill>
                  <a:schemeClr val="bg1"/>
                </a:solidFill>
                <a:hlinkClick r:id="rId3">
                  <a:extLst>
                    <a:ext uri="{A12FA001-AC4F-418D-AE19-62706E023703}">
                      <ahyp:hlinkClr xmlns:ahyp="http://schemas.microsoft.com/office/drawing/2018/hyperlinkcolor" xmlns="" val="tx"/>
                    </a:ext>
                  </a:extLst>
                </a:hlinkClick>
              </a:rPr>
              <a:t>msb.se/samverkanledning</a:t>
            </a:r>
            <a:endParaRPr lang="sv-SE" sz="2400" dirty="0">
              <a:solidFill>
                <a:schemeClr val="bg1"/>
              </a:solidFill>
            </a:endParaRPr>
          </a:p>
        </p:txBody>
      </p:sp>
    </p:spTree>
    <p:extLst>
      <p:ext uri="{BB962C8B-B14F-4D97-AF65-F5344CB8AC3E}">
        <p14:creationId xmlns:p14="http://schemas.microsoft.com/office/powerpoint/2010/main" val="193644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1">
            <a:extLst>
              <a:ext uri="{FF2B5EF4-FFF2-40B4-BE49-F238E27FC236}">
                <a16:creationId xmlns:a16="http://schemas.microsoft.com/office/drawing/2014/main" id="{A1F7818C-AF25-5937-E82F-33F50E1DC4D5}"/>
              </a:ext>
            </a:extLst>
          </p:cNvPr>
          <p:cNvSpPr>
            <a:spLocks noGrp="1"/>
          </p:cNvSpPr>
          <p:nvPr>
            <p:ph type="title"/>
          </p:nvPr>
        </p:nvSpPr>
        <p:spPr>
          <a:xfrm>
            <a:off x="1782000" y="2592000"/>
            <a:ext cx="8625600" cy="712800"/>
          </a:xfrm>
        </p:spPr>
        <p:txBody>
          <a:bodyPr lIns="57600" tIns="57600" rIns="57600" bIns="57600" anchor="ctr"/>
          <a:lstStyle/>
          <a:p>
            <a:pPr algn="ctr">
              <a:lnSpc>
                <a:spcPts val="4800"/>
              </a:lnSpc>
            </a:pPr>
            <a:r>
              <a:rPr lang="en-US" sz="4000" dirty="0" err="1"/>
              <a:t>Allmänt</a:t>
            </a:r>
            <a:r>
              <a:rPr lang="en-US" sz="4000" dirty="0"/>
              <a:t> om </a:t>
            </a:r>
            <a:r>
              <a:rPr lang="en-US" sz="4000" dirty="0" err="1"/>
              <a:t>stabsarbete</a:t>
            </a:r>
            <a:endParaRPr lang="en-US" sz="4000" dirty="0"/>
          </a:p>
        </p:txBody>
      </p:sp>
    </p:spTree>
    <p:extLst>
      <p:ext uri="{BB962C8B-B14F-4D97-AF65-F5344CB8AC3E}">
        <p14:creationId xmlns:p14="http://schemas.microsoft.com/office/powerpoint/2010/main" val="377319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2">
            <a:extLst>
              <a:ext uri="{FF2B5EF4-FFF2-40B4-BE49-F238E27FC236}">
                <a16:creationId xmlns:a16="http://schemas.microsoft.com/office/drawing/2014/main" id="{DCAF0B73-231E-35A3-3664-E50F6E4B039F}"/>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en-US" sz="2800" dirty="0" err="1"/>
              <a:t>Vad</a:t>
            </a:r>
            <a:r>
              <a:rPr lang="en-US" sz="2800" dirty="0"/>
              <a:t> </a:t>
            </a:r>
            <a:r>
              <a:rPr lang="en-US" sz="2800" dirty="0" err="1"/>
              <a:t>är</a:t>
            </a:r>
            <a:r>
              <a:rPr lang="en-US" sz="2800" dirty="0"/>
              <a:t> </a:t>
            </a:r>
            <a:r>
              <a:rPr lang="en-US" sz="2800" dirty="0" err="1"/>
              <a:t>en</a:t>
            </a:r>
            <a:r>
              <a:rPr lang="en-US" sz="2800" dirty="0"/>
              <a:t> stab för dig?</a:t>
            </a:r>
          </a:p>
        </p:txBody>
      </p:sp>
      <p:pic>
        <p:nvPicPr>
          <p:cNvPr id="3" name="Bild 1" descr="Personer som arbetar i en stab och har ett möte med några personer tillsammans i ett rum och några på distans via TV-bild. ">
            <a:extLst>
              <a:ext uri="{FF2B5EF4-FFF2-40B4-BE49-F238E27FC236}">
                <a16:creationId xmlns:a16="http://schemas.microsoft.com/office/drawing/2014/main" id="{B2518709-245F-1A2A-930D-DDA21B3474F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10708" y="2753973"/>
            <a:ext cx="5108400" cy="2843012"/>
          </a:xfrm>
        </p:spPr>
      </p:pic>
      <p:sp>
        <p:nvSpPr>
          <p:cNvPr id="7" name="Foto: MSB bildbank">
            <a:extLst>
              <a:ext uri="{FF2B5EF4-FFF2-40B4-BE49-F238E27FC236}">
                <a16:creationId xmlns:a16="http://schemas.microsoft.com/office/drawing/2014/main" id="{61C93552-E124-0743-8CDF-E110805CF823}"/>
              </a:ext>
            </a:extLst>
          </p:cNvPr>
          <p:cNvSpPr txBox="1"/>
          <p:nvPr/>
        </p:nvSpPr>
        <p:spPr>
          <a:xfrm>
            <a:off x="631939" y="5606124"/>
            <a:ext cx="1028434" cy="239436"/>
          </a:xfrm>
          <a:prstGeom prst="rect">
            <a:avLst/>
          </a:prstGeom>
          <a:noFill/>
        </p:spPr>
        <p:txBody>
          <a:bodyPr wrap="none" lIns="57600" tIns="57600" rIns="57600" bIns="57600" rtlCol="0">
            <a:spAutoFit/>
          </a:bodyPr>
          <a:lstStyle/>
          <a:p>
            <a:r>
              <a:rPr lang="sv-SE" sz="800" dirty="0"/>
              <a:t>Foto: MSB Bildbank</a:t>
            </a:r>
          </a:p>
        </p:txBody>
      </p:sp>
      <p:pic>
        <p:nvPicPr>
          <p:cNvPr id="13" name="Bild 2" descr="Två personer som står framför en karta och diskuterar. ">
            <a:extLst>
              <a:ext uri="{FF2B5EF4-FFF2-40B4-BE49-F238E27FC236}">
                <a16:creationId xmlns:a16="http://schemas.microsoft.com/office/drawing/2014/main" id="{30F8A6B5-AB9A-2BD5-7BE5-5BBC0EA55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601" y="2753011"/>
            <a:ext cx="3707357" cy="2844000"/>
          </a:xfrm>
          <a:prstGeom prst="rect">
            <a:avLst/>
          </a:prstGeom>
        </p:spPr>
      </p:pic>
      <p:sp>
        <p:nvSpPr>
          <p:cNvPr id="9" name="Foto: MSB bildbank">
            <a:extLst>
              <a:ext uri="{FF2B5EF4-FFF2-40B4-BE49-F238E27FC236}">
                <a16:creationId xmlns:a16="http://schemas.microsoft.com/office/drawing/2014/main" id="{126872F6-DBDD-D404-70DF-F3D8ECEBF240}"/>
              </a:ext>
            </a:extLst>
          </p:cNvPr>
          <p:cNvSpPr txBox="1"/>
          <p:nvPr/>
        </p:nvSpPr>
        <p:spPr>
          <a:xfrm>
            <a:off x="5870950" y="5597810"/>
            <a:ext cx="1028434" cy="239436"/>
          </a:xfrm>
          <a:prstGeom prst="rect">
            <a:avLst/>
          </a:prstGeom>
          <a:noFill/>
        </p:spPr>
        <p:txBody>
          <a:bodyPr wrap="none" lIns="57600" tIns="57600" rIns="57600" bIns="57600" rtlCol="0">
            <a:spAutoFit/>
          </a:bodyPr>
          <a:lstStyle/>
          <a:p>
            <a:r>
              <a:rPr lang="sv-SE" sz="800" dirty="0"/>
              <a:t>Foto: MSB Bildbank</a:t>
            </a:r>
          </a:p>
        </p:txBody>
      </p:sp>
      <p:pic>
        <p:nvPicPr>
          <p:cNvPr id="15" name="Bild 3" descr="En person som håller i ett möte. ">
            <a:extLst>
              <a:ext uri="{FF2B5EF4-FFF2-40B4-BE49-F238E27FC236}">
                <a16:creationId xmlns:a16="http://schemas.microsoft.com/office/drawing/2014/main" id="{62C79B80-7CBB-CCED-0E1C-10BEABA4A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0800" y="2753011"/>
            <a:ext cx="1854200" cy="2844800"/>
          </a:xfrm>
          <a:prstGeom prst="rect">
            <a:avLst/>
          </a:prstGeom>
        </p:spPr>
      </p:pic>
      <p:sp>
        <p:nvSpPr>
          <p:cNvPr id="11" name="Foto: Helena Bergholm">
            <a:extLst>
              <a:ext uri="{FF2B5EF4-FFF2-40B4-BE49-F238E27FC236}">
                <a16:creationId xmlns:a16="http://schemas.microsoft.com/office/drawing/2014/main" id="{6A1320FD-347A-3329-2858-CDB18317F6EB}"/>
              </a:ext>
            </a:extLst>
          </p:cNvPr>
          <p:cNvSpPr txBox="1"/>
          <p:nvPr/>
        </p:nvSpPr>
        <p:spPr>
          <a:xfrm>
            <a:off x="9730800" y="5597809"/>
            <a:ext cx="1177513" cy="239436"/>
          </a:xfrm>
          <a:prstGeom prst="rect">
            <a:avLst/>
          </a:prstGeom>
          <a:noFill/>
        </p:spPr>
        <p:txBody>
          <a:bodyPr wrap="none" lIns="57600" tIns="57600" rIns="57600" bIns="57600" rtlCol="0">
            <a:spAutoFit/>
          </a:bodyPr>
          <a:lstStyle/>
          <a:p>
            <a:r>
              <a:rPr lang="sv-SE" sz="800" dirty="0"/>
              <a:t>Foto: Helena Bergholm</a:t>
            </a:r>
          </a:p>
        </p:txBody>
      </p:sp>
      <p:pic>
        <p:nvPicPr>
          <p:cNvPr id="2" name="Illustration" descr="En tankebubbla med ett frågetecken i.">
            <a:extLst>
              <a:ext uri="{FF2B5EF4-FFF2-40B4-BE49-F238E27FC236}">
                <a16:creationId xmlns:a16="http://schemas.microsoft.com/office/drawing/2014/main" id="{F2531D91-D6D7-3436-DD82-8819CE39133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76425" y="555465"/>
            <a:ext cx="2638825" cy="1432800"/>
          </a:xfrm>
          <a:prstGeom prst="rect">
            <a:avLst/>
          </a:prstGeom>
        </p:spPr>
      </p:pic>
    </p:spTree>
    <p:extLst>
      <p:ext uri="{BB962C8B-B14F-4D97-AF65-F5344CB8AC3E}">
        <p14:creationId xmlns:p14="http://schemas.microsoft.com/office/powerpoint/2010/main" val="4548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descr="Flera personer som sitter och står runt ett bord. De tittar gemensamt på en karta och ser fundersamma ut. ">
            <a:extLst>
              <a:ext uri="{FF2B5EF4-FFF2-40B4-BE49-F238E27FC236}">
                <a16:creationId xmlns:a16="http://schemas.microsoft.com/office/drawing/2014/main" id="{7D7D8AAD-B2D4-8BFF-BB30-9F83325930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82000" y="3429000"/>
            <a:ext cx="5486400" cy="2514600"/>
          </a:xfrm>
          <a:prstGeom prst="rect">
            <a:avLst/>
          </a:prstGeom>
        </p:spPr>
      </p:pic>
      <p:grpSp>
        <p:nvGrpSpPr>
          <p:cNvPr id="15" name="Grupp 14" descr="Ett moln med frågan kan hanteringen ske i linjen eller behöver vi en stab?">
            <a:extLst>
              <a:ext uri="{FF2B5EF4-FFF2-40B4-BE49-F238E27FC236}">
                <a16:creationId xmlns:a16="http://schemas.microsoft.com/office/drawing/2014/main" id="{C610F4DB-E313-BDF1-7BF5-4B668C888FA7}"/>
              </a:ext>
            </a:extLst>
          </p:cNvPr>
          <p:cNvGrpSpPr/>
          <p:nvPr/>
        </p:nvGrpSpPr>
        <p:grpSpPr>
          <a:xfrm>
            <a:off x="7069430" y="2353609"/>
            <a:ext cx="4425546" cy="2268887"/>
            <a:chOff x="7069430" y="2353609"/>
            <a:chExt cx="4425546" cy="2268887"/>
          </a:xfrm>
        </p:grpSpPr>
        <p:grpSp>
          <p:nvGrpSpPr>
            <p:cNvPr id="13" name="Grupp 12">
              <a:extLst>
                <a:ext uri="{FF2B5EF4-FFF2-40B4-BE49-F238E27FC236}">
                  <a16:creationId xmlns:a16="http://schemas.microsoft.com/office/drawing/2014/main" id="{AA0A375E-A907-E62C-92AD-8D363C388175}"/>
                </a:ext>
              </a:extLst>
            </p:cNvPr>
            <p:cNvGrpSpPr/>
            <p:nvPr/>
          </p:nvGrpSpPr>
          <p:grpSpPr>
            <a:xfrm>
              <a:off x="7069430" y="2353609"/>
              <a:ext cx="4425546" cy="2268887"/>
              <a:chOff x="7069430" y="2353609"/>
              <a:chExt cx="4425546" cy="2268887"/>
            </a:xfrm>
          </p:grpSpPr>
          <p:sp>
            <p:nvSpPr>
              <p:cNvPr id="5" name="Ellips 4">
                <a:extLst>
                  <a:ext uri="{FF2B5EF4-FFF2-40B4-BE49-F238E27FC236}">
                    <a16:creationId xmlns:a16="http://schemas.microsoft.com/office/drawing/2014/main" id="{F128CEFE-E4EC-D22E-DC61-C6C616A2DFF0}"/>
                  </a:ext>
                </a:extLst>
              </p:cNvPr>
              <p:cNvSpPr/>
              <p:nvPr/>
            </p:nvSpPr>
            <p:spPr>
              <a:xfrm>
                <a:off x="7618171" y="2353609"/>
                <a:ext cx="3876805" cy="21576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B3E14A44-893C-B37C-8151-3F31F6F9A72B}"/>
                  </a:ext>
                </a:extLst>
              </p:cNvPr>
              <p:cNvSpPr/>
              <p:nvPr/>
            </p:nvSpPr>
            <p:spPr>
              <a:xfrm rot="19094913">
                <a:off x="7452373" y="3696845"/>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F99BCC93-86F0-4977-6B17-ED3B801C9F2A}"/>
                  </a:ext>
                </a:extLst>
              </p:cNvPr>
              <p:cNvSpPr/>
              <p:nvPr/>
            </p:nvSpPr>
            <p:spPr>
              <a:xfrm rot="19094913">
                <a:off x="7212529" y="4197083"/>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53ECB499-172B-001E-325C-8B522AA610BB}"/>
                  </a:ext>
                </a:extLst>
              </p:cNvPr>
              <p:cNvSpPr/>
              <p:nvPr/>
            </p:nvSpPr>
            <p:spPr>
              <a:xfrm rot="19094913">
                <a:off x="7069430" y="4471296"/>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P ">
              <a:extLst>
                <a:ext uri="{FF2B5EF4-FFF2-40B4-BE49-F238E27FC236}">
                  <a16:creationId xmlns:a16="http://schemas.microsoft.com/office/drawing/2014/main" id="{84B53E4C-5FB7-526A-9E3E-4C571B5F6AE5}"/>
                </a:ext>
              </a:extLst>
            </p:cNvPr>
            <p:cNvSpPr txBox="1"/>
            <p:nvPr/>
          </p:nvSpPr>
          <p:spPr>
            <a:xfrm>
              <a:off x="8015126" y="3109248"/>
              <a:ext cx="3082895" cy="646331"/>
            </a:xfrm>
            <a:prstGeom prst="rect">
              <a:avLst/>
            </a:prstGeom>
            <a:noFill/>
          </p:spPr>
          <p:txBody>
            <a:bodyPr wrap="none" rtlCol="0">
              <a:spAutoFit/>
            </a:bodyPr>
            <a:lstStyle/>
            <a:p>
              <a:r>
                <a:rPr lang="sv-SE" dirty="0">
                  <a:solidFill>
                    <a:schemeClr val="bg1"/>
                  </a:solidFill>
                </a:rPr>
                <a:t>Kan hanteringen ske i linjen </a:t>
              </a:r>
            </a:p>
            <a:p>
              <a:r>
                <a:rPr lang="sv-SE" dirty="0">
                  <a:solidFill>
                    <a:schemeClr val="bg1"/>
                  </a:solidFill>
                </a:rPr>
                <a:t>eller behöver vi en stab?</a:t>
              </a:r>
            </a:p>
          </p:txBody>
        </p:sp>
      </p:grpSp>
      <p:sp>
        <p:nvSpPr>
          <p:cNvPr id="2" name="H2">
            <a:extLst>
              <a:ext uri="{FF2B5EF4-FFF2-40B4-BE49-F238E27FC236}">
                <a16:creationId xmlns:a16="http://schemas.microsoft.com/office/drawing/2014/main" id="{89907A43-12CC-F48C-EB54-A8AD926371BD}"/>
              </a:ext>
            </a:extLst>
          </p:cNvPr>
          <p:cNvSpPr>
            <a:spLocks noGrp="1"/>
          </p:cNvSpPr>
          <p:nvPr>
            <p:ph type="title"/>
          </p:nvPr>
        </p:nvSpPr>
        <p:spPr>
          <a:xfrm>
            <a:off x="1782000" y="1152000"/>
            <a:ext cx="8625600" cy="712800"/>
          </a:xfrm>
        </p:spPr>
        <p:txBody>
          <a:bodyPr lIns="57600" tIns="57600" rIns="57600" bIns="57600"/>
          <a:lstStyle/>
          <a:p>
            <a:pPr>
              <a:lnSpc>
                <a:spcPts val="3600"/>
              </a:lnSpc>
            </a:pPr>
            <a:r>
              <a:rPr lang="sv-SE" sz="2800" dirty="0"/>
              <a:t>Vad är en stab?</a:t>
            </a:r>
          </a:p>
        </p:txBody>
      </p:sp>
      <p:sp>
        <p:nvSpPr>
          <p:cNvPr id="3" name="P">
            <a:extLst>
              <a:ext uri="{FF2B5EF4-FFF2-40B4-BE49-F238E27FC236}">
                <a16:creationId xmlns:a16="http://schemas.microsoft.com/office/drawing/2014/main" id="{B8E8AA37-5743-F0A0-0F8C-78C5181BAB8E}"/>
              </a:ext>
            </a:extLst>
          </p:cNvPr>
          <p:cNvSpPr>
            <a:spLocks noGrp="1"/>
          </p:cNvSpPr>
          <p:nvPr>
            <p:ph idx="1"/>
          </p:nvPr>
        </p:nvSpPr>
        <p:spPr>
          <a:xfrm>
            <a:off x="1782000" y="1998000"/>
            <a:ext cx="8640000" cy="3585600"/>
          </a:xfrm>
        </p:spPr>
        <p:txBody>
          <a:bodyPr lIns="57600" tIns="57600" rIns="57600" bIns="57600"/>
          <a:lstStyle/>
          <a:p>
            <a:pPr marL="0" indent="0">
              <a:buNone/>
            </a:pPr>
            <a:r>
              <a:rPr lang="sv-SE" sz="1800" dirty="0"/>
              <a:t>Ett stöd för att öka en organisations förmåga att hantera </a:t>
            </a:r>
            <a:br>
              <a:rPr lang="sv-SE" sz="1800" dirty="0"/>
            </a:br>
            <a:r>
              <a:rPr lang="sv-SE" sz="1800" dirty="0"/>
              <a:t>konsekvenserna av en samhällsstörning.</a:t>
            </a:r>
          </a:p>
        </p:txBody>
      </p:sp>
    </p:spTree>
    <p:extLst>
      <p:ext uri="{BB962C8B-B14F-4D97-AF65-F5344CB8AC3E}">
        <p14:creationId xmlns:p14="http://schemas.microsoft.com/office/powerpoint/2010/main" val="304009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2">
            <a:extLst>
              <a:ext uri="{FF2B5EF4-FFF2-40B4-BE49-F238E27FC236}">
                <a16:creationId xmlns:a16="http://schemas.microsoft.com/office/drawing/2014/main" id="{8C83BEC4-E60A-F9FD-4B30-6D5043E92F23}"/>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När behövs en stab?</a:t>
            </a:r>
          </a:p>
        </p:txBody>
      </p:sp>
      <p:sp>
        <p:nvSpPr>
          <p:cNvPr id="9" name="Platshållare för innehåll 8">
            <a:extLst>
              <a:ext uri="{FF2B5EF4-FFF2-40B4-BE49-F238E27FC236}">
                <a16:creationId xmlns:a16="http://schemas.microsoft.com/office/drawing/2014/main" id="{0A86CA2F-B2DB-45D7-B69F-9F1A47DBA280}"/>
              </a:ext>
            </a:extLst>
          </p:cNvPr>
          <p:cNvSpPr>
            <a:spLocks noGrp="1"/>
          </p:cNvSpPr>
          <p:nvPr>
            <p:ph idx="1"/>
          </p:nvPr>
        </p:nvSpPr>
        <p:spPr>
          <a:xfrm>
            <a:off x="1782000" y="1998000"/>
            <a:ext cx="8640000" cy="3585600"/>
          </a:xfrm>
        </p:spPr>
        <p:txBody>
          <a:bodyPr lIns="57600" tIns="57600" rIns="57600" bIns="57600"/>
          <a:lstStyle/>
          <a:p>
            <a:pPr marL="0" indent="0">
              <a:spcBef>
                <a:spcPts val="0"/>
              </a:spcBef>
              <a:spcAft>
                <a:spcPts val="800"/>
              </a:spcAft>
              <a:buNone/>
            </a:pPr>
            <a:r>
              <a:rPr lang="sv-SE" sz="2000" b="1" dirty="0">
                <a:solidFill>
                  <a:schemeClr val="tx1"/>
                </a:solidFill>
                <a:latin typeface="Arial" panose="020B0604020202020204" pitchFamily="34" charset="0"/>
                <a:cs typeface="Arial" panose="020B0604020202020204" pitchFamily="34" charset="0"/>
              </a:rPr>
              <a:t>Skyddsvärden hotade</a:t>
            </a:r>
          </a:p>
          <a:p>
            <a:pPr marL="172800" indent="-172800">
              <a:spcBef>
                <a:spcPts val="800"/>
              </a:spcBef>
            </a:pPr>
            <a:r>
              <a:rPr lang="sv-SE" sz="1800" dirty="0">
                <a:solidFill>
                  <a:schemeClr val="tx1"/>
                </a:solidFill>
                <a:latin typeface="Arial" panose="020B0604020202020204" pitchFamily="34" charset="0"/>
                <a:cs typeface="Arial" panose="020B0604020202020204" pitchFamily="34" charset="0"/>
              </a:rPr>
              <a:t>Människors liv och hälsa</a:t>
            </a:r>
          </a:p>
          <a:p>
            <a:pPr marL="172800" indent="-172800">
              <a:spcBef>
                <a:spcPts val="800"/>
              </a:spcBef>
            </a:pPr>
            <a:r>
              <a:rPr lang="sv-SE" sz="1800" dirty="0">
                <a:solidFill>
                  <a:schemeClr val="tx1"/>
                </a:solidFill>
                <a:latin typeface="Arial" panose="020B0604020202020204" pitchFamily="34" charset="0"/>
                <a:cs typeface="Arial" panose="020B0604020202020204" pitchFamily="34" charset="0"/>
              </a:rPr>
              <a:t>Samhällets funktionalitet</a:t>
            </a:r>
          </a:p>
          <a:p>
            <a:pPr marL="172800" indent="-172800">
              <a:spcBef>
                <a:spcPts val="800"/>
              </a:spcBef>
            </a:pPr>
            <a:r>
              <a:rPr lang="sv-SE" sz="1800" dirty="0">
                <a:solidFill>
                  <a:schemeClr val="tx1"/>
                </a:solidFill>
                <a:latin typeface="Arial" panose="020B0604020202020204" pitchFamily="34" charset="0"/>
                <a:cs typeface="Arial" panose="020B0604020202020204" pitchFamily="34" charset="0"/>
              </a:rPr>
              <a:t>Demokrati, rättssäkerhet och </a:t>
            </a:r>
            <a:br>
              <a:rPr lang="sv-SE" sz="1800" dirty="0">
                <a:solidFill>
                  <a:schemeClr val="tx1"/>
                </a:solidFill>
                <a:latin typeface="Arial" panose="020B0604020202020204" pitchFamily="34" charset="0"/>
                <a:cs typeface="Arial" panose="020B0604020202020204" pitchFamily="34" charset="0"/>
              </a:rPr>
            </a:br>
            <a:r>
              <a:rPr lang="sv-SE" sz="1800" dirty="0">
                <a:solidFill>
                  <a:schemeClr val="tx1"/>
                </a:solidFill>
                <a:latin typeface="Arial" panose="020B0604020202020204" pitchFamily="34" charset="0"/>
                <a:cs typeface="Arial" panose="020B0604020202020204" pitchFamily="34" charset="0"/>
              </a:rPr>
              <a:t>mänskliga fri- och rättigheter </a:t>
            </a:r>
          </a:p>
          <a:p>
            <a:pPr marL="172800" indent="-172800">
              <a:spcBef>
                <a:spcPts val="800"/>
              </a:spcBef>
            </a:pPr>
            <a:r>
              <a:rPr lang="sv-SE" sz="1800" dirty="0">
                <a:solidFill>
                  <a:schemeClr val="tx1"/>
                </a:solidFill>
                <a:latin typeface="Arial" panose="020B0604020202020204" pitchFamily="34" charset="0"/>
                <a:cs typeface="Arial" panose="020B0604020202020204" pitchFamily="34" charset="0"/>
              </a:rPr>
              <a:t>Miljö och ekonomiska värden </a:t>
            </a:r>
          </a:p>
          <a:p>
            <a:pPr marL="172800" indent="-172800">
              <a:spcBef>
                <a:spcPts val="800"/>
              </a:spcBef>
            </a:pPr>
            <a:r>
              <a:rPr lang="sv-SE" sz="1800" dirty="0">
                <a:solidFill>
                  <a:schemeClr val="tx1"/>
                </a:solidFill>
                <a:latin typeface="Arial" panose="020B0604020202020204" pitchFamily="34" charset="0"/>
                <a:cs typeface="Arial" panose="020B0604020202020204" pitchFamily="34" charset="0"/>
              </a:rPr>
              <a:t>Nationell suveränitet</a:t>
            </a:r>
          </a:p>
        </p:txBody>
      </p:sp>
      <p:grpSp>
        <p:nvGrpSpPr>
          <p:cNvPr id="18" name="Illustration + bubbla" descr="En kvinna beslutsfattare och en man stabschef diskuterar om en stab ska startas upp. ">
            <a:extLst>
              <a:ext uri="{FF2B5EF4-FFF2-40B4-BE49-F238E27FC236}">
                <a16:creationId xmlns:a16="http://schemas.microsoft.com/office/drawing/2014/main" id="{F84A831F-2C43-0F7E-0CB4-A7AAA0A8D7B3}"/>
              </a:ext>
            </a:extLst>
          </p:cNvPr>
          <p:cNvGrpSpPr/>
          <p:nvPr/>
        </p:nvGrpSpPr>
        <p:grpSpPr>
          <a:xfrm>
            <a:off x="6481215" y="887510"/>
            <a:ext cx="4314963" cy="5302754"/>
            <a:chOff x="6481215" y="887510"/>
            <a:chExt cx="4314963" cy="5302754"/>
          </a:xfrm>
        </p:grpSpPr>
        <p:pic>
          <p:nvPicPr>
            <p:cNvPr id="4" name="Illustration">
              <a:extLst>
                <a:ext uri="{FF2B5EF4-FFF2-40B4-BE49-F238E27FC236}">
                  <a16:creationId xmlns:a16="http://schemas.microsoft.com/office/drawing/2014/main" id="{0BD0C748-9809-C6D8-AF6E-EEB20EC129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38290" y="3768115"/>
              <a:ext cx="2277695" cy="2422149"/>
            </a:xfrm>
            <a:prstGeom prst="rect">
              <a:avLst/>
            </a:prstGeom>
          </p:spPr>
        </p:pic>
        <p:grpSp>
          <p:nvGrpSpPr>
            <p:cNvPr id="17" name="Bubbla">
              <a:extLst>
                <a:ext uri="{FF2B5EF4-FFF2-40B4-BE49-F238E27FC236}">
                  <a16:creationId xmlns:a16="http://schemas.microsoft.com/office/drawing/2014/main" id="{4FA35073-8DBD-5EF6-E353-F6028E7701F5}"/>
                </a:ext>
              </a:extLst>
            </p:cNvPr>
            <p:cNvGrpSpPr/>
            <p:nvPr/>
          </p:nvGrpSpPr>
          <p:grpSpPr>
            <a:xfrm>
              <a:off x="6481215" y="887510"/>
              <a:ext cx="4314963" cy="2808180"/>
              <a:chOff x="6481215" y="887510"/>
              <a:chExt cx="4314963" cy="2808180"/>
            </a:xfrm>
          </p:grpSpPr>
          <p:grpSp>
            <p:nvGrpSpPr>
              <p:cNvPr id="16" name="Bubbla">
                <a:extLst>
                  <a:ext uri="{FF2B5EF4-FFF2-40B4-BE49-F238E27FC236}">
                    <a16:creationId xmlns:a16="http://schemas.microsoft.com/office/drawing/2014/main" id="{1670F75C-F2C6-AB14-B782-C1DDDE014DBD}"/>
                  </a:ext>
                </a:extLst>
              </p:cNvPr>
              <p:cNvGrpSpPr/>
              <p:nvPr/>
            </p:nvGrpSpPr>
            <p:grpSpPr>
              <a:xfrm>
                <a:off x="6481215" y="887510"/>
                <a:ext cx="4314963" cy="2808180"/>
                <a:chOff x="6481215" y="887510"/>
                <a:chExt cx="4314963" cy="2808180"/>
              </a:xfrm>
            </p:grpSpPr>
            <p:sp>
              <p:nvSpPr>
                <p:cNvPr id="22" name="Ellips 21" descr="En kvinna som beslutsfattare och en man som stabschef diskuterar om en stab ska startas upp. ">
                  <a:extLst>
                    <a:ext uri="{FF2B5EF4-FFF2-40B4-BE49-F238E27FC236}">
                      <a16:creationId xmlns:a16="http://schemas.microsoft.com/office/drawing/2014/main" id="{7125FF79-3B6F-119B-8268-BCF9F890532A}"/>
                    </a:ext>
                  </a:extLst>
                </p:cNvPr>
                <p:cNvSpPr/>
                <p:nvPr/>
              </p:nvSpPr>
              <p:spPr>
                <a:xfrm>
                  <a:off x="6481215" y="887510"/>
                  <a:ext cx="4314963" cy="21576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riangel 27">
                  <a:extLst>
                    <a:ext uri="{FF2B5EF4-FFF2-40B4-BE49-F238E27FC236}">
                      <a16:creationId xmlns:a16="http://schemas.microsoft.com/office/drawing/2014/main" id="{05B04751-8E67-B22F-47A9-B20E0D17A440}"/>
                    </a:ext>
                  </a:extLst>
                </p:cNvPr>
                <p:cNvSpPr/>
                <p:nvPr/>
              </p:nvSpPr>
              <p:spPr>
                <a:xfrm rot="9523335">
                  <a:off x="8761830" y="2914514"/>
                  <a:ext cx="545901" cy="7811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Txt">
                <a:extLst>
                  <a:ext uri="{FF2B5EF4-FFF2-40B4-BE49-F238E27FC236}">
                    <a16:creationId xmlns:a16="http://schemas.microsoft.com/office/drawing/2014/main" id="{C60FFE21-E508-F057-E9E8-D0F343D33C9F}"/>
                  </a:ext>
                </a:extLst>
              </p:cNvPr>
              <p:cNvSpPr txBox="1"/>
              <p:nvPr/>
            </p:nvSpPr>
            <p:spPr>
              <a:xfrm>
                <a:off x="7007480" y="1263986"/>
                <a:ext cx="3262432" cy="1477328"/>
              </a:xfrm>
              <a:prstGeom prst="rect">
                <a:avLst/>
              </a:prstGeom>
              <a:noFill/>
            </p:spPr>
            <p:txBody>
              <a:bodyPr wrap="none" rtlCol="0">
                <a:spAutoFit/>
              </a:bodyPr>
              <a:lstStyle/>
              <a:p>
                <a:pPr algn="ctr"/>
                <a:r>
                  <a:rPr lang="sv-SE" dirty="0">
                    <a:solidFill>
                      <a:schemeClr val="bg1"/>
                    </a:solidFill>
                  </a:rPr>
                  <a:t>Behov av utökat ledningsstöd</a:t>
                </a:r>
              </a:p>
              <a:p>
                <a:pPr algn="ctr"/>
                <a:r>
                  <a:rPr lang="sv-SE" dirty="0">
                    <a:solidFill>
                      <a:schemeClr val="bg1"/>
                    </a:solidFill>
                  </a:rPr>
                  <a:t>Många uppgifter samtidigt</a:t>
                </a:r>
              </a:p>
              <a:p>
                <a:pPr algn="ctr"/>
                <a:r>
                  <a:rPr lang="sv-SE" dirty="0">
                    <a:solidFill>
                      <a:schemeClr val="bg1"/>
                    </a:solidFill>
                  </a:rPr>
                  <a:t>Hög tidspress</a:t>
                </a:r>
              </a:p>
              <a:p>
                <a:pPr algn="ctr"/>
                <a:r>
                  <a:rPr lang="sv-SE" dirty="0">
                    <a:solidFill>
                      <a:schemeClr val="bg1"/>
                    </a:solidFill>
                  </a:rPr>
                  <a:t>Stora osäkerheter</a:t>
                </a:r>
              </a:p>
              <a:p>
                <a:pPr algn="ctr"/>
                <a:r>
                  <a:rPr lang="sv-SE" dirty="0">
                    <a:solidFill>
                      <a:schemeClr val="bg1"/>
                    </a:solidFill>
                  </a:rPr>
                  <a:t>Ökad informationshantering</a:t>
                </a:r>
              </a:p>
            </p:txBody>
          </p:sp>
        </p:grpSp>
      </p:grpSp>
    </p:spTree>
    <p:extLst>
      <p:ext uri="{BB962C8B-B14F-4D97-AF65-F5344CB8AC3E}">
        <p14:creationId xmlns:p14="http://schemas.microsoft.com/office/powerpoint/2010/main" val="39151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2">
            <a:extLst>
              <a:ext uri="{FF2B5EF4-FFF2-40B4-BE49-F238E27FC236}">
                <a16:creationId xmlns:a16="http://schemas.microsoft.com/office/drawing/2014/main" id="{B3A67026-2569-B397-54D9-E24D7E76A339}"/>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solidFill>
                  <a:schemeClr val="tx1"/>
                </a:solidFill>
              </a:rPr>
              <a:t>Reflektion…</a:t>
            </a:r>
            <a:endParaRPr lang="sv-SE" sz="2800" dirty="0"/>
          </a:p>
        </p:txBody>
      </p:sp>
      <p:sp>
        <p:nvSpPr>
          <p:cNvPr id="3" name="P">
            <a:extLst>
              <a:ext uri="{FF2B5EF4-FFF2-40B4-BE49-F238E27FC236}">
                <a16:creationId xmlns:a16="http://schemas.microsoft.com/office/drawing/2014/main" id="{454AA282-5A63-7C0F-9FE4-98DE86D72EBB}"/>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dirty="0"/>
              <a:t>Vid vilka händelser tror du att din organisation behöver starta upp </a:t>
            </a:r>
            <a:r>
              <a:rPr lang="sv-SE" sz="1800" dirty="0">
                <a:solidFill>
                  <a:schemeClr val="tx1"/>
                </a:solidFill>
              </a:rPr>
              <a:t>en</a:t>
            </a:r>
            <a:r>
              <a:rPr lang="sv-SE" sz="1800" dirty="0"/>
              <a:t> stab?</a:t>
            </a:r>
          </a:p>
        </p:txBody>
      </p:sp>
      <p:pic>
        <p:nvPicPr>
          <p:cNvPr id="4" name="Illustration" descr="Flera personer som sitter och står runt ett bord. De tittar gemensamt på en karta och ser fundersamma ut. ">
            <a:extLst>
              <a:ext uri="{FF2B5EF4-FFF2-40B4-BE49-F238E27FC236}">
                <a16:creationId xmlns:a16="http://schemas.microsoft.com/office/drawing/2014/main" id="{5D7A3911-8FF9-CBBF-086C-3283EC1922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42836" y="3172809"/>
            <a:ext cx="5706327" cy="2615400"/>
          </a:xfrm>
          <a:prstGeom prst="rect">
            <a:avLst/>
          </a:prstGeom>
        </p:spPr>
      </p:pic>
    </p:spTree>
    <p:extLst>
      <p:ext uri="{BB962C8B-B14F-4D97-AF65-F5344CB8AC3E}">
        <p14:creationId xmlns:p14="http://schemas.microsoft.com/office/powerpoint/2010/main" val="96924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62DF18-DF35-0A5E-7AB6-44F1619DEC73}"/>
              </a:ext>
            </a:extLst>
          </p:cNvPr>
          <p:cNvSpPr>
            <a:spLocks noGrp="1"/>
          </p:cNvSpPr>
          <p:nvPr>
            <p:ph type="title"/>
          </p:nvPr>
        </p:nvSpPr>
        <p:spPr>
          <a:xfrm>
            <a:off x="1782000" y="864000"/>
            <a:ext cx="8640000" cy="712800"/>
          </a:xfrm>
        </p:spPr>
        <p:txBody>
          <a:bodyPr lIns="57600" tIns="57600" rIns="57600" bIns="57600"/>
          <a:lstStyle/>
          <a:p>
            <a:pPr>
              <a:lnSpc>
                <a:spcPts val="3600"/>
              </a:lnSpc>
            </a:pPr>
            <a:r>
              <a:rPr lang="sv-SE" sz="2800" dirty="0"/>
              <a:t>Exempel på när en stab kan behövas?</a:t>
            </a:r>
          </a:p>
        </p:txBody>
      </p:sp>
      <p:sp>
        <p:nvSpPr>
          <p:cNvPr id="4" name="Platshållare för innehåll 3">
            <a:extLst>
              <a:ext uri="{FF2B5EF4-FFF2-40B4-BE49-F238E27FC236}">
                <a16:creationId xmlns:a16="http://schemas.microsoft.com/office/drawing/2014/main" id="{A13E9878-CCC8-2147-C33A-BB7F522845A0}"/>
              </a:ext>
            </a:extLst>
          </p:cNvPr>
          <p:cNvSpPr>
            <a:spLocks noGrp="1"/>
          </p:cNvSpPr>
          <p:nvPr>
            <p:ph idx="1"/>
          </p:nvPr>
        </p:nvSpPr>
        <p:spPr>
          <a:xfrm>
            <a:off x="1782000" y="1710000"/>
            <a:ext cx="8640000" cy="3585600"/>
          </a:xfrm>
        </p:spPr>
        <p:txBody>
          <a:bodyPr lIns="57600" tIns="57600" rIns="57600" bIns="57600"/>
          <a:lstStyle/>
          <a:p>
            <a:pPr marL="0" indent="0">
              <a:spcBef>
                <a:spcPts val="0"/>
              </a:spcBef>
              <a:buNone/>
            </a:pPr>
            <a:r>
              <a:rPr lang="sv-SE" sz="2000" b="1" dirty="0"/>
              <a:t>Exempel på utmaningar</a:t>
            </a:r>
          </a:p>
          <a:p>
            <a:pPr marL="0" indent="0">
              <a:spcBef>
                <a:spcPts val="800"/>
              </a:spcBef>
              <a:buNone/>
            </a:pPr>
            <a:r>
              <a:rPr lang="sv-SE" sz="1800" dirty="0"/>
              <a:t>…kommer smygande</a:t>
            </a:r>
          </a:p>
          <a:p>
            <a:pPr marL="0" indent="0">
              <a:spcBef>
                <a:spcPts val="800"/>
              </a:spcBef>
              <a:buNone/>
            </a:pPr>
            <a:r>
              <a:rPr lang="sv-SE" sz="1800" dirty="0"/>
              <a:t>…inträffar plötsligt</a:t>
            </a:r>
          </a:p>
          <a:p>
            <a:pPr marL="0" indent="0">
              <a:spcBef>
                <a:spcPts val="800"/>
              </a:spcBef>
              <a:buNone/>
            </a:pPr>
            <a:r>
              <a:rPr lang="sv-SE" sz="1800" dirty="0"/>
              <a:t>…okänt/nytt</a:t>
            </a:r>
          </a:p>
          <a:p>
            <a:pPr marL="0" indent="0">
              <a:spcBef>
                <a:spcPts val="800"/>
              </a:spcBef>
              <a:spcAft>
                <a:spcPts val="800"/>
              </a:spcAft>
              <a:buNone/>
            </a:pPr>
            <a:r>
              <a:rPr lang="sv-SE" sz="1800" dirty="0"/>
              <a:t>…risk att något ska hända</a:t>
            </a:r>
          </a:p>
          <a:p>
            <a:pPr marL="0" indent="0">
              <a:spcBef>
                <a:spcPts val="800"/>
              </a:spcBef>
              <a:buNone/>
            </a:pPr>
            <a:r>
              <a:rPr lang="sv-SE" sz="2000" b="1" dirty="0"/>
              <a:t>Konsekvenser av samhällsstörningen:</a:t>
            </a:r>
          </a:p>
          <a:p>
            <a:pPr marL="0" indent="0">
              <a:spcBef>
                <a:spcPts val="800"/>
              </a:spcBef>
              <a:buNone/>
            </a:pPr>
            <a:r>
              <a:rPr lang="sv-SE" sz="1800" dirty="0"/>
              <a:t>…hög belastning</a:t>
            </a:r>
          </a:p>
          <a:p>
            <a:pPr marL="0" indent="0">
              <a:spcBef>
                <a:spcPts val="800"/>
              </a:spcBef>
              <a:buNone/>
            </a:pPr>
            <a:r>
              <a:rPr lang="sv-SE" sz="1800" dirty="0"/>
              <a:t>…osäkerheter kring händelsen/händelseförloppet och hantering</a:t>
            </a:r>
          </a:p>
          <a:p>
            <a:pPr marL="0" indent="0">
              <a:spcBef>
                <a:spcPts val="800"/>
              </a:spcBef>
              <a:buNone/>
            </a:pPr>
            <a:r>
              <a:rPr lang="sv-SE" sz="1800" dirty="0"/>
              <a:t>…informationsbehov och informationshantering</a:t>
            </a:r>
          </a:p>
          <a:p>
            <a:pPr marL="0" indent="0">
              <a:spcBef>
                <a:spcPts val="800"/>
              </a:spcBef>
              <a:buNone/>
            </a:pPr>
            <a:r>
              <a:rPr lang="sv-SE" sz="1800" dirty="0"/>
              <a:t>…kräver samlad intern hantering</a:t>
            </a:r>
          </a:p>
          <a:p>
            <a:pPr marL="0" indent="0">
              <a:spcBef>
                <a:spcPts val="800"/>
              </a:spcBef>
              <a:buNone/>
            </a:pPr>
            <a:r>
              <a:rPr lang="sv-SE" sz="1800" dirty="0"/>
              <a:t>…samverkansbehov internt/externt</a:t>
            </a:r>
          </a:p>
        </p:txBody>
      </p:sp>
      <p:pic>
        <p:nvPicPr>
          <p:cNvPr id="10" name="Bildobjekt 9" descr="En stab kan behövas när något av samhällets skyddsvärden är hotade: som människors liv hälsa av pandemi, samhällets funktionalitet av översvämning, demokrati, rättssäkerhet och mänskliga fri- och rättigheter av terrorism, miljö- och ekonomiska värden av stora bränder och nationell suveränitet av krig.">
            <a:extLst>
              <a:ext uri="{FF2B5EF4-FFF2-40B4-BE49-F238E27FC236}">
                <a16:creationId xmlns:a16="http://schemas.microsoft.com/office/drawing/2014/main" id="{34E5A5F0-DE47-CEDD-C49F-952F8DDD0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707" y="1317863"/>
            <a:ext cx="3585600" cy="3424528"/>
          </a:xfrm>
          <a:prstGeom prst="rect">
            <a:avLst/>
          </a:prstGeom>
        </p:spPr>
      </p:pic>
    </p:spTree>
    <p:extLst>
      <p:ext uri="{BB962C8B-B14F-4D97-AF65-F5344CB8AC3E}">
        <p14:creationId xmlns:p14="http://schemas.microsoft.com/office/powerpoint/2010/main" val="22582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Presentation1" id="{B8DEA23C-6C4A-49CA-B50C-63134226F8E1}" vid="{519816BD-9FB1-40DB-83E6-A21CDC92F1C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519B98E6FF4341468B06CAFBAAFAB0A1" ma:contentTypeVersion="14" ma:contentTypeDescription="Skapa ett nytt dokument." ma:contentTypeScope="" ma:versionID="5f3af3c69235dabc654aa1060496aa88">
  <xsd:schema xmlns:xsd="http://www.w3.org/2001/XMLSchema" xmlns:xs="http://www.w3.org/2001/XMLSchema" xmlns:p="http://schemas.microsoft.com/office/2006/metadata/properties" xmlns:ns2="09080109-f6cd-4eba-a2ee-73217fe696ed" xmlns:ns3="a791878c-8de0-49d3-bd4a-ee160cda1d27" targetNamespace="http://schemas.microsoft.com/office/2006/metadata/properties" ma:root="true" ma:fieldsID="cf6d775fa49dde06e5656d3bee6c6b0f" ns2:_="" ns3:_="">
    <xsd:import namespace="09080109-f6cd-4eba-a2ee-73217fe696ed"/>
    <xsd:import namespace="a791878c-8de0-49d3-bd4a-ee160cda1d27"/>
    <xsd:element name="properties">
      <xsd:complexType>
        <xsd:sequence>
          <xsd:element name="documentManagement">
            <xsd:complexType>
              <xsd:all>
                <xsd:element ref="ns2:msbLabel" minOccurs="0"/>
                <xsd:element ref="ns3:d40d00a3862344488620d55ba83182bd" minOccurs="0"/>
                <xsd:element ref="ns3:TaxCatchAll" minOccurs="0"/>
                <xsd:element ref="ns3:TaxCatchAllLabel" minOccurs="0"/>
                <xsd:element ref="ns3:pcb2db4ba5f7468bbb05a728c2cd6ce1"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c28cead2-fe6d-468b-b3a5-3de743a2b8a2}" ma:internalName="msbLabel"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91878c-8de0-49d3-bd4a-ee160cda1d27" elementFormDefault="qualified">
    <xsd:import namespace="http://schemas.microsoft.com/office/2006/documentManagement/types"/>
    <xsd:import namespace="http://schemas.microsoft.com/office/infopath/2007/PartnerControls"/>
    <xsd:element name="d40d00a3862344488620d55ba83182bd" ma:index="9" nillable="true" ma:taxonomy="true" ma:internalName="d40d00a3862344488620d55ba83182bd" ma:taxonomyFieldName="MSB_SiteBusinessProcess" ma:displayName="Handlingsslag" ma:default="1;#Standard|42db7290-f92b-446b-999c-1bee6d848af0" ma:fieldId="{d40d00a3-8623-4448-8620-d55ba83182bd}"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50cb311b-48b3-4c1d-8dff-1ca95a74fe8b}" ma:internalName="TaxCatchAll" ma:showField="CatchAllData" ma:web="a791878c-8de0-49d3-bd4a-ee160cda1d2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50cb311b-48b3-4c1d-8dff-1ca95a74fe8b}" ma:internalName="TaxCatchAllLabel" ma:readOnly="true" ma:showField="CatchAllDataLabel" ma:web="a791878c-8de0-49d3-bd4a-ee160cda1d27">
      <xsd:complexType>
        <xsd:complexContent>
          <xsd:extension base="dms:MultiChoiceLookup">
            <xsd:sequence>
              <xsd:element name="Value" type="dms:Lookup" maxOccurs="unbounded" minOccurs="0" nillable="true"/>
            </xsd:sequence>
          </xsd:extension>
        </xsd:complexContent>
      </xsd:complexType>
    </xsd:element>
    <xsd:element name="pcb2db4ba5f7468bbb05a728c2cd6ce1" ma:index="13" nillable="true" ma:taxonomy="true" ma:internalName="pcb2db4ba5f7468bbb05a728c2cd6ce1" ma:taxonomyFieldName="MSB_DocumentType" ma:displayName="Handlingstyp" ma:fieldId="{9cb2db4b-a5f7-468b-bb05-a728c2cd6ce1}"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91878c-8de0-49d3-bd4a-ee160cda1d27">
      <Value>1</Value>
    </TaxCatchAll>
    <d40d00a3862344488620d55ba83182bd xmlns="a791878c-8de0-49d3-bd4a-ee160cda1d27">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d40d00a3862344488620d55ba83182bd>
    <msbLabel xmlns="09080109-f6cd-4eba-a2ee-73217fe696ed"/>
    <MSB_RecordId xmlns="a791878c-8de0-49d3-bd4a-ee160cda1d27" xsi:nil="true"/>
    <pcb2db4ba5f7468bbb05a728c2cd6ce1 xmlns="a791878c-8de0-49d3-bd4a-ee160cda1d27">
      <Terms xmlns="http://schemas.microsoft.com/office/infopath/2007/PartnerControls"/>
    </pcb2db4ba5f7468bbb05a728c2cd6ce1>
  </documentManagement>
</p:properties>
</file>

<file path=customXml/itemProps1.xml><?xml version="1.0" encoding="utf-8"?>
<ds:datastoreItem xmlns:ds="http://schemas.openxmlformats.org/officeDocument/2006/customXml" ds:itemID="{23541A8D-8330-424C-BAA7-1DA2B0493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a791878c-8de0-49d3-bd4a-ee160cda1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603052-E0A3-4626-9EB0-675019E3F873}">
  <ds:schemaRefs>
    <ds:schemaRef ds:uri="http://schemas.microsoft.com/sharepoint/v3/contenttype/forms"/>
  </ds:schemaRefs>
</ds:datastoreItem>
</file>

<file path=customXml/itemProps3.xml><?xml version="1.0" encoding="utf-8"?>
<ds:datastoreItem xmlns:ds="http://schemas.openxmlformats.org/officeDocument/2006/customXml" ds:itemID="{9335AB29-2421-419F-B8C6-A3CB07D78107}">
  <ds:schemaRefs>
    <ds:schemaRef ds:uri="http://purl.org/dc/elements/1.1/"/>
    <ds:schemaRef ds:uri="http://schemas.microsoft.com/office/2006/metadata/properties"/>
    <ds:schemaRef ds:uri="http://purl.org/dc/terms/"/>
    <ds:schemaRef ds:uri="http://schemas.openxmlformats.org/package/2006/metadata/core-properties"/>
    <ds:schemaRef ds:uri="09080109-f6cd-4eba-a2ee-73217fe696ed"/>
    <ds:schemaRef ds:uri="http://schemas.microsoft.com/office/2006/documentManagement/types"/>
    <ds:schemaRef ds:uri="http://schemas.microsoft.com/office/infopath/2007/PartnerControls"/>
    <ds:schemaRef ds:uri="a791878c-8de0-49d3-bd4a-ee160cda1d2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MSB PPT Egna</Template>
  <TotalTime>7</TotalTime>
  <Words>2958</Words>
  <Application>Microsoft Office PowerPoint</Application>
  <PresentationFormat>Bredbild</PresentationFormat>
  <Paragraphs>426</Paragraphs>
  <Slides>37</Slides>
  <Notes>33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37</vt:i4>
      </vt:variant>
    </vt:vector>
  </HeadingPairs>
  <TitlesOfParts>
    <vt:vector size="42" baseType="lpstr">
      <vt:lpstr>Arial</vt:lpstr>
      <vt:lpstr>Calibri</vt:lpstr>
      <vt:lpstr>Century Gothic</vt:lpstr>
      <vt:lpstr>Verdana</vt:lpstr>
      <vt:lpstr>MSB PPT Egna</vt:lpstr>
      <vt:lpstr>Stabsmetodik </vt:lpstr>
      <vt:lpstr>Om denna presentation: Version 2023-02-01</vt:lpstr>
      <vt:lpstr>Instruktioner till dig som ska använda bildspelet</vt:lpstr>
      <vt:lpstr>Allmänt om stabsarbete</vt:lpstr>
      <vt:lpstr>Vad är en stab för dig?</vt:lpstr>
      <vt:lpstr>Vad är en stab?</vt:lpstr>
      <vt:lpstr>När behövs en stab?</vt:lpstr>
      <vt:lpstr>Reflektion…</vt:lpstr>
      <vt:lpstr>Exempel på när en stab kan behövas?</vt:lpstr>
      <vt:lpstr>Hur får din organisation information?</vt:lpstr>
      <vt:lpstr>Uppstart av stabsarbetet</vt:lpstr>
      <vt:lpstr>Vem beslutar att starta ett stabsarbete?</vt:lpstr>
      <vt:lpstr>Beslutsfattare ger ett tydligt uppdrag  till stabschefen</vt:lpstr>
      <vt:lpstr>Stabschefens ansvar …</vt:lpstr>
      <vt:lpstr>… och arbetsuppgifter</vt:lpstr>
      <vt:lpstr>Exempel på stabens arbetsuppgifter</vt:lpstr>
      <vt:lpstr>Exempel på stabens arbetsuppgifter, forts.</vt:lpstr>
      <vt:lpstr>Exempel på stabens organisation</vt:lpstr>
      <vt:lpstr>Exempel 2</vt:lpstr>
      <vt:lpstr>Exempel 3</vt:lpstr>
      <vt:lpstr>Staben bemannas</vt:lpstr>
      <vt:lpstr>Stabsmedlemmarna samlas första gången</vt:lpstr>
      <vt:lpstr>Initiala åtgärder…</vt:lpstr>
      <vt:lpstr>Exempel på visualisering</vt:lpstr>
      <vt:lpstr>Första stabsorienteringen</vt:lpstr>
      <vt:lpstr>Stabsarbetet pågår</vt:lpstr>
      <vt:lpstr>Exempel på pågående arbete</vt:lpstr>
      <vt:lpstr>Vilka har jag runt mig?</vt:lpstr>
      <vt:lpstr>Mitt ansvar som stabsmedlem…</vt:lpstr>
      <vt:lpstr>Återkommande stabsorienteringar</vt:lpstr>
      <vt:lpstr>Uthållighet och avlösningar</vt:lpstr>
      <vt:lpstr>Jobba i olika tidsskalor samtidigt</vt:lpstr>
      <vt:lpstr>Operativ rytm</vt:lpstr>
      <vt:lpstr>Avslut av stabsarbetet</vt:lpstr>
      <vt:lpstr>Avveckling av stabsarbetet</vt:lpstr>
      <vt:lpstr>Utvärdering av stabsarbetet</vt:lpstr>
      <vt:lpstr>Lycka till!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Stabsmetodik</dc:title>
  <dc:creator>david</dc:creator>
  <cp:lastModifiedBy>Bornström Mats</cp:lastModifiedBy>
  <cp:revision>261</cp:revision>
  <dcterms:created xsi:type="dcterms:W3CDTF">2022-11-30T08:34:30Z</dcterms:created>
  <dcterms:modified xsi:type="dcterms:W3CDTF">2023-02-07T07:26:38Z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0x0101008239AB5D3D2647B580F011DA2F3561110100519B98E6FF4341468B06CAFBAAFAB0A1</vt:lpwstr>
  </property>
  <property fmtid="{D5CDD505-2E9C-101B-9397-08002B2CF9AE}" pid="4" name="Order">
    <vt:r8>1843400</vt:r8>
  </property>
  <property fmtid="{D5CDD505-2E9C-101B-9397-08002B2CF9AE}" pid="5" name="MSB_SiteBusinessProcess">
    <vt:lpwstr>1;#Standard|42db7290-f92b-446b-999c-1bee6d848af0</vt:lpwstr>
  </property>
  <property fmtid="{D5CDD505-2E9C-101B-9397-08002B2CF9AE}" pid="6" name="MSB_DocumentType">
    <vt:lpwstr/>
  </property>
</Properties>
</file>