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57" r:id="rId6"/>
    <p:sldId id="258" r:id="rId7"/>
    <p:sldId id="259" r:id="rId8"/>
    <p:sldId id="260" r:id="rId9"/>
    <p:sldId id="261" r:id="rId10"/>
    <p:sldId id="270" r:id="rId11"/>
    <p:sldId id="271" r:id="rId12"/>
    <p:sldId id="266" r:id="rId13"/>
    <p:sldId id="267" r:id="rId14"/>
    <p:sldId id="273"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51" userDrawn="1">
          <p15:clr>
            <a:srgbClr val="A4A3A4"/>
          </p15:clr>
        </p15:guide>
        <p15:guide id="5" pos="100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BA70A0-4D97-5159-34D6-52CB70309D82}" name="Alicia  Olofsson" initials="AO" userId="S::alicia@advant.se::75d50086-8c2d-486d-bf7c-c04f18e9c1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E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86462"/>
  </p:normalViewPr>
  <p:slideViewPr>
    <p:cSldViewPr snapToGrid="0" showGuides="1">
      <p:cViewPr varScale="1">
        <p:scale>
          <a:sx n="95" d="100"/>
          <a:sy n="95" d="100"/>
        </p:scale>
        <p:origin x="396" y="84"/>
      </p:cViewPr>
      <p:guideLst>
        <p:guide orient="horz" pos="51"/>
        <p:guide pos="1005"/>
      </p:guideLst>
    </p:cSldViewPr>
  </p:slideViewPr>
  <p:outlineViewPr>
    <p:cViewPr>
      <p:scale>
        <a:sx n="33" d="100"/>
        <a:sy n="33" d="100"/>
      </p:scale>
      <p:origin x="0" y="-2944"/>
    </p:cViewPr>
  </p:outlineViewPr>
  <p:notesTextViewPr>
    <p:cViewPr>
      <p:scale>
        <a:sx n="95" d="100"/>
        <a:sy n="9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50A1C-2EB4-664A-9219-F264702C3287}" type="datetimeFigureOut">
              <a:rPr lang="sv-SE" smtClean="0"/>
              <a:t>2023-11-30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63CE0-C342-684C-B342-4626702BD59E}" type="slidenum">
              <a:rPr lang="sv-SE" smtClean="0"/>
              <a:t>‹#›</a:t>
            </a:fld>
            <a:endParaRPr lang="sv-SE"/>
          </a:p>
        </p:txBody>
      </p:sp>
    </p:spTree>
    <p:extLst>
      <p:ext uri="{BB962C8B-B14F-4D97-AF65-F5344CB8AC3E}">
        <p14:creationId xmlns:p14="http://schemas.microsoft.com/office/powerpoint/2010/main" val="162443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sb.se/ni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sakerhetspolisen.se/sakerhetsskydd.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4363CE0-C342-684C-B342-4626702BD59E}" type="slidenum">
              <a:rPr lang="sv-SE" smtClean="0"/>
              <a:t>1</a:t>
            </a:fld>
            <a:endParaRPr lang="sv-SE"/>
          </a:p>
        </p:txBody>
      </p:sp>
    </p:spTree>
    <p:extLst>
      <p:ext uri="{BB962C8B-B14F-4D97-AF65-F5344CB8AC3E}">
        <p14:creationId xmlns:p14="http://schemas.microsoft.com/office/powerpoint/2010/main" val="4051601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4363CE0-C342-684C-B342-4626702BD59E}" type="slidenum">
              <a:rPr lang="sv-SE" smtClean="0"/>
              <a:t>10</a:t>
            </a:fld>
            <a:endParaRPr lang="sv-SE"/>
          </a:p>
        </p:txBody>
      </p:sp>
    </p:spTree>
    <p:extLst>
      <p:ext uri="{BB962C8B-B14F-4D97-AF65-F5344CB8AC3E}">
        <p14:creationId xmlns:p14="http://schemas.microsoft.com/office/powerpoint/2010/main" val="3595292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Genom att systematiskt arbeta med att identifiera samhällsviktig verksamhet skapas det </a:t>
            </a:r>
            <a:r>
              <a:rPr lang="sv-SE" b="0" dirty="0"/>
              <a:t>en bra grund för underlag till många</a:t>
            </a:r>
            <a:r>
              <a:rPr lang="sv-SE" b="0" baseline="0" dirty="0"/>
              <a:t> andra processer</a:t>
            </a:r>
            <a:r>
              <a:rPr lang="sv-SE" baseline="0" dirty="0"/>
              <a:t>. På bilden ser ni exempel på sådana processer där underlaget om vad som är samhällsviktigt kan komma till användning. </a:t>
            </a:r>
            <a:r>
              <a:rPr lang="sv-SE" dirty="0"/>
              <a:t>Information från dessa andra områden kan i sin tur utgöra ett bra underlag</a:t>
            </a:r>
            <a:r>
              <a:rPr lang="sv-SE" baseline="0" dirty="0"/>
              <a:t> </a:t>
            </a:r>
            <a:r>
              <a:rPr lang="sv-SE" dirty="0"/>
              <a:t>för att identifiera samhällsviktig verksamhet. </a:t>
            </a:r>
          </a:p>
          <a:p>
            <a:endParaRPr lang="sv-SE" baseline="0" dirty="0"/>
          </a:p>
          <a:p>
            <a:r>
              <a:rPr lang="sv-SE" baseline="0" dirty="0"/>
              <a:t>Det är bra om det finns dialog och samverkan mellan dessa processer för att skapa en gemensam syn på vad som är samhällsviktigt.</a:t>
            </a:r>
          </a:p>
          <a:p>
            <a:endParaRPr lang="sv-SE" baseline="0" dirty="0"/>
          </a:p>
          <a:p>
            <a:r>
              <a:rPr lang="sv-SE" b="1" baseline="0" dirty="0"/>
              <a:t>Syftet</a:t>
            </a:r>
            <a:r>
              <a:rPr lang="sv-SE" baseline="0" dirty="0"/>
              <a:t> med bilden är att visa att många arbeten gynnas av att systematiskt identifiera samhällsviktig verksamhet. Det ger en bra grund för vidare arbete i de andra processerna.</a:t>
            </a:r>
          </a:p>
          <a:p>
            <a:endParaRPr lang="sv-SE" baseline="0" dirty="0"/>
          </a:p>
          <a:p>
            <a:r>
              <a:rPr lang="sv-SE" b="1" u="sng" baseline="0" dirty="0"/>
              <a:t>INFORMATION OM ANDRA PROCESSER</a:t>
            </a:r>
          </a:p>
          <a:p>
            <a:endParaRPr lang="sv-SE" baseline="0" dirty="0"/>
          </a:p>
          <a:p>
            <a:r>
              <a:rPr lang="sv-SE" sz="1200" b="1" kern="1200" dirty="0" err="1">
                <a:solidFill>
                  <a:schemeClr val="tx1"/>
                </a:solidFill>
                <a:effectLst/>
                <a:latin typeface="+mn-lt"/>
                <a:ea typeface="+mn-ea"/>
                <a:cs typeface="+mn-cs"/>
              </a:rPr>
              <a:t>Styrel</a:t>
            </a:r>
            <a:r>
              <a:rPr lang="sv-SE" sz="1200" b="1" kern="1200" dirty="0">
                <a:solidFill>
                  <a:schemeClr val="tx1"/>
                </a:solidFill>
                <a:effectLst/>
                <a:latin typeface="+mn-lt"/>
                <a:ea typeface="+mn-ea"/>
                <a:cs typeface="+mn-cs"/>
              </a:rPr>
              <a: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Styrel</a:t>
            </a:r>
            <a:r>
              <a:rPr lang="sv-SE" sz="1200" kern="1200" dirty="0">
                <a:solidFill>
                  <a:schemeClr val="tx1"/>
                </a:solidFill>
                <a:effectLst/>
                <a:latin typeface="+mn-lt"/>
                <a:ea typeface="+mn-ea"/>
                <a:cs typeface="+mn-cs"/>
              </a:rPr>
              <a:t> är prioritering av elberoende samhällsviktiga </a:t>
            </a:r>
            <a:r>
              <a:rPr lang="sv-SE" sz="1200" kern="1200" dirty="0" err="1">
                <a:solidFill>
                  <a:schemeClr val="tx1"/>
                </a:solidFill>
                <a:effectLst/>
                <a:latin typeface="+mn-lt"/>
                <a:ea typeface="+mn-ea"/>
                <a:cs typeface="+mn-cs"/>
              </a:rPr>
              <a:t>elanvändare</a:t>
            </a:r>
            <a:r>
              <a:rPr lang="sv-SE" sz="1200" kern="1200" dirty="0">
                <a:solidFill>
                  <a:schemeClr val="tx1"/>
                </a:solidFill>
                <a:effectLst/>
                <a:latin typeface="+mn-lt"/>
                <a:ea typeface="+mn-ea"/>
                <a:cs typeface="+mn-cs"/>
              </a:rPr>
              <a:t> vid en eleffektbrist. Elanvändarna prioriteras i olika klasser med olika tidsperspektiv. Energimyndigheten äger planeringsprocessen och många samhällsviktiga verksamheter omfattas även av </a:t>
            </a:r>
            <a:r>
              <a:rPr lang="sv-SE" sz="1200" kern="1200" dirty="0" err="1">
                <a:solidFill>
                  <a:schemeClr val="tx1"/>
                </a:solidFill>
                <a:effectLst/>
                <a:latin typeface="+mn-lt"/>
                <a:ea typeface="+mn-ea"/>
                <a:cs typeface="+mn-cs"/>
              </a:rPr>
              <a:t>Styrel</a:t>
            </a:r>
            <a:r>
              <a:rPr lang="sv-SE" sz="1200" kern="1200" dirty="0">
                <a:solidFill>
                  <a:schemeClr val="tx1"/>
                </a:solidFill>
                <a:effectLst/>
                <a:latin typeface="+mn-lt"/>
                <a:ea typeface="+mn-ea"/>
                <a:cs typeface="+mn-cs"/>
              </a:rPr>
              <a:t>.</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Säkerhet i nätverks och informationssystem (NIS):</a:t>
            </a:r>
            <a:r>
              <a:rPr lang="sv-SE" sz="1200" kern="1200" dirty="0">
                <a:solidFill>
                  <a:schemeClr val="tx1"/>
                </a:solidFill>
                <a:effectLst/>
                <a:latin typeface="+mn-lt"/>
                <a:ea typeface="+mn-ea"/>
                <a:cs typeface="+mn-cs"/>
              </a:rPr>
              <a:t> NIS regleringen ställer krav på säkerhet i nätverks och informationssystem för vissa utpekade samhällsviktiga verksamheter enligt ( </a:t>
            </a:r>
            <a:r>
              <a:rPr lang="sv-SE" sz="1200" kern="1200" dirty="0">
                <a:solidFill>
                  <a:schemeClr val="tx1"/>
                </a:solidFill>
                <a:effectLst/>
                <a:latin typeface="+mn-lt"/>
                <a:ea typeface="+mn-ea"/>
                <a:cs typeface="+mn-cs"/>
                <a:hlinkClick r:id="rId3"/>
              </a:rPr>
              <a:t>www.msb.se/nis</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Ledningssystem för informationssäkerhet (LIS):</a:t>
            </a:r>
            <a:r>
              <a:rPr lang="sv-SE" sz="1200" kern="1200" dirty="0">
                <a:solidFill>
                  <a:schemeClr val="tx1"/>
                </a:solidFill>
                <a:effectLst/>
                <a:latin typeface="+mn-lt"/>
                <a:ea typeface="+mn-ea"/>
                <a:cs typeface="+mn-cs"/>
              </a:rPr>
              <a:t> Det är särskilt viktig för samhällsviktiga verksamheter att bedriva ett riskbaserat och systematiskt arbete med informationssäkerhet.</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Upphandlingar: </a:t>
            </a:r>
            <a:r>
              <a:rPr lang="sv-SE" sz="1200" kern="1200" dirty="0">
                <a:solidFill>
                  <a:schemeClr val="tx1"/>
                </a:solidFill>
                <a:effectLst/>
                <a:latin typeface="+mn-lt"/>
                <a:ea typeface="+mn-ea"/>
                <a:cs typeface="+mn-cs"/>
              </a:rPr>
              <a:t>Vid upphandlingar bör hänsyn tas till den samhällsviktiga verksamhetens krav på robusthet, tillgänglighet, reparationsberedskap </a:t>
            </a:r>
            <a:r>
              <a:rPr lang="sv-SE" sz="1200" kern="1200" dirty="0" err="1">
                <a:solidFill>
                  <a:schemeClr val="tx1"/>
                </a:solidFill>
                <a:effectLst/>
                <a:latin typeface="+mn-lt"/>
                <a:ea typeface="+mn-ea"/>
                <a:cs typeface="+mn-cs"/>
              </a:rPr>
              <a:t>etc</a:t>
            </a:r>
            <a:r>
              <a:rPr lang="sv-SE" sz="1200" kern="1200" dirty="0">
                <a:solidFill>
                  <a:schemeClr val="tx1"/>
                </a:solidFill>
                <a:effectLst/>
                <a:latin typeface="+mn-lt"/>
                <a:ea typeface="+mn-ea"/>
                <a:cs typeface="+mn-cs"/>
              </a:rPr>
              <a:t> som ofta är högre än för andra verksamheter. Kraven kan uppfattas som kostnadsdrivande men samhällsviktiga verksamheter måste leverera sina tjänster även vid yttre eller inre störningar.</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Pandemiplaner</a:t>
            </a:r>
            <a:r>
              <a:rPr lang="sv-SE" sz="1200" kern="1200" dirty="0">
                <a:solidFill>
                  <a:schemeClr val="tx1"/>
                </a:solidFill>
                <a:effectLst/>
                <a:latin typeface="+mn-lt"/>
                <a:ea typeface="+mn-ea"/>
                <a:cs typeface="+mn-cs"/>
              </a:rPr>
              <a:t>: Genom att identifiera samhällsviktiga verksamheter får man kunskap om vilka verksamheter som är viktiga och bör prioriteras vid tilldelning av resurser för att säkerställa kontinuitet.</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Riksintressen</a:t>
            </a:r>
            <a:r>
              <a:rPr lang="sv-SE" sz="1200" kern="1200" dirty="0">
                <a:solidFill>
                  <a:schemeClr val="tx1"/>
                </a:solidFill>
                <a:effectLst/>
                <a:latin typeface="+mn-lt"/>
                <a:ea typeface="+mn-ea"/>
                <a:cs typeface="+mn-cs"/>
              </a:rPr>
              <a:t>: Riksintressen gäller geografiska områden som har utpekats därför att de innehåller nationellt viktiga värden och kvaliteter. Riksintressen sammanfaller i flera fall med samhällsviktiga verksamheter och de kan då vara ömsesidigt förstärkande i fråga om behov av skydd.</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Samhällsplanering</a:t>
            </a:r>
            <a:r>
              <a:rPr lang="sv-SE" sz="1200" kern="1200" dirty="0">
                <a:solidFill>
                  <a:schemeClr val="tx1"/>
                </a:solidFill>
                <a:effectLst/>
                <a:latin typeface="+mn-lt"/>
                <a:ea typeface="+mn-ea"/>
                <a:cs typeface="+mn-cs"/>
              </a:rPr>
              <a:t>: Fysisk planering handlar om att bestämma hur mark- och vattenområden ska användas. Att samhällsviktiga verksamheter beaktas i den fysiska planeringen är viktig för samhällets beredskap, särskilt när det gäller en flytt, förändring eller nyetablering.</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Kontinuitetshantering</a:t>
            </a:r>
            <a:r>
              <a:rPr lang="sv-SE" sz="1200" kern="1200" dirty="0">
                <a:solidFill>
                  <a:schemeClr val="tx1"/>
                </a:solidFill>
                <a:effectLst/>
                <a:latin typeface="+mn-lt"/>
                <a:ea typeface="+mn-ea"/>
                <a:cs typeface="+mn-cs"/>
              </a:rPr>
              <a:t>: Genom att identifiera samhällsviktiga verksamheter får ni kunskap om vilken verksamhet som är viktig samt bör prioriteras och skyddas. Detta är en förutsättning och ingång till arbetet med Kontinuitetshantering.</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Säkerhetsskyddsanalys</a:t>
            </a:r>
            <a:r>
              <a:rPr lang="sv-SE" sz="1200" kern="1200" dirty="0">
                <a:solidFill>
                  <a:schemeClr val="tx1"/>
                </a:solidFill>
                <a:effectLst/>
                <a:latin typeface="+mn-lt"/>
                <a:ea typeface="+mn-ea"/>
                <a:cs typeface="+mn-cs"/>
              </a:rPr>
              <a:t>: Säkerhetsskydd handlar om att genom förebyggande arbete skydda </a:t>
            </a:r>
            <a:r>
              <a:rPr lang="sv-SE" sz="1200" b="1" kern="1200" dirty="0">
                <a:solidFill>
                  <a:schemeClr val="tx1"/>
                </a:solidFill>
                <a:effectLst/>
                <a:latin typeface="+mn-lt"/>
                <a:ea typeface="+mn-ea"/>
                <a:cs typeface="+mn-cs"/>
              </a:rPr>
              <a:t>säkerhetskänslig verksamhet</a:t>
            </a:r>
            <a:r>
              <a:rPr lang="sv-SE" sz="1200" kern="1200" dirty="0">
                <a:solidFill>
                  <a:schemeClr val="tx1"/>
                </a:solidFill>
                <a:effectLst/>
                <a:latin typeface="+mn-lt"/>
                <a:ea typeface="+mn-ea"/>
                <a:cs typeface="+mn-cs"/>
              </a:rPr>
              <a:t> hos myndigheter och företag mot spioneri, sabotage, terroristbrott och andra brott som kan hota verksamheten. Säkerhetskänslig verksamhet är verksamhet som är av betydelse för Sveriges säkerhet eller som Sverige har förbundit sig att skydda genom internationella åtaganden. Samhällsviktig verksamhet kan även vara säkerhetskänslig och omfattas då av säkerhetsskyddslagen. Källa: </a:t>
            </a:r>
            <a:r>
              <a:rPr lang="sv-SE" sz="1200" kern="1200" dirty="0">
                <a:solidFill>
                  <a:schemeClr val="tx1"/>
                </a:solidFill>
                <a:effectLst/>
                <a:latin typeface="+mn-lt"/>
                <a:ea typeface="+mn-ea"/>
                <a:cs typeface="+mn-cs"/>
                <a:hlinkClick r:id="rId4"/>
              </a:rPr>
              <a:t>https://www.sakerhetspolisen.se/sakerhetsskydd.html</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Krigsorganisation och krigsplacering: </a:t>
            </a:r>
            <a:r>
              <a:rPr lang="sv-SE" sz="1200" kern="1200" dirty="0">
                <a:solidFill>
                  <a:schemeClr val="tx1"/>
                </a:solidFill>
                <a:effectLst/>
                <a:latin typeface="+mn-lt"/>
                <a:ea typeface="+mn-ea"/>
                <a:cs typeface="+mn-cs"/>
              </a:rPr>
              <a:t>Identifierad samhällsviktig verksamhet är ett viktigt ingångsvärde för att skapa sin krigsorganisation och för att krigsplacera den personal som krävs för att upprätthålla kritiska verksamheter i er organisation. Utifrån den samhällsviktiga verksamheten görs prioriteringar av vilken verksamhet som ska bedrivas under höjd beredskap. </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Totalförsvarsplaneringen: </a:t>
            </a:r>
            <a:r>
              <a:rPr lang="sv-SE" sz="1200" kern="1200" dirty="0">
                <a:solidFill>
                  <a:schemeClr val="tx1"/>
                </a:solidFill>
                <a:effectLst/>
                <a:latin typeface="+mn-lt"/>
                <a:ea typeface="+mn-ea"/>
                <a:cs typeface="+mn-cs"/>
              </a:rPr>
              <a:t>Totalförsvaret består av militärt försvar och civilt försvar. Det civila försvaret består av den verksamhet som ansvariga aktörer genomför för att samhället ska kunna hantera situationer då beredskapen höjs. Denna verksamhet bedrivs av statliga myndigheter, kommuner, landsting, privata företag och frivilligorganisationer. Att veta vad som är samhällsviktigt är avgörande för att bland annat kunna skapa förmåga att säkerställa de viktigaste samhällsfunktionerna och upprätthålla en nödvändig försörjning som är delar av målet för det civila försvaret. (Prop. 2020/21:30, bet. 2020/21:FöU4, rskr. 2020/21:135, rskr. 2020/21:136.)</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RSA: </a:t>
            </a:r>
            <a:r>
              <a:rPr lang="sv-SE" sz="1200" kern="1200" dirty="0">
                <a:solidFill>
                  <a:schemeClr val="tx1"/>
                </a:solidFill>
                <a:effectLst/>
                <a:latin typeface="+mn-lt"/>
                <a:ea typeface="+mn-ea"/>
                <a:cs typeface="+mn-cs"/>
              </a:rPr>
              <a:t>Kommuner, regioner och bevakningsansvariga myndigheter ska enligt föreskrifter redovisa identifierad samhällsviktig verksamhet i sina RSA-redovisningar. </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Insatsplanering: </a:t>
            </a:r>
            <a:r>
              <a:rPr lang="sv-SE" sz="1200" kern="1200" dirty="0">
                <a:solidFill>
                  <a:schemeClr val="tx1"/>
                </a:solidFill>
                <a:effectLst/>
                <a:latin typeface="+mn-lt"/>
                <a:ea typeface="+mn-ea"/>
                <a:cs typeface="+mn-cs"/>
              </a:rPr>
              <a:t>Insatsplanen behövs för att kunna hindra eller begränsa skador till följd av brand eller annan olycka. Insatsplanen används bland annat som stöd inför beslut om inriktning för insatsen, för att angripa riskkällor på rätt sätt och hjälp inför manövrering av tekniska system mm. Ju större och komplex en anläggning är desto mer information krävs för att kunna genomföra en effektiv räddningsinsats och därmed minska konsekvenser av olycka. Samhällsviktig verksamhet är ett exempel på objekt som har behov av insatsplaner. (källa. Räddningstjänsten syds handledning för insatsplanering)</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Nödvattenplaner: </a:t>
            </a:r>
            <a:r>
              <a:rPr lang="sv-SE" sz="1200" kern="1200" dirty="0">
                <a:solidFill>
                  <a:schemeClr val="tx1"/>
                </a:solidFill>
                <a:effectLst/>
                <a:latin typeface="+mn-lt"/>
                <a:ea typeface="+mn-ea"/>
                <a:cs typeface="+mn-cs"/>
              </a:rPr>
              <a:t>Identifieringen är ett viktigt underlag för framtagandet av nödvattenplaner då vi behöver veta vilka samhällsviktiga verksamheter som är dricksvattenberoende och som är mest relevanta att prioritera vid en brist på dricksvatten. </a:t>
            </a:r>
          </a:p>
        </p:txBody>
      </p:sp>
      <p:sp>
        <p:nvSpPr>
          <p:cNvPr id="4" name="Platshållare för bildnummer 3"/>
          <p:cNvSpPr>
            <a:spLocks noGrp="1"/>
          </p:cNvSpPr>
          <p:nvPr>
            <p:ph type="sldNum" sz="quarter" idx="5"/>
          </p:nvPr>
        </p:nvSpPr>
        <p:spPr/>
        <p:txBody>
          <a:bodyPr/>
          <a:lstStyle/>
          <a:p>
            <a:fld id="{B4363CE0-C342-684C-B342-4626702BD59E}" type="slidenum">
              <a:rPr lang="sv-SE" smtClean="0"/>
              <a:t>11</a:t>
            </a:fld>
            <a:endParaRPr lang="sv-SE"/>
          </a:p>
        </p:txBody>
      </p:sp>
    </p:spTree>
    <p:extLst>
      <p:ext uri="{BB962C8B-B14F-4D97-AF65-F5344CB8AC3E}">
        <p14:creationId xmlns:p14="http://schemas.microsoft.com/office/powerpoint/2010/main" val="337962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4363CE0-C342-684C-B342-4626702BD59E}" type="slidenum">
              <a:rPr lang="sv-SE" smtClean="0"/>
              <a:t>2</a:t>
            </a:fld>
            <a:endParaRPr lang="sv-SE"/>
          </a:p>
        </p:txBody>
      </p:sp>
    </p:spTree>
    <p:extLst>
      <p:ext uri="{BB962C8B-B14F-4D97-AF65-F5344CB8AC3E}">
        <p14:creationId xmlns:p14="http://schemas.microsoft.com/office/powerpoint/2010/main" val="382923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god dialog behövs för att identifiera verksamheter men ökar också förståelse och medvetenhet kring viktiga samhällsfunktioner. </a:t>
            </a:r>
          </a:p>
        </p:txBody>
      </p:sp>
      <p:sp>
        <p:nvSpPr>
          <p:cNvPr id="4" name="Platshållare för bildnummer 3"/>
          <p:cNvSpPr>
            <a:spLocks noGrp="1"/>
          </p:cNvSpPr>
          <p:nvPr>
            <p:ph type="sldNum" sz="quarter" idx="5"/>
          </p:nvPr>
        </p:nvSpPr>
        <p:spPr/>
        <p:txBody>
          <a:bodyPr/>
          <a:lstStyle/>
          <a:p>
            <a:fld id="{B4363CE0-C342-684C-B342-4626702BD59E}" type="slidenum">
              <a:rPr lang="sv-SE" smtClean="0"/>
              <a:t>3</a:t>
            </a:fld>
            <a:endParaRPr lang="sv-SE"/>
          </a:p>
        </p:txBody>
      </p:sp>
    </p:spTree>
    <p:extLst>
      <p:ext uri="{BB962C8B-B14F-4D97-AF65-F5344CB8AC3E}">
        <p14:creationId xmlns:p14="http://schemas.microsoft.com/office/powerpoint/2010/main" val="3611222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viktig del i arbetet är att löpande dokumentera arbetet, inte minst varför eller varför inte en verksamhet är samhällsviktig. Som stöd för aktörer att identifiera samhällsviktig verksamhet har MSB tagit fram Dokumentationsmall för identifiering av samhällsviktig verksamhet (MSB1409 – reviderad oktober 2021) som kan anpassas efter de specifika behov som respektive aktör har. Dokumentationen om vad som är samhällsviktigt och bedömningen av varför, är ett bra underlag till flera andra processer.</a:t>
            </a:r>
          </a:p>
        </p:txBody>
      </p:sp>
      <p:sp>
        <p:nvSpPr>
          <p:cNvPr id="4" name="Platshållare för bildnummer 3"/>
          <p:cNvSpPr>
            <a:spLocks noGrp="1"/>
          </p:cNvSpPr>
          <p:nvPr>
            <p:ph type="sldNum" sz="quarter" idx="5"/>
          </p:nvPr>
        </p:nvSpPr>
        <p:spPr/>
        <p:txBody>
          <a:bodyPr/>
          <a:lstStyle/>
          <a:p>
            <a:fld id="{B4363CE0-C342-684C-B342-4626702BD59E}" type="slidenum">
              <a:rPr lang="sv-SE" smtClean="0"/>
              <a:t>4</a:t>
            </a:fld>
            <a:endParaRPr lang="sv-SE"/>
          </a:p>
        </p:txBody>
      </p:sp>
    </p:spTree>
    <p:extLst>
      <p:ext uri="{BB962C8B-B14F-4D97-AF65-F5344CB8AC3E}">
        <p14:creationId xmlns:p14="http://schemas.microsoft.com/office/powerpoint/2010/main" val="76680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4363CE0-C342-684C-B342-4626702BD59E}" type="slidenum">
              <a:rPr lang="sv-SE" smtClean="0"/>
              <a:t>5</a:t>
            </a:fld>
            <a:endParaRPr lang="sv-SE"/>
          </a:p>
        </p:txBody>
      </p:sp>
    </p:spTree>
    <p:extLst>
      <p:ext uri="{BB962C8B-B14F-4D97-AF65-F5344CB8AC3E}">
        <p14:creationId xmlns:p14="http://schemas.microsoft.com/office/powerpoint/2010/main" val="390446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Vid identifiering av samhällsviktig verksamhet, såväl inom den egna organisationen som inom det geografiska området eller ansvarsområdet, utgår arbetet från de viktiga samhällsfunktioner som anges i Identifiering av samhällsviktig verksamhet: lista med viktiga samhällsfunktioner</a:t>
            </a:r>
            <a:r>
              <a:rPr lang="sv-SE" baseline="0" dirty="0"/>
              <a:t> </a:t>
            </a:r>
            <a:r>
              <a:rPr lang="sv-SE" dirty="0"/>
              <a:t>(MSB1844 – oktober 2021). De viktiga samhällsfunktionerna har tagits fram i nära samverkan med 53 aktörer bestående</a:t>
            </a:r>
            <a:r>
              <a:rPr lang="sv-SE" baseline="0" dirty="0"/>
              <a:t> av centrala </a:t>
            </a:r>
            <a:r>
              <a:rPr lang="sv-SE" dirty="0"/>
              <a:t>myndighet, regioner, länsstyrelser och kommuner. </a:t>
            </a:r>
          </a:p>
          <a:p>
            <a:endParaRPr lang="sv-SE" dirty="0"/>
          </a:p>
        </p:txBody>
      </p:sp>
      <p:sp>
        <p:nvSpPr>
          <p:cNvPr id="4" name="Platshållare för bildnummer 3"/>
          <p:cNvSpPr>
            <a:spLocks noGrp="1"/>
          </p:cNvSpPr>
          <p:nvPr>
            <p:ph type="sldNum" sz="quarter" idx="5"/>
          </p:nvPr>
        </p:nvSpPr>
        <p:spPr/>
        <p:txBody>
          <a:bodyPr/>
          <a:lstStyle/>
          <a:p>
            <a:fld id="{B4363CE0-C342-684C-B342-4626702BD59E}" type="slidenum">
              <a:rPr lang="sv-SE" smtClean="0"/>
              <a:t>6</a:t>
            </a:fld>
            <a:endParaRPr lang="sv-SE"/>
          </a:p>
        </p:txBody>
      </p:sp>
    </p:spTree>
    <p:extLst>
      <p:ext uri="{BB962C8B-B14F-4D97-AF65-F5344CB8AC3E}">
        <p14:creationId xmlns:p14="http://schemas.microsoft.com/office/powerpoint/2010/main" val="2451855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4363CE0-C342-684C-B342-4626702BD59E}" type="slidenum">
              <a:rPr lang="sv-SE" smtClean="0"/>
              <a:t>7</a:t>
            </a:fld>
            <a:endParaRPr lang="sv-SE"/>
          </a:p>
        </p:txBody>
      </p:sp>
    </p:spTree>
    <p:extLst>
      <p:ext uri="{BB962C8B-B14F-4D97-AF65-F5344CB8AC3E}">
        <p14:creationId xmlns:p14="http://schemas.microsoft.com/office/powerpoint/2010/main" val="3047618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4363CE0-C342-684C-B342-4626702BD59E}" type="slidenum">
              <a:rPr lang="sv-SE" smtClean="0"/>
              <a:t>8</a:t>
            </a:fld>
            <a:endParaRPr lang="sv-SE"/>
          </a:p>
        </p:txBody>
      </p:sp>
    </p:spTree>
    <p:extLst>
      <p:ext uri="{BB962C8B-B14F-4D97-AF65-F5344CB8AC3E}">
        <p14:creationId xmlns:p14="http://schemas.microsoft.com/office/powerpoint/2010/main" val="281851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4363CE0-C342-684C-B342-4626702BD59E}" type="slidenum">
              <a:rPr lang="sv-SE" smtClean="0"/>
              <a:t>9</a:t>
            </a:fld>
            <a:endParaRPr lang="sv-SE"/>
          </a:p>
        </p:txBody>
      </p:sp>
    </p:spTree>
    <p:extLst>
      <p:ext uri="{BB962C8B-B14F-4D97-AF65-F5344CB8AC3E}">
        <p14:creationId xmlns:p14="http://schemas.microsoft.com/office/powerpoint/2010/main" val="1996934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mall för rubrikformat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5835021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595356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Klicka här för att ändra format på bakgrundstexten</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Klicka här för att ändra format på bakgrundstexten</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tags" Target="../tags/tag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48" Type="http://schemas.openxmlformats.org/officeDocument/2006/relationships/tags" Target="../tags/tag6.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3"/>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4"/>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5"/>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2023-11-30</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49"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sv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1.png"/><Relationship Id="rId4" Type="http://schemas.openxmlformats.org/officeDocument/2006/relationships/image" Target="../media/image25.svg"/><Relationship Id="rId9" Type="http://schemas.openxmlformats.org/officeDocument/2006/relationships/image" Target="../media/image29.sv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3" Type="http://schemas.openxmlformats.org/officeDocument/2006/relationships/hyperlink" Target="http://www.msb.se/samhallsviktigverksamhe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hyperlink" Target="mailto:samhallsviktigverksamhet@msb.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hyperlink" Target="http://www.msb.se/" TargetMode="External"/><Relationship Id="rId3" Type="http://schemas.openxmlformats.org/officeDocument/2006/relationships/image" Target="../media/image10.png"/><Relationship Id="rId7" Type="http://schemas.openxmlformats.org/officeDocument/2006/relationships/hyperlink" Target="http://www.informationssakerhet.se/"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hyperlink" Target="http://www.sakerhetspolisen.s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hyperlink" Target="http://www.msb.se/samhallsviktigverksamhet"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8CE763-DB27-4F55-93FD-B49ECB6C32DD}"/>
              </a:ext>
            </a:extLst>
          </p:cNvPr>
          <p:cNvSpPr>
            <a:spLocks noGrp="1"/>
          </p:cNvSpPr>
          <p:nvPr>
            <p:ph type="ctrTitle"/>
          </p:nvPr>
        </p:nvSpPr>
        <p:spPr>
          <a:xfrm>
            <a:off x="1774800" y="1923763"/>
            <a:ext cx="8582400" cy="1185077"/>
          </a:xfrm>
        </p:spPr>
        <p:txBody>
          <a:bodyPr/>
          <a:lstStyle/>
          <a:p>
            <a:r>
              <a:rPr lang="sv-SE" dirty="0">
                <a:solidFill>
                  <a:schemeClr val="tx1"/>
                </a:solidFill>
              </a:rPr>
              <a:t>Stöd i identifiering </a:t>
            </a:r>
            <a:br>
              <a:rPr lang="sv-SE" dirty="0">
                <a:solidFill>
                  <a:schemeClr val="tx1"/>
                </a:solidFill>
              </a:rPr>
            </a:br>
            <a:r>
              <a:rPr lang="sv-SE" dirty="0">
                <a:solidFill>
                  <a:schemeClr val="tx1"/>
                </a:solidFill>
              </a:rPr>
              <a:t>av samhällsviktig verksamhet</a:t>
            </a:r>
            <a:endParaRPr lang="sv-SE" dirty="0"/>
          </a:p>
        </p:txBody>
      </p:sp>
    </p:spTree>
    <p:extLst>
      <p:ext uri="{BB962C8B-B14F-4D97-AF65-F5344CB8AC3E}">
        <p14:creationId xmlns:p14="http://schemas.microsoft.com/office/powerpoint/2010/main" val="412472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ktangel 34">
            <a:extLst>
              <a:ext uri="{FF2B5EF4-FFF2-40B4-BE49-F238E27FC236}">
                <a16:creationId xmlns:a16="http://schemas.microsoft.com/office/drawing/2014/main" id="{06F88F9C-27E4-8A8B-7F04-52670AFB635D}"/>
              </a:ext>
              <a:ext uri="{C183D7F6-B498-43B3-948B-1728B52AA6E4}">
                <adec:decorative xmlns:adec="http://schemas.microsoft.com/office/drawing/2017/decorative" val="1"/>
              </a:ext>
            </a:extLst>
          </p:cNvPr>
          <p:cNvSpPr/>
          <p:nvPr/>
        </p:nvSpPr>
        <p:spPr>
          <a:xfrm>
            <a:off x="0" y="0"/>
            <a:ext cx="12192000" cy="1631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6" name="Rubrik 1">
            <a:extLst>
              <a:ext uri="{FF2B5EF4-FFF2-40B4-BE49-F238E27FC236}">
                <a16:creationId xmlns:a16="http://schemas.microsoft.com/office/drawing/2014/main" id="{35613EA6-D187-7702-D0D4-9607B874C2A0}"/>
              </a:ext>
            </a:extLst>
          </p:cNvPr>
          <p:cNvSpPr txBox="1">
            <a:spLocks noGrp="1"/>
          </p:cNvSpPr>
          <p:nvPr>
            <p:ph type="title" idx="4294967295"/>
          </p:nvPr>
        </p:nvSpPr>
        <p:spPr>
          <a:xfrm>
            <a:off x="1593742" y="347907"/>
            <a:ext cx="9764734" cy="5331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800" b="1" i="0" u="none" strike="noStrike" kern="1200" cap="none" spc="0" normalizeH="0" baseline="0" noProof="0" dirty="0">
                <a:ln>
                  <a:noFill/>
                </a:ln>
                <a:solidFill>
                  <a:sysClr val="windowText" lastClr="000000"/>
                </a:solidFill>
                <a:effectLst/>
                <a:uLnTx/>
                <a:uFillTx/>
                <a:latin typeface="Century Gothic"/>
                <a:ea typeface="+mj-ea"/>
                <a:cs typeface="+mj-cs"/>
              </a:rPr>
              <a:t>Nästa steg: Vad gör vi nu?</a:t>
            </a:r>
            <a:endParaRPr kumimoji="0" lang="sv-SE" sz="2800" b="1" i="0" u="none" strike="noStrike" kern="1200" cap="none" spc="0" normalizeH="0" baseline="0" noProof="0" dirty="0">
              <a:ln>
                <a:noFill/>
              </a:ln>
              <a:solidFill>
                <a:srgbClr val="000000"/>
              </a:solidFill>
              <a:effectLst/>
              <a:uLnTx/>
              <a:uFillTx/>
              <a:latin typeface="+mj-lt"/>
              <a:ea typeface="+mj-ea"/>
              <a:cs typeface="+mj-cs"/>
            </a:endParaRPr>
          </a:p>
        </p:txBody>
      </p:sp>
      <p:sp>
        <p:nvSpPr>
          <p:cNvPr id="37" name="Platshållare för innehåll 7">
            <a:extLst>
              <a:ext uri="{FF2B5EF4-FFF2-40B4-BE49-F238E27FC236}">
                <a16:creationId xmlns:a16="http://schemas.microsoft.com/office/drawing/2014/main" id="{55E667AE-A14B-A0E0-1E85-383493589B08}"/>
              </a:ext>
            </a:extLst>
          </p:cNvPr>
          <p:cNvSpPr txBox="1">
            <a:spLocks/>
          </p:cNvSpPr>
          <p:nvPr/>
        </p:nvSpPr>
        <p:spPr>
          <a:xfrm>
            <a:off x="1593412" y="788878"/>
            <a:ext cx="7970991" cy="5331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dirty="0">
                <a:solidFill>
                  <a:prstClr val="black"/>
                </a:solidFill>
                <a:cs typeface="+mn-cs"/>
              </a:rPr>
              <a:t>Det som är identifierat som samhällsviktig verksamhet är samhällsviktig i vardagen, vid fredstida kriser och underhöjd beredskap.</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59" name="Bild 58">
            <a:extLst>
              <a:ext uri="{FF2B5EF4-FFF2-40B4-BE49-F238E27FC236}">
                <a16:creationId xmlns:a16="http://schemas.microsoft.com/office/drawing/2014/main" id="{54E3B1A6-E604-EC62-6F3B-39E40A50BF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179" y="441326"/>
            <a:ext cx="941796" cy="812530"/>
          </a:xfrm>
          <a:prstGeom prst="rect">
            <a:avLst/>
          </a:prstGeom>
        </p:spPr>
      </p:pic>
      <p:grpSp>
        <p:nvGrpSpPr>
          <p:cNvPr id="45" name="Grupp 44">
            <a:extLst>
              <a:ext uri="{FF2B5EF4-FFF2-40B4-BE49-F238E27FC236}">
                <a16:creationId xmlns:a16="http://schemas.microsoft.com/office/drawing/2014/main" id="{AA5A38F6-C2CC-BC4B-57A1-1F3ADCD13615}"/>
              </a:ext>
              <a:ext uri="{C183D7F6-B498-43B3-948B-1728B52AA6E4}">
                <adec:decorative xmlns:adec="http://schemas.microsoft.com/office/drawing/2017/decorative" val="1"/>
              </a:ext>
            </a:extLst>
          </p:cNvPr>
          <p:cNvGrpSpPr/>
          <p:nvPr/>
        </p:nvGrpSpPr>
        <p:grpSpPr>
          <a:xfrm>
            <a:off x="10752396" y="6018028"/>
            <a:ext cx="1439604" cy="842922"/>
            <a:chOff x="10752396" y="6018028"/>
            <a:chExt cx="1439604" cy="842922"/>
          </a:xfrm>
          <a:noFill/>
        </p:grpSpPr>
        <p:sp>
          <p:nvSpPr>
            <p:cNvPr id="46" name="Frihandsfigur: Form 14">
              <a:extLst>
                <a:ext uri="{FF2B5EF4-FFF2-40B4-BE49-F238E27FC236}">
                  <a16:creationId xmlns:a16="http://schemas.microsoft.com/office/drawing/2014/main" id="{7943EAB8-575A-2FE6-B3DD-0AC65838E2E2}"/>
                </a:ext>
              </a:extLst>
            </p:cNvPr>
            <p:cNvSpPr/>
            <p:nvPr/>
          </p:nvSpPr>
          <p:spPr>
            <a:xfrm>
              <a:off x="10752396" y="6018028"/>
              <a:ext cx="1439604" cy="8429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pic>
          <p:nvPicPr>
            <p:cNvPr id="47" name="Bildobjekt 46" descr="MSB Logotyp">
              <a:extLst>
                <a:ext uri="{FF2B5EF4-FFF2-40B4-BE49-F238E27FC236}">
                  <a16:creationId xmlns:a16="http://schemas.microsoft.com/office/drawing/2014/main" id="{9E929809-9F25-F094-3AB5-E787D2295E1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a:grpFill/>
          </p:spPr>
        </p:pic>
      </p:grpSp>
      <p:pic>
        <p:nvPicPr>
          <p:cNvPr id="5" name="Bild 4">
            <a:extLst>
              <a:ext uri="{FF2B5EF4-FFF2-40B4-BE49-F238E27FC236}">
                <a16:creationId xmlns:a16="http://schemas.microsoft.com/office/drawing/2014/main" id="{A9E3204B-4CC4-0EA6-8380-F254EA70F9D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33511" y="2411035"/>
            <a:ext cx="3863784" cy="3384205"/>
          </a:xfrm>
          <a:prstGeom prst="rect">
            <a:avLst/>
          </a:prstGeom>
        </p:spPr>
      </p:pic>
      <p:sp>
        <p:nvSpPr>
          <p:cNvPr id="50" name="Rektangel 49">
            <a:extLst>
              <a:ext uri="{FF2B5EF4-FFF2-40B4-BE49-F238E27FC236}">
                <a16:creationId xmlns:a16="http://schemas.microsoft.com/office/drawing/2014/main" id="{672921AF-E1F7-E2EA-3F41-29CBB045B118}"/>
              </a:ext>
            </a:extLst>
          </p:cNvPr>
          <p:cNvSpPr/>
          <p:nvPr/>
        </p:nvSpPr>
        <p:spPr>
          <a:xfrm>
            <a:off x="1933511" y="4833916"/>
            <a:ext cx="3863785" cy="1208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Ins="324000" bIns="324000" rtlCol="0" anchor="ctr">
            <a:spAutoFit/>
          </a:bodyPr>
          <a:lstStyle/>
          <a:p>
            <a:pPr algn="ctr"/>
            <a:r>
              <a:rPr lang="sv-SE" dirty="0"/>
              <a:t>Skapar en grundläggande förmåga och uthållighet</a:t>
            </a:r>
          </a:p>
        </p:txBody>
      </p:sp>
      <p:pic>
        <p:nvPicPr>
          <p:cNvPr id="3" name="Bild 2">
            <a:extLst>
              <a:ext uri="{FF2B5EF4-FFF2-40B4-BE49-F238E27FC236}">
                <a16:creationId xmlns:a16="http://schemas.microsoft.com/office/drawing/2014/main" id="{AA766462-4BF3-189A-D55F-B4AD568D2C9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01729" y="2401986"/>
            <a:ext cx="3881883" cy="3393254"/>
          </a:xfrm>
          <a:prstGeom prst="rect">
            <a:avLst/>
          </a:prstGeom>
        </p:spPr>
      </p:pic>
      <p:sp>
        <p:nvSpPr>
          <p:cNvPr id="57" name="Rektangel 56">
            <a:extLst>
              <a:ext uri="{FF2B5EF4-FFF2-40B4-BE49-F238E27FC236}">
                <a16:creationId xmlns:a16="http://schemas.microsoft.com/office/drawing/2014/main" id="{C8D05F58-9E8D-58E5-D9CC-9769AA27B040}"/>
              </a:ext>
            </a:extLst>
          </p:cNvPr>
          <p:cNvSpPr/>
          <p:nvPr/>
        </p:nvSpPr>
        <p:spPr>
          <a:xfrm>
            <a:off x="6401728" y="4833916"/>
            <a:ext cx="3881883" cy="1208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Ins="324000" bIns="324000" rtlCol="0" anchor="ctr">
            <a:spAutoFit/>
          </a:bodyPr>
          <a:lstStyle/>
          <a:p>
            <a:pPr algn="ctr"/>
            <a:r>
              <a:rPr lang="sv-SE" dirty="0"/>
              <a:t>Använder resultatet som underlag i annat arbete</a:t>
            </a:r>
          </a:p>
        </p:txBody>
      </p:sp>
    </p:spTree>
    <p:extLst>
      <p:ext uri="{BB962C8B-B14F-4D97-AF65-F5344CB8AC3E}">
        <p14:creationId xmlns:p14="http://schemas.microsoft.com/office/powerpoint/2010/main" val="4067331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ubrik 42">
            <a:extLst>
              <a:ext uri="{FF2B5EF4-FFF2-40B4-BE49-F238E27FC236}">
                <a16:creationId xmlns:a16="http://schemas.microsoft.com/office/drawing/2014/main" id="{91908FA9-4D04-3785-35B2-0F0219BECAA1}"/>
              </a:ext>
            </a:extLst>
          </p:cNvPr>
          <p:cNvSpPr>
            <a:spLocks noGrp="1"/>
          </p:cNvSpPr>
          <p:nvPr>
            <p:ph type="title"/>
          </p:nvPr>
        </p:nvSpPr>
        <p:spPr>
          <a:xfrm>
            <a:off x="550843" y="-611474"/>
            <a:ext cx="10517206" cy="516224"/>
          </a:xfrm>
        </p:spPr>
        <p:txBody>
          <a:bodyPr vert="horz" lIns="91440" tIns="45720" rIns="91440" bIns="45720" rtlCol="0" anchor="b">
            <a:noAutofit/>
          </a:bodyPr>
          <a:lstStyle/>
          <a:p>
            <a:r>
              <a:rPr lang="sv-SE" dirty="0"/>
              <a:t>Identifierad samhällsviktig verksamhet</a:t>
            </a:r>
          </a:p>
        </p:txBody>
      </p:sp>
      <p:grpSp>
        <p:nvGrpSpPr>
          <p:cNvPr id="3" name="Grupp 2">
            <a:extLst>
              <a:ext uri="{FF2B5EF4-FFF2-40B4-BE49-F238E27FC236}">
                <a16:creationId xmlns:a16="http://schemas.microsoft.com/office/drawing/2014/main" id="{08252812-D5B7-D204-5AD5-78AD583E0B4E}"/>
              </a:ext>
              <a:ext uri="{C183D7F6-B498-43B3-948B-1728B52AA6E4}">
                <adec:decorative xmlns:adec="http://schemas.microsoft.com/office/drawing/2017/decorative" val="1"/>
              </a:ext>
            </a:extLst>
          </p:cNvPr>
          <p:cNvGrpSpPr/>
          <p:nvPr/>
        </p:nvGrpSpPr>
        <p:grpSpPr>
          <a:xfrm>
            <a:off x="994488" y="811423"/>
            <a:ext cx="10285200" cy="5215933"/>
            <a:chOff x="994488" y="811423"/>
            <a:chExt cx="10285200" cy="5215933"/>
          </a:xfrm>
        </p:grpSpPr>
        <p:cxnSp>
          <p:nvCxnSpPr>
            <p:cNvPr id="4" name="Rak koppling 38">
              <a:extLst>
                <a:ext uri="{FF2B5EF4-FFF2-40B4-BE49-F238E27FC236}">
                  <a16:creationId xmlns:a16="http://schemas.microsoft.com/office/drawing/2014/main" id="{824214A6-96CF-5BBA-552B-551433E9F705}"/>
                </a:ext>
              </a:extLst>
            </p:cNvPr>
            <p:cNvCxnSpPr>
              <a:cxnSpLocks/>
            </p:cNvCxnSpPr>
            <p:nvPr/>
          </p:nvCxnSpPr>
          <p:spPr>
            <a:xfrm>
              <a:off x="5960843" y="3465637"/>
              <a:ext cx="2713239" cy="217010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Rak koppling 39">
              <a:extLst>
                <a:ext uri="{FF2B5EF4-FFF2-40B4-BE49-F238E27FC236}">
                  <a16:creationId xmlns:a16="http://schemas.microsoft.com/office/drawing/2014/main" id="{6AEEB6D5-D16F-C690-28EB-532AAFB06E88}"/>
                </a:ext>
              </a:extLst>
            </p:cNvPr>
            <p:cNvCxnSpPr>
              <a:cxnSpLocks/>
              <a:stCxn id="21" idx="2"/>
            </p:cNvCxnSpPr>
            <p:nvPr/>
          </p:nvCxnSpPr>
          <p:spPr>
            <a:xfrm flipV="1">
              <a:off x="6101897" y="993333"/>
              <a:ext cx="2114417" cy="255036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Rak koppling 40">
              <a:extLst>
                <a:ext uri="{FF2B5EF4-FFF2-40B4-BE49-F238E27FC236}">
                  <a16:creationId xmlns:a16="http://schemas.microsoft.com/office/drawing/2014/main" id="{A6E3C00A-09ED-E361-9593-38D7E2E2E864}"/>
                </a:ext>
              </a:extLst>
            </p:cNvPr>
            <p:cNvCxnSpPr>
              <a:cxnSpLocks/>
              <a:stCxn id="22" idx="0"/>
            </p:cNvCxnSpPr>
            <p:nvPr/>
          </p:nvCxnSpPr>
          <p:spPr>
            <a:xfrm flipV="1">
              <a:off x="6060879" y="1052789"/>
              <a:ext cx="4597539" cy="244203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Rak koppling 41">
              <a:extLst>
                <a:ext uri="{FF2B5EF4-FFF2-40B4-BE49-F238E27FC236}">
                  <a16:creationId xmlns:a16="http://schemas.microsoft.com/office/drawing/2014/main" id="{EEB08833-DBD5-49D4-5023-5FCC8D3E3377}"/>
                </a:ext>
              </a:extLst>
            </p:cNvPr>
            <p:cNvCxnSpPr>
              <a:cxnSpLocks/>
            </p:cNvCxnSpPr>
            <p:nvPr/>
          </p:nvCxnSpPr>
          <p:spPr>
            <a:xfrm flipV="1">
              <a:off x="6084186" y="2726454"/>
              <a:ext cx="3567879" cy="68447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Rak koppling 42">
              <a:extLst>
                <a:ext uri="{FF2B5EF4-FFF2-40B4-BE49-F238E27FC236}">
                  <a16:creationId xmlns:a16="http://schemas.microsoft.com/office/drawing/2014/main" id="{E602EDDA-7E6F-09D3-B390-7E83AAF4E2A6}"/>
                </a:ext>
              </a:extLst>
            </p:cNvPr>
            <p:cNvCxnSpPr>
              <a:cxnSpLocks/>
              <a:stCxn id="22" idx="0"/>
            </p:cNvCxnSpPr>
            <p:nvPr/>
          </p:nvCxnSpPr>
          <p:spPr>
            <a:xfrm>
              <a:off x="6060879" y="3494822"/>
              <a:ext cx="4509606" cy="36532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Rak koppling 44">
              <a:extLst>
                <a:ext uri="{FF2B5EF4-FFF2-40B4-BE49-F238E27FC236}">
                  <a16:creationId xmlns:a16="http://schemas.microsoft.com/office/drawing/2014/main" id="{78473CF6-4879-B811-1112-ABD48B523F45}"/>
                </a:ext>
              </a:extLst>
            </p:cNvPr>
            <p:cNvCxnSpPr>
              <a:cxnSpLocks/>
            </p:cNvCxnSpPr>
            <p:nvPr/>
          </p:nvCxnSpPr>
          <p:spPr>
            <a:xfrm>
              <a:off x="6048776" y="3488720"/>
              <a:ext cx="5230912" cy="1969177"/>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Rak koppling 46">
              <a:extLst>
                <a:ext uri="{FF2B5EF4-FFF2-40B4-BE49-F238E27FC236}">
                  <a16:creationId xmlns:a16="http://schemas.microsoft.com/office/drawing/2014/main" id="{CA41A018-65C1-0F94-C0BE-F296DA4A7B2E}"/>
                </a:ext>
              </a:extLst>
            </p:cNvPr>
            <p:cNvCxnSpPr>
              <a:cxnSpLocks/>
              <a:stCxn id="22" idx="0"/>
            </p:cNvCxnSpPr>
            <p:nvPr/>
          </p:nvCxnSpPr>
          <p:spPr>
            <a:xfrm>
              <a:off x="6060879" y="3494822"/>
              <a:ext cx="731371" cy="240448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Rak koppling 47">
              <a:extLst>
                <a:ext uri="{FF2B5EF4-FFF2-40B4-BE49-F238E27FC236}">
                  <a16:creationId xmlns:a16="http://schemas.microsoft.com/office/drawing/2014/main" id="{39FC9AED-AC3B-D2EB-4026-3AFE61E2EBB8}"/>
                </a:ext>
              </a:extLst>
            </p:cNvPr>
            <p:cNvCxnSpPr>
              <a:cxnSpLocks/>
              <a:stCxn id="22" idx="0"/>
            </p:cNvCxnSpPr>
            <p:nvPr/>
          </p:nvCxnSpPr>
          <p:spPr>
            <a:xfrm flipH="1" flipV="1">
              <a:off x="5932333" y="811423"/>
              <a:ext cx="128546" cy="2683399"/>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Rak koppling 48">
              <a:extLst>
                <a:ext uri="{FF2B5EF4-FFF2-40B4-BE49-F238E27FC236}">
                  <a16:creationId xmlns:a16="http://schemas.microsoft.com/office/drawing/2014/main" id="{5F04F99C-F2F5-E19A-1212-63BAA61932E5}"/>
                </a:ext>
              </a:extLst>
            </p:cNvPr>
            <p:cNvCxnSpPr>
              <a:cxnSpLocks/>
            </p:cNvCxnSpPr>
            <p:nvPr/>
          </p:nvCxnSpPr>
          <p:spPr>
            <a:xfrm flipH="1" flipV="1">
              <a:off x="4156339" y="1222260"/>
              <a:ext cx="1685234" cy="229225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Rak koppling 50">
              <a:extLst>
                <a:ext uri="{FF2B5EF4-FFF2-40B4-BE49-F238E27FC236}">
                  <a16:creationId xmlns:a16="http://schemas.microsoft.com/office/drawing/2014/main" id="{C0447796-4154-4EC7-0406-F7CDDD79C4F0}"/>
                </a:ext>
              </a:extLst>
            </p:cNvPr>
            <p:cNvCxnSpPr>
              <a:cxnSpLocks/>
              <a:stCxn id="21" idx="2"/>
            </p:cNvCxnSpPr>
            <p:nvPr/>
          </p:nvCxnSpPr>
          <p:spPr>
            <a:xfrm flipH="1" flipV="1">
              <a:off x="2038277" y="1027833"/>
              <a:ext cx="4063620" cy="251586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Rak koppling 51">
              <a:extLst>
                <a:ext uri="{FF2B5EF4-FFF2-40B4-BE49-F238E27FC236}">
                  <a16:creationId xmlns:a16="http://schemas.microsoft.com/office/drawing/2014/main" id="{DFD8E4E0-D063-70B4-51F9-4EE53F8BD8D4}"/>
                </a:ext>
              </a:extLst>
            </p:cNvPr>
            <p:cNvCxnSpPr>
              <a:cxnSpLocks/>
            </p:cNvCxnSpPr>
            <p:nvPr/>
          </p:nvCxnSpPr>
          <p:spPr>
            <a:xfrm flipH="1" flipV="1">
              <a:off x="994488" y="2302046"/>
              <a:ext cx="4911590" cy="111031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Rak koppling 52">
              <a:extLst>
                <a:ext uri="{FF2B5EF4-FFF2-40B4-BE49-F238E27FC236}">
                  <a16:creationId xmlns:a16="http://schemas.microsoft.com/office/drawing/2014/main" id="{88D306C7-304F-E4DB-AD53-626CDD28BEFD}"/>
                </a:ext>
              </a:extLst>
            </p:cNvPr>
            <p:cNvCxnSpPr>
              <a:cxnSpLocks/>
            </p:cNvCxnSpPr>
            <p:nvPr/>
          </p:nvCxnSpPr>
          <p:spPr>
            <a:xfrm flipH="1">
              <a:off x="4952570" y="3363178"/>
              <a:ext cx="1136819" cy="244203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Rak koppling 53">
              <a:extLst>
                <a:ext uri="{FF2B5EF4-FFF2-40B4-BE49-F238E27FC236}">
                  <a16:creationId xmlns:a16="http://schemas.microsoft.com/office/drawing/2014/main" id="{15A58FB9-9619-3995-E64E-63F3B9269887}"/>
                </a:ext>
              </a:extLst>
            </p:cNvPr>
            <p:cNvCxnSpPr>
              <a:cxnSpLocks/>
            </p:cNvCxnSpPr>
            <p:nvPr/>
          </p:nvCxnSpPr>
          <p:spPr>
            <a:xfrm flipH="1">
              <a:off x="2343020" y="3435205"/>
              <a:ext cx="3755233" cy="35236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Rak koppling 54">
              <a:extLst>
                <a:ext uri="{FF2B5EF4-FFF2-40B4-BE49-F238E27FC236}">
                  <a16:creationId xmlns:a16="http://schemas.microsoft.com/office/drawing/2014/main" id="{0E93CDB1-53E9-E40C-4775-72DF9766D1B2}"/>
                </a:ext>
              </a:extLst>
            </p:cNvPr>
            <p:cNvCxnSpPr>
              <a:cxnSpLocks/>
              <a:stCxn id="22" idx="0"/>
            </p:cNvCxnSpPr>
            <p:nvPr/>
          </p:nvCxnSpPr>
          <p:spPr>
            <a:xfrm flipH="1">
              <a:off x="1116601" y="3494822"/>
              <a:ext cx="4944278" cy="1853352"/>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Rak koppling 55">
              <a:extLst>
                <a:ext uri="{FF2B5EF4-FFF2-40B4-BE49-F238E27FC236}">
                  <a16:creationId xmlns:a16="http://schemas.microsoft.com/office/drawing/2014/main" id="{C5416BA2-3783-421D-CFB2-94B031615679}"/>
                </a:ext>
              </a:extLst>
            </p:cNvPr>
            <p:cNvCxnSpPr>
              <a:cxnSpLocks/>
              <a:stCxn id="21" idx="2"/>
            </p:cNvCxnSpPr>
            <p:nvPr/>
          </p:nvCxnSpPr>
          <p:spPr>
            <a:xfrm flipH="1">
              <a:off x="2933839" y="3543698"/>
              <a:ext cx="3168058" cy="2483658"/>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9" name="Grupp 18">
            <a:extLst>
              <a:ext uri="{FF2B5EF4-FFF2-40B4-BE49-F238E27FC236}">
                <a16:creationId xmlns:a16="http://schemas.microsoft.com/office/drawing/2014/main" id="{65889E09-2CB2-E1E0-CFE8-66CFFCF41D20}"/>
              </a:ext>
              <a:ext uri="{C183D7F6-B498-43B3-948B-1728B52AA6E4}">
                <adec:decorative xmlns:adec="http://schemas.microsoft.com/office/drawing/2017/decorative" val="1"/>
              </a:ext>
            </a:extLst>
          </p:cNvPr>
          <p:cNvGrpSpPr/>
          <p:nvPr/>
        </p:nvGrpSpPr>
        <p:grpSpPr>
          <a:xfrm>
            <a:off x="4670897" y="2003898"/>
            <a:ext cx="2850206" cy="2850204"/>
            <a:chOff x="4670897" y="2003898"/>
            <a:chExt cx="2850206" cy="2850204"/>
          </a:xfrm>
        </p:grpSpPr>
        <p:sp>
          <p:nvSpPr>
            <p:cNvPr id="20" name="Ellips 19">
              <a:extLst>
                <a:ext uri="{FF2B5EF4-FFF2-40B4-BE49-F238E27FC236}">
                  <a16:creationId xmlns:a16="http://schemas.microsoft.com/office/drawing/2014/main" id="{262D394F-32E5-C2EB-EBC9-A37A9C304E36}"/>
                </a:ext>
              </a:extLst>
            </p:cNvPr>
            <p:cNvSpPr/>
            <p:nvPr/>
          </p:nvSpPr>
          <p:spPr>
            <a:xfrm>
              <a:off x="4670897" y="2003898"/>
              <a:ext cx="2850206" cy="28502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ubrik 1">
              <a:extLst>
                <a:ext uri="{FF2B5EF4-FFF2-40B4-BE49-F238E27FC236}">
                  <a16:creationId xmlns:a16="http://schemas.microsoft.com/office/drawing/2014/main" id="{08BE6D1E-B2AC-D106-A22A-934315CCCF8D}"/>
                </a:ext>
              </a:extLst>
            </p:cNvPr>
            <p:cNvSpPr txBox="1">
              <a:spLocks/>
            </p:cNvSpPr>
            <p:nvPr/>
          </p:nvSpPr>
          <p:spPr>
            <a:xfrm>
              <a:off x="4868280" y="2390001"/>
              <a:ext cx="2467234" cy="1153697"/>
            </a:xfrm>
            <a:prstGeom prst="rect">
              <a:avLst/>
            </a:prstGeom>
            <a:noFill/>
          </p:spPr>
          <p:style>
            <a:lnRef idx="0">
              <a:scrgbClr r="0" g="0" b="0"/>
            </a:lnRef>
            <a:fillRef idx="0">
              <a:scrgbClr r="0" g="0" b="0"/>
            </a:fillRef>
            <a:effectRef idx="0">
              <a:scrgbClr r="0" g="0" b="0"/>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000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mj-lt"/>
                  <a:ea typeface="+mn-ea"/>
                  <a:cs typeface="+mn-cs"/>
                </a:rPr>
                <a:t>Identifierad</a:t>
              </a:r>
              <a:br>
                <a:rPr kumimoji="0" lang="sv-SE" sz="1800" b="1" i="0" u="none" strike="noStrike" kern="1200" cap="none" spc="0" normalizeH="0" baseline="0" noProof="0" dirty="0">
                  <a:ln>
                    <a:noFill/>
                  </a:ln>
                  <a:solidFill>
                    <a:prstClr val="white"/>
                  </a:solidFill>
                  <a:effectLst/>
                  <a:uLnTx/>
                  <a:uFillTx/>
                  <a:latin typeface="+mj-lt"/>
                  <a:ea typeface="+mn-ea"/>
                  <a:cs typeface="+mn-cs"/>
                </a:rPr>
              </a:br>
              <a:r>
                <a:rPr kumimoji="0" lang="sv-SE" sz="1800" b="1" i="0" u="none" strike="noStrike" kern="1200" cap="none" spc="0" normalizeH="0" baseline="0" noProof="0" dirty="0">
                  <a:ln>
                    <a:noFill/>
                  </a:ln>
                  <a:solidFill>
                    <a:prstClr val="white"/>
                  </a:solidFill>
                  <a:effectLst/>
                  <a:uLnTx/>
                  <a:uFillTx/>
                  <a:latin typeface="+mj-lt"/>
                  <a:ea typeface="+mn-ea"/>
                  <a:cs typeface="+mn-cs"/>
                </a:rPr>
                <a:t>samhällsviktig </a:t>
              </a:r>
              <a:br>
                <a:rPr kumimoji="0" lang="sv-SE" sz="1800" b="1" i="0" u="none" strike="noStrike" kern="1200" cap="none" spc="0" normalizeH="0" baseline="0" noProof="0" dirty="0">
                  <a:ln>
                    <a:noFill/>
                  </a:ln>
                  <a:solidFill>
                    <a:prstClr val="white"/>
                  </a:solidFill>
                  <a:effectLst/>
                  <a:uLnTx/>
                  <a:uFillTx/>
                  <a:latin typeface="+mj-lt"/>
                  <a:ea typeface="+mn-ea"/>
                  <a:cs typeface="+mn-cs"/>
                </a:rPr>
              </a:br>
              <a:r>
                <a:rPr kumimoji="0" lang="sv-SE" sz="1800" b="1" i="0" u="none" strike="noStrike" kern="1200" cap="none" spc="0" normalizeH="0" baseline="0" noProof="0" dirty="0">
                  <a:ln>
                    <a:noFill/>
                  </a:ln>
                  <a:solidFill>
                    <a:prstClr val="white"/>
                  </a:solidFill>
                  <a:effectLst/>
                  <a:uLnTx/>
                  <a:uFillTx/>
                  <a:latin typeface="+mj-lt"/>
                  <a:ea typeface="+mn-ea"/>
                  <a:cs typeface="+mn-cs"/>
                </a:rPr>
                <a:t>verksamhet</a:t>
              </a:r>
            </a:p>
          </p:txBody>
        </p:sp>
        <p:pic>
          <p:nvPicPr>
            <p:cNvPr id="22" name="Bild 39">
              <a:extLst>
                <a:ext uri="{FF2B5EF4-FFF2-40B4-BE49-F238E27FC236}">
                  <a16:creationId xmlns:a16="http://schemas.microsoft.com/office/drawing/2014/main" id="{E642DF0A-EAD1-0C5A-B25B-912B36D3EA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524777" y="3494822"/>
              <a:ext cx="1072204" cy="976186"/>
            </a:xfrm>
            <a:prstGeom prst="rect">
              <a:avLst/>
            </a:prstGeom>
          </p:spPr>
        </p:pic>
      </p:grpSp>
      <p:sp>
        <p:nvSpPr>
          <p:cNvPr id="24" name="textruta 23">
            <a:extLst>
              <a:ext uri="{FF2B5EF4-FFF2-40B4-BE49-F238E27FC236}">
                <a16:creationId xmlns:a16="http://schemas.microsoft.com/office/drawing/2014/main" id="{340365EC-D823-CF7B-0FA7-A6FF9B4B363C}"/>
              </a:ext>
            </a:extLst>
          </p:cNvPr>
          <p:cNvSpPr txBox="1">
            <a:spLocks/>
          </p:cNvSpPr>
          <p:nvPr/>
        </p:nvSpPr>
        <p:spPr>
          <a:xfrm>
            <a:off x="3659218" y="703919"/>
            <a:ext cx="1332000" cy="1332000"/>
          </a:xfrm>
          <a:prstGeom prst="ellipse">
            <a:avLst/>
          </a:prstGeom>
          <a:solidFill>
            <a:srgbClr val="6F6E67"/>
          </a:solidFill>
          <a:ln>
            <a:noFill/>
          </a:ln>
        </p:spPr>
        <p:txBody>
          <a:bodyPr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a:ea typeface="+mn-ea"/>
                <a:cs typeface="+mn-cs"/>
              </a:rPr>
              <a:t>Insats- planering </a:t>
            </a:r>
            <a:br>
              <a:rPr kumimoji="0" lang="sv-SE" sz="1200" b="1" i="0" u="none" strike="noStrike" kern="1200" cap="none" spc="0" normalizeH="0" baseline="0" noProof="0" dirty="0">
                <a:ln>
                  <a:noFill/>
                </a:ln>
                <a:solidFill>
                  <a:schemeClr val="bg1"/>
                </a:solidFill>
                <a:effectLst/>
                <a:uLnTx/>
                <a:uFillTx/>
                <a:latin typeface="Century Gothic"/>
                <a:ea typeface="+mn-ea"/>
                <a:cs typeface="+mn-cs"/>
              </a:rPr>
            </a:br>
            <a:r>
              <a:rPr kumimoji="0" lang="sv-SE" sz="1200" b="1" i="0" u="none" strike="noStrike" kern="1200" cap="none" spc="0" normalizeH="0" baseline="0" noProof="0" dirty="0">
                <a:ln>
                  <a:noFill/>
                </a:ln>
                <a:solidFill>
                  <a:schemeClr val="bg1"/>
                </a:solidFill>
                <a:effectLst/>
                <a:uLnTx/>
                <a:uFillTx/>
                <a:latin typeface="Century Gothic"/>
                <a:ea typeface="+mn-ea"/>
                <a:cs typeface="+mn-cs"/>
              </a:rPr>
              <a:t>LSO</a:t>
            </a:r>
          </a:p>
        </p:txBody>
      </p:sp>
      <p:sp>
        <p:nvSpPr>
          <p:cNvPr id="25" name="textruta 24">
            <a:extLst>
              <a:ext uri="{FF2B5EF4-FFF2-40B4-BE49-F238E27FC236}">
                <a16:creationId xmlns:a16="http://schemas.microsoft.com/office/drawing/2014/main" id="{694D84D8-61C3-BDE8-EA99-4F863385BFE4}"/>
              </a:ext>
            </a:extLst>
          </p:cNvPr>
          <p:cNvSpPr txBox="1">
            <a:spLocks/>
          </p:cNvSpPr>
          <p:nvPr/>
        </p:nvSpPr>
        <p:spPr>
          <a:xfrm flipH="1">
            <a:off x="10004521" y="3129024"/>
            <a:ext cx="1332000" cy="1332000"/>
          </a:xfrm>
          <a:prstGeom prst="ellipse">
            <a:avLst/>
          </a:prstGeom>
          <a:solidFill>
            <a:srgbClr val="9B5279"/>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a:ea typeface="+mn-ea"/>
                <a:cs typeface="+mn-cs"/>
              </a:rPr>
              <a:t>NIS</a:t>
            </a:r>
          </a:p>
        </p:txBody>
      </p:sp>
      <p:sp>
        <p:nvSpPr>
          <p:cNvPr id="26" name="textruta 25">
            <a:extLst>
              <a:ext uri="{FF2B5EF4-FFF2-40B4-BE49-F238E27FC236}">
                <a16:creationId xmlns:a16="http://schemas.microsoft.com/office/drawing/2014/main" id="{1F56FD7A-6C79-BC3D-8136-425A98C55620}"/>
              </a:ext>
            </a:extLst>
          </p:cNvPr>
          <p:cNvSpPr txBox="1">
            <a:spLocks/>
          </p:cNvSpPr>
          <p:nvPr/>
        </p:nvSpPr>
        <p:spPr>
          <a:xfrm flipH="1">
            <a:off x="5951027" y="5136490"/>
            <a:ext cx="1584000" cy="1584000"/>
          </a:xfrm>
          <a:prstGeom prst="ellipse">
            <a:avLst/>
          </a:prstGeom>
          <a:solidFill>
            <a:schemeClr val="accent2"/>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Kontinuitets-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hantering</a:t>
            </a:r>
          </a:p>
        </p:txBody>
      </p:sp>
      <p:sp>
        <p:nvSpPr>
          <p:cNvPr id="27" name="textruta 26">
            <a:extLst>
              <a:ext uri="{FF2B5EF4-FFF2-40B4-BE49-F238E27FC236}">
                <a16:creationId xmlns:a16="http://schemas.microsoft.com/office/drawing/2014/main" id="{5321497D-B9FD-6AD4-A0A8-A18AFC39FCF4}"/>
              </a:ext>
            </a:extLst>
          </p:cNvPr>
          <p:cNvSpPr txBox="1">
            <a:spLocks/>
          </p:cNvSpPr>
          <p:nvPr/>
        </p:nvSpPr>
        <p:spPr>
          <a:xfrm flipH="1">
            <a:off x="7516333" y="328411"/>
            <a:ext cx="1332000" cy="1332000"/>
          </a:xfrm>
          <a:prstGeom prst="ellipse">
            <a:avLst/>
          </a:prstGeom>
          <a:solidFill>
            <a:srgbClr val="9B5279"/>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err="1">
                <a:ln>
                  <a:noFill/>
                </a:ln>
                <a:solidFill>
                  <a:schemeClr val="bg1"/>
                </a:solidFill>
                <a:effectLst/>
                <a:uLnTx/>
                <a:uFillTx/>
                <a:latin typeface="Century Gothic"/>
                <a:ea typeface="+mn-ea"/>
                <a:cs typeface="+mn-cs"/>
              </a:rPr>
              <a:t>Styrel</a:t>
            </a:r>
            <a:endParaRPr kumimoji="0" lang="sv-SE" sz="1200" b="1" i="0" u="none" strike="noStrike" kern="1200" cap="none" spc="0" normalizeH="0" baseline="0" noProof="0" dirty="0">
              <a:ln>
                <a:noFill/>
              </a:ln>
              <a:solidFill>
                <a:schemeClr val="bg1"/>
              </a:solidFill>
              <a:effectLst/>
              <a:uLnTx/>
              <a:uFillTx/>
              <a:latin typeface="Century Gothic"/>
              <a:ea typeface="+mn-ea"/>
              <a:cs typeface="+mn-cs"/>
            </a:endParaRPr>
          </a:p>
        </p:txBody>
      </p:sp>
      <p:sp>
        <p:nvSpPr>
          <p:cNvPr id="28" name="textruta 27">
            <a:extLst>
              <a:ext uri="{FF2B5EF4-FFF2-40B4-BE49-F238E27FC236}">
                <a16:creationId xmlns:a16="http://schemas.microsoft.com/office/drawing/2014/main" id="{668C9986-9CE3-0DCA-EABA-962DF2E97165}"/>
              </a:ext>
            </a:extLst>
          </p:cNvPr>
          <p:cNvSpPr txBox="1">
            <a:spLocks/>
          </p:cNvSpPr>
          <p:nvPr/>
        </p:nvSpPr>
        <p:spPr>
          <a:xfrm>
            <a:off x="5150469" y="30931"/>
            <a:ext cx="1584000" cy="1584000"/>
          </a:xfrm>
          <a:prstGeom prst="ellipse">
            <a:avLst/>
          </a:prstGeom>
          <a:solidFill>
            <a:schemeClr val="accent2"/>
          </a:solidFill>
          <a:ln>
            <a:noFill/>
          </a:ln>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Säkerhets-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skyddsanalys</a:t>
            </a:r>
          </a:p>
        </p:txBody>
      </p:sp>
      <p:sp>
        <p:nvSpPr>
          <p:cNvPr id="29" name="textruta 28">
            <a:extLst>
              <a:ext uri="{FF2B5EF4-FFF2-40B4-BE49-F238E27FC236}">
                <a16:creationId xmlns:a16="http://schemas.microsoft.com/office/drawing/2014/main" id="{388EC0BB-D8BA-1605-899B-02CA5E9C68DC}"/>
              </a:ext>
            </a:extLst>
          </p:cNvPr>
          <p:cNvSpPr txBox="1">
            <a:spLocks/>
          </p:cNvSpPr>
          <p:nvPr/>
        </p:nvSpPr>
        <p:spPr>
          <a:xfrm>
            <a:off x="2402027" y="5275149"/>
            <a:ext cx="1332000" cy="1332000"/>
          </a:xfrm>
          <a:prstGeom prst="ellipse">
            <a:avLst/>
          </a:prstGeom>
          <a:solidFill>
            <a:srgbClr val="9B5279"/>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a:ea typeface="+mn-ea"/>
                <a:cs typeface="+mn-cs"/>
              </a:rPr>
              <a:t>Krigs-</a:t>
            </a:r>
            <a:br>
              <a:rPr kumimoji="0" lang="sv-SE" sz="1200" b="1" i="0" u="none" strike="noStrike" kern="1200" cap="none" spc="0" normalizeH="0" baseline="0" noProof="0" dirty="0">
                <a:ln>
                  <a:noFill/>
                </a:ln>
                <a:solidFill>
                  <a:schemeClr val="bg1"/>
                </a:solidFill>
                <a:effectLst/>
                <a:uLnTx/>
                <a:uFillTx/>
                <a:latin typeface="Century Gothic"/>
                <a:ea typeface="+mn-ea"/>
                <a:cs typeface="+mn-cs"/>
              </a:rPr>
            </a:br>
            <a:r>
              <a:rPr kumimoji="0" lang="sv-SE" sz="1200" b="1" i="0" u="none" strike="noStrike" kern="1200" cap="none" spc="0" normalizeH="0" baseline="0" noProof="0" dirty="0">
                <a:ln>
                  <a:noFill/>
                </a:ln>
                <a:solidFill>
                  <a:schemeClr val="bg1"/>
                </a:solidFill>
                <a:effectLst/>
                <a:uLnTx/>
                <a:uFillTx/>
                <a:latin typeface="Century Gothic"/>
                <a:ea typeface="+mn-ea"/>
                <a:cs typeface="+mn-cs"/>
              </a:rPr>
              <a:t>organisation </a:t>
            </a:r>
            <a:br>
              <a:rPr kumimoji="0" lang="sv-SE" sz="1200" b="1" i="0" u="none" strike="noStrike" kern="1200" cap="none" spc="0" normalizeH="0" baseline="0" noProof="0" dirty="0">
                <a:ln>
                  <a:noFill/>
                </a:ln>
                <a:solidFill>
                  <a:schemeClr val="bg1"/>
                </a:solidFill>
                <a:effectLst/>
                <a:uLnTx/>
                <a:uFillTx/>
                <a:latin typeface="Century Gothic"/>
                <a:ea typeface="+mn-ea"/>
                <a:cs typeface="+mn-cs"/>
              </a:rPr>
            </a:br>
            <a:r>
              <a:rPr kumimoji="0" lang="sv-SE" sz="1200" b="1" i="0" u="none" strike="noStrike" kern="1200" cap="none" spc="0" normalizeH="0" baseline="0" noProof="0" dirty="0">
                <a:ln>
                  <a:noFill/>
                </a:ln>
                <a:solidFill>
                  <a:schemeClr val="bg1"/>
                </a:solidFill>
                <a:effectLst/>
                <a:uLnTx/>
                <a:uFillTx/>
                <a:latin typeface="Century Gothic"/>
                <a:ea typeface="+mn-ea"/>
                <a:cs typeface="+mn-cs"/>
              </a:rPr>
              <a:t>och krigs-placering</a:t>
            </a:r>
          </a:p>
        </p:txBody>
      </p:sp>
      <p:sp>
        <p:nvSpPr>
          <p:cNvPr id="30" name="textruta 29">
            <a:extLst>
              <a:ext uri="{FF2B5EF4-FFF2-40B4-BE49-F238E27FC236}">
                <a16:creationId xmlns:a16="http://schemas.microsoft.com/office/drawing/2014/main" id="{C1F7F4BF-F18F-095D-AC5B-7336497B0277}"/>
              </a:ext>
            </a:extLst>
          </p:cNvPr>
          <p:cNvSpPr txBox="1">
            <a:spLocks/>
          </p:cNvSpPr>
          <p:nvPr/>
        </p:nvSpPr>
        <p:spPr>
          <a:xfrm>
            <a:off x="1677862" y="3064456"/>
            <a:ext cx="1332000" cy="1332000"/>
          </a:xfrm>
          <a:prstGeom prst="ellipse">
            <a:avLst/>
          </a:prstGeom>
          <a:solidFill>
            <a:srgbClr val="6F6E67"/>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a:ea typeface="+mn-ea"/>
                <a:cs typeface="+mn-cs"/>
              </a:rPr>
              <a:t>Upp- handlingar</a:t>
            </a:r>
          </a:p>
        </p:txBody>
      </p:sp>
      <p:sp>
        <p:nvSpPr>
          <p:cNvPr id="31" name="textruta 30">
            <a:extLst>
              <a:ext uri="{FF2B5EF4-FFF2-40B4-BE49-F238E27FC236}">
                <a16:creationId xmlns:a16="http://schemas.microsoft.com/office/drawing/2014/main" id="{44890A76-E388-5341-6F32-8FDD2FC42AE2}"/>
              </a:ext>
            </a:extLst>
          </p:cNvPr>
          <p:cNvSpPr txBox="1">
            <a:spLocks/>
          </p:cNvSpPr>
          <p:nvPr/>
        </p:nvSpPr>
        <p:spPr>
          <a:xfrm>
            <a:off x="7973130" y="4917897"/>
            <a:ext cx="1332000" cy="1332000"/>
          </a:xfrm>
          <a:prstGeom prst="ellipse">
            <a:avLst/>
          </a:prstGeom>
          <a:solidFill>
            <a:srgbClr val="9B5279"/>
          </a:solidFill>
          <a:ln>
            <a:noFill/>
          </a:ln>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a:ea typeface="+mn-ea"/>
                <a:cs typeface="+mn-cs"/>
              </a:rPr>
              <a:t>Nödvatten-</a:t>
            </a:r>
            <a:br>
              <a:rPr kumimoji="0" lang="sv-SE" sz="1200" b="1" i="0" u="none" strike="noStrike" kern="1200" cap="none" spc="0" normalizeH="0" baseline="0" noProof="0" dirty="0">
                <a:ln>
                  <a:noFill/>
                </a:ln>
                <a:solidFill>
                  <a:schemeClr val="bg1"/>
                </a:solidFill>
                <a:effectLst/>
                <a:uLnTx/>
                <a:uFillTx/>
                <a:latin typeface="Century Gothic"/>
                <a:ea typeface="+mn-ea"/>
                <a:cs typeface="+mn-cs"/>
              </a:rPr>
            </a:br>
            <a:r>
              <a:rPr kumimoji="0" lang="sv-SE" sz="1200" b="1" i="0" u="none" strike="noStrike" kern="1200" cap="none" spc="0" normalizeH="0" baseline="0" noProof="0" dirty="0">
                <a:ln>
                  <a:noFill/>
                </a:ln>
                <a:solidFill>
                  <a:schemeClr val="bg1"/>
                </a:solidFill>
                <a:effectLst/>
                <a:uLnTx/>
                <a:uFillTx/>
                <a:latin typeface="Century Gothic"/>
                <a:ea typeface="+mn-ea"/>
                <a:cs typeface="+mn-cs"/>
              </a:rPr>
              <a:t>planer</a:t>
            </a:r>
          </a:p>
        </p:txBody>
      </p:sp>
      <p:sp>
        <p:nvSpPr>
          <p:cNvPr id="32" name="textruta 31">
            <a:extLst>
              <a:ext uri="{FF2B5EF4-FFF2-40B4-BE49-F238E27FC236}">
                <a16:creationId xmlns:a16="http://schemas.microsoft.com/office/drawing/2014/main" id="{E6F292B2-F8BA-C06D-9D71-B6C971A3F47F}"/>
              </a:ext>
            </a:extLst>
          </p:cNvPr>
          <p:cNvSpPr txBox="1">
            <a:spLocks/>
          </p:cNvSpPr>
          <p:nvPr/>
        </p:nvSpPr>
        <p:spPr>
          <a:xfrm>
            <a:off x="9778485" y="235833"/>
            <a:ext cx="1584000" cy="1584000"/>
          </a:xfrm>
          <a:prstGeom prst="ellipse">
            <a:avLst/>
          </a:prstGeom>
          <a:solidFill>
            <a:schemeClr val="accent2"/>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LIS </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(ISO 27000)</a:t>
            </a:r>
          </a:p>
        </p:txBody>
      </p:sp>
      <p:sp>
        <p:nvSpPr>
          <p:cNvPr id="33" name="textruta 32">
            <a:extLst>
              <a:ext uri="{FF2B5EF4-FFF2-40B4-BE49-F238E27FC236}">
                <a16:creationId xmlns:a16="http://schemas.microsoft.com/office/drawing/2014/main" id="{77B36019-1016-E84B-D403-5824160CE74B}"/>
              </a:ext>
            </a:extLst>
          </p:cNvPr>
          <p:cNvSpPr txBox="1">
            <a:spLocks/>
          </p:cNvSpPr>
          <p:nvPr/>
        </p:nvSpPr>
        <p:spPr>
          <a:xfrm flipH="1">
            <a:off x="8688245" y="2107844"/>
            <a:ext cx="1332000" cy="1332000"/>
          </a:xfrm>
          <a:prstGeom prst="ellipse">
            <a:avLst/>
          </a:prstGeom>
          <a:solidFill>
            <a:srgbClr val="6F6E67"/>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schemeClr val="bg1"/>
                </a:solidFill>
                <a:effectLst/>
                <a:uLnTx/>
                <a:uFillTx/>
                <a:latin typeface="Century Gothic"/>
                <a:ea typeface="+mn-ea"/>
                <a:cs typeface="Arial" charset="0"/>
              </a:rPr>
              <a:t>Samhälls-</a:t>
            </a:r>
            <a:br>
              <a:rPr kumimoji="0" lang="sv-SE" sz="1200" b="1" i="0" u="none" strike="noStrike" kern="0" cap="none" spc="0" normalizeH="0" baseline="0" noProof="0" dirty="0">
                <a:ln>
                  <a:noFill/>
                </a:ln>
                <a:solidFill>
                  <a:schemeClr val="bg1"/>
                </a:solidFill>
                <a:effectLst/>
                <a:uLnTx/>
                <a:uFillTx/>
                <a:latin typeface="Century Gothic"/>
                <a:ea typeface="+mn-ea"/>
                <a:cs typeface="Arial" charset="0"/>
              </a:rPr>
            </a:br>
            <a:r>
              <a:rPr kumimoji="0" lang="sv-SE" sz="1200" b="1" i="0" u="none" strike="noStrike" kern="0" cap="none" spc="0" normalizeH="0" baseline="0" noProof="0" dirty="0">
                <a:ln>
                  <a:noFill/>
                </a:ln>
                <a:solidFill>
                  <a:schemeClr val="bg1"/>
                </a:solidFill>
                <a:effectLst/>
                <a:uLnTx/>
                <a:uFillTx/>
                <a:latin typeface="Century Gothic"/>
                <a:ea typeface="+mn-ea"/>
                <a:cs typeface="Arial" charset="0"/>
              </a:rPr>
              <a:t>planering</a:t>
            </a:r>
          </a:p>
        </p:txBody>
      </p:sp>
      <p:sp>
        <p:nvSpPr>
          <p:cNvPr id="34" name="textruta 33">
            <a:extLst>
              <a:ext uri="{FF2B5EF4-FFF2-40B4-BE49-F238E27FC236}">
                <a16:creationId xmlns:a16="http://schemas.microsoft.com/office/drawing/2014/main" id="{30E77C02-A179-2B3B-0E07-97EBC5203215}"/>
              </a:ext>
            </a:extLst>
          </p:cNvPr>
          <p:cNvSpPr txBox="1">
            <a:spLocks/>
          </p:cNvSpPr>
          <p:nvPr/>
        </p:nvSpPr>
        <p:spPr>
          <a:xfrm flipH="1">
            <a:off x="444178" y="1717864"/>
            <a:ext cx="1332000" cy="1332000"/>
          </a:xfrm>
          <a:prstGeom prst="ellipse">
            <a:avLst/>
          </a:prstGeom>
          <a:solidFill>
            <a:srgbClr val="9B5279"/>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a:ea typeface="+mn-ea"/>
                <a:cs typeface="+mn-cs"/>
              </a:rPr>
              <a:t>Pandemi-</a:t>
            </a:r>
            <a:br>
              <a:rPr kumimoji="0" lang="sv-SE" sz="1200" b="1" i="0" u="none" strike="noStrike" kern="1200" cap="none" spc="0" normalizeH="0" baseline="0" noProof="0" dirty="0">
                <a:ln>
                  <a:noFill/>
                </a:ln>
                <a:solidFill>
                  <a:schemeClr val="bg1"/>
                </a:solidFill>
                <a:effectLst/>
                <a:uLnTx/>
                <a:uFillTx/>
                <a:latin typeface="Century Gothic"/>
                <a:ea typeface="+mn-ea"/>
                <a:cs typeface="+mn-cs"/>
              </a:rPr>
            </a:br>
            <a:r>
              <a:rPr kumimoji="0" lang="sv-SE" sz="1200" b="1" i="0" u="none" strike="noStrike" kern="1200" cap="none" spc="0" normalizeH="0" baseline="0" noProof="0" dirty="0">
                <a:ln>
                  <a:noFill/>
                </a:ln>
                <a:solidFill>
                  <a:schemeClr val="bg1"/>
                </a:solidFill>
                <a:effectLst/>
                <a:uLnTx/>
                <a:uFillTx/>
                <a:latin typeface="Century Gothic"/>
                <a:ea typeface="+mn-ea"/>
                <a:cs typeface="+mn-cs"/>
              </a:rPr>
              <a:t>planer</a:t>
            </a:r>
          </a:p>
        </p:txBody>
      </p:sp>
      <p:sp>
        <p:nvSpPr>
          <p:cNvPr id="35" name="textruta 34">
            <a:extLst>
              <a:ext uri="{FF2B5EF4-FFF2-40B4-BE49-F238E27FC236}">
                <a16:creationId xmlns:a16="http://schemas.microsoft.com/office/drawing/2014/main" id="{0F5FD93C-CCC7-1FA4-3C0A-6267D220208E}"/>
              </a:ext>
            </a:extLst>
          </p:cNvPr>
          <p:cNvSpPr txBox="1">
            <a:spLocks/>
          </p:cNvSpPr>
          <p:nvPr/>
        </p:nvSpPr>
        <p:spPr>
          <a:xfrm>
            <a:off x="1551020" y="418084"/>
            <a:ext cx="1584000" cy="1584000"/>
          </a:xfrm>
          <a:prstGeom prst="ellipse">
            <a:avLst/>
          </a:prstGeom>
          <a:solidFill>
            <a:schemeClr val="accent2"/>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Risk- och </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sårbarhets-</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analyser</a:t>
            </a:r>
            <a:endParaRPr kumimoji="0" lang="sv-SE" sz="1200" b="1" i="0" u="none" strike="noStrike" kern="0" cap="none" spc="0" normalizeH="0" baseline="0" noProof="0" dirty="0">
              <a:ln>
                <a:noFill/>
              </a:ln>
              <a:solidFill>
                <a:prstClr val="white"/>
              </a:solidFill>
              <a:effectLst/>
              <a:uLnTx/>
              <a:uFillTx/>
              <a:latin typeface="Century Gothic"/>
              <a:ea typeface="+mn-ea"/>
              <a:cs typeface="Arial" charset="0"/>
            </a:endParaRPr>
          </a:p>
        </p:txBody>
      </p:sp>
      <p:sp>
        <p:nvSpPr>
          <p:cNvPr id="36" name="textruta 35">
            <a:extLst>
              <a:ext uri="{FF2B5EF4-FFF2-40B4-BE49-F238E27FC236}">
                <a16:creationId xmlns:a16="http://schemas.microsoft.com/office/drawing/2014/main" id="{39DD187C-551F-FDD8-FEBC-CB8CC1CB2604}"/>
              </a:ext>
            </a:extLst>
          </p:cNvPr>
          <p:cNvSpPr txBox="1">
            <a:spLocks/>
          </p:cNvSpPr>
          <p:nvPr/>
        </p:nvSpPr>
        <p:spPr>
          <a:xfrm>
            <a:off x="488424" y="4576313"/>
            <a:ext cx="1584000" cy="1584000"/>
          </a:xfrm>
          <a:prstGeom prst="ellipse">
            <a:avLst/>
          </a:prstGeom>
          <a:solidFill>
            <a:schemeClr val="accent2"/>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Totalförsvars-planering</a:t>
            </a:r>
          </a:p>
        </p:txBody>
      </p:sp>
      <p:sp>
        <p:nvSpPr>
          <p:cNvPr id="37" name="textruta 36">
            <a:extLst>
              <a:ext uri="{FF2B5EF4-FFF2-40B4-BE49-F238E27FC236}">
                <a16:creationId xmlns:a16="http://schemas.microsoft.com/office/drawing/2014/main" id="{C7A0FD24-697B-B2E4-D6C0-F4ED85271255}"/>
              </a:ext>
            </a:extLst>
          </p:cNvPr>
          <p:cNvSpPr txBox="1">
            <a:spLocks/>
          </p:cNvSpPr>
          <p:nvPr/>
        </p:nvSpPr>
        <p:spPr>
          <a:xfrm flipH="1">
            <a:off x="9966452" y="4665897"/>
            <a:ext cx="1584000" cy="1584000"/>
          </a:xfrm>
          <a:prstGeom prst="ellipse">
            <a:avLst/>
          </a:prstGeom>
          <a:solidFill>
            <a:schemeClr val="accent2"/>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Riskhantering</a:t>
            </a:r>
          </a:p>
        </p:txBody>
      </p:sp>
      <p:sp>
        <p:nvSpPr>
          <p:cNvPr id="38" name="textruta 37">
            <a:extLst>
              <a:ext uri="{FF2B5EF4-FFF2-40B4-BE49-F238E27FC236}">
                <a16:creationId xmlns:a16="http://schemas.microsoft.com/office/drawing/2014/main" id="{A4F84D5B-143C-B674-A94C-80E9880D2824}"/>
              </a:ext>
            </a:extLst>
          </p:cNvPr>
          <p:cNvSpPr txBox="1">
            <a:spLocks/>
          </p:cNvSpPr>
          <p:nvPr/>
        </p:nvSpPr>
        <p:spPr>
          <a:xfrm flipH="1">
            <a:off x="4322949" y="5041923"/>
            <a:ext cx="1332000" cy="1332000"/>
          </a:xfrm>
          <a:prstGeom prst="ellipse">
            <a:avLst/>
          </a:prstGeom>
          <a:solidFill>
            <a:srgbClr val="6F6E67"/>
          </a:solidFill>
          <a:ln>
            <a:noFill/>
          </a:ln>
        </p:spPr>
        <p:txBody>
          <a:bodyPr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t>Riks-</a:t>
            </a:r>
            <a:b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br>
            <a: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t>intressen</a:t>
            </a:r>
          </a:p>
        </p:txBody>
      </p:sp>
    </p:spTree>
    <p:extLst>
      <p:ext uri="{BB962C8B-B14F-4D97-AF65-F5344CB8AC3E}">
        <p14:creationId xmlns:p14="http://schemas.microsoft.com/office/powerpoint/2010/main" val="299819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6" presetClass="entr" presetSubtype="3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1250"/>
                                        <p:tgtEl>
                                          <p:spTgt spid="3"/>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p:cTn id="72" dur="500" fill="hold"/>
                                        <p:tgtEl>
                                          <p:spTgt spid="35"/>
                                        </p:tgtEl>
                                        <p:attrNameLst>
                                          <p:attrName>ppt_w</p:attrName>
                                        </p:attrNameLst>
                                      </p:cBhvr>
                                      <p:tavLst>
                                        <p:tav tm="0">
                                          <p:val>
                                            <p:fltVal val="0"/>
                                          </p:val>
                                        </p:tav>
                                        <p:tav tm="100000">
                                          <p:val>
                                            <p:strVal val="#ppt_w"/>
                                          </p:val>
                                        </p:tav>
                                      </p:tavLst>
                                    </p:anim>
                                    <p:anim calcmode="lin" valueType="num">
                                      <p:cBhvr>
                                        <p:cTn id="73" dur="500" fill="hold"/>
                                        <p:tgtEl>
                                          <p:spTgt spid="35"/>
                                        </p:tgtEl>
                                        <p:attrNameLst>
                                          <p:attrName>ppt_h</p:attrName>
                                        </p:attrNameLst>
                                      </p:cBhvr>
                                      <p:tavLst>
                                        <p:tav tm="0">
                                          <p:val>
                                            <p:fltVal val="0"/>
                                          </p:val>
                                        </p:tav>
                                        <p:tav tm="100000">
                                          <p:val>
                                            <p:strVal val="#ppt_h"/>
                                          </p:val>
                                        </p:tav>
                                      </p:tavLst>
                                    </p:anim>
                                    <p:animEffect transition="in" filter="fade">
                                      <p:cBhvr>
                                        <p:cTn id="74" dur="500"/>
                                        <p:tgtEl>
                                          <p:spTgt spid="3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p:cTn id="77" dur="500" fill="hold"/>
                                        <p:tgtEl>
                                          <p:spTgt spid="36"/>
                                        </p:tgtEl>
                                        <p:attrNameLst>
                                          <p:attrName>ppt_w</p:attrName>
                                        </p:attrNameLst>
                                      </p:cBhvr>
                                      <p:tavLst>
                                        <p:tav tm="0">
                                          <p:val>
                                            <p:fltVal val="0"/>
                                          </p:val>
                                        </p:tav>
                                        <p:tav tm="100000">
                                          <p:val>
                                            <p:strVal val="#ppt_w"/>
                                          </p:val>
                                        </p:tav>
                                      </p:tavLst>
                                    </p:anim>
                                    <p:anim calcmode="lin" valueType="num">
                                      <p:cBhvr>
                                        <p:cTn id="78" dur="500" fill="hold"/>
                                        <p:tgtEl>
                                          <p:spTgt spid="36"/>
                                        </p:tgtEl>
                                        <p:attrNameLst>
                                          <p:attrName>ppt_h</p:attrName>
                                        </p:attrNameLst>
                                      </p:cBhvr>
                                      <p:tavLst>
                                        <p:tav tm="0">
                                          <p:val>
                                            <p:fltVal val="0"/>
                                          </p:val>
                                        </p:tav>
                                        <p:tav tm="100000">
                                          <p:val>
                                            <p:strVal val="#ppt_h"/>
                                          </p:val>
                                        </p:tav>
                                      </p:tavLst>
                                    </p:anim>
                                    <p:animEffect transition="in" filter="fade">
                                      <p:cBhvr>
                                        <p:cTn id="79" dur="500"/>
                                        <p:tgtEl>
                                          <p:spTgt spid="36"/>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p:cTn id="82" dur="500" fill="hold"/>
                                        <p:tgtEl>
                                          <p:spTgt spid="37"/>
                                        </p:tgtEl>
                                        <p:attrNameLst>
                                          <p:attrName>ppt_w</p:attrName>
                                        </p:attrNameLst>
                                      </p:cBhvr>
                                      <p:tavLst>
                                        <p:tav tm="0">
                                          <p:val>
                                            <p:fltVal val="0"/>
                                          </p:val>
                                        </p:tav>
                                        <p:tav tm="100000">
                                          <p:val>
                                            <p:strVal val="#ppt_w"/>
                                          </p:val>
                                        </p:tav>
                                      </p:tavLst>
                                    </p:anim>
                                    <p:anim calcmode="lin" valueType="num">
                                      <p:cBhvr>
                                        <p:cTn id="83" dur="500" fill="hold"/>
                                        <p:tgtEl>
                                          <p:spTgt spid="37"/>
                                        </p:tgtEl>
                                        <p:attrNameLst>
                                          <p:attrName>ppt_h</p:attrName>
                                        </p:attrNameLst>
                                      </p:cBhvr>
                                      <p:tavLst>
                                        <p:tav tm="0">
                                          <p:val>
                                            <p:fltVal val="0"/>
                                          </p:val>
                                        </p:tav>
                                        <p:tav tm="100000">
                                          <p:val>
                                            <p:strVal val="#ppt_h"/>
                                          </p:val>
                                        </p:tav>
                                      </p:tavLst>
                                    </p:anim>
                                    <p:animEffect transition="in" filter="fade">
                                      <p:cBhvr>
                                        <p:cTn id="84" dur="500"/>
                                        <p:tgtEl>
                                          <p:spTgt spid="3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70CA05-9D61-4AFC-7BE6-97DC8EEAC354}"/>
              </a:ext>
            </a:extLst>
          </p:cNvPr>
          <p:cNvSpPr>
            <a:spLocks noGrp="1"/>
          </p:cNvSpPr>
          <p:nvPr>
            <p:ph type="title"/>
          </p:nvPr>
        </p:nvSpPr>
        <p:spPr>
          <a:xfrm>
            <a:off x="1773388" y="1602203"/>
            <a:ext cx="8580582" cy="517587"/>
          </a:xfrm>
        </p:spPr>
        <p:txBody>
          <a:bodyPr/>
          <a:lstStyle/>
          <a:p>
            <a:r>
              <a:rPr lang="sv-SE" sz="2800" dirty="0"/>
              <a:t>Om materialet</a:t>
            </a:r>
          </a:p>
        </p:txBody>
      </p:sp>
      <p:sp>
        <p:nvSpPr>
          <p:cNvPr id="3" name="Platshållare för text 2">
            <a:extLst>
              <a:ext uri="{FF2B5EF4-FFF2-40B4-BE49-F238E27FC236}">
                <a16:creationId xmlns:a16="http://schemas.microsoft.com/office/drawing/2014/main" id="{23ED9778-30CD-2FDC-4CD9-88164184DC44}"/>
              </a:ext>
            </a:extLst>
          </p:cNvPr>
          <p:cNvSpPr>
            <a:spLocks noGrp="1"/>
          </p:cNvSpPr>
          <p:nvPr>
            <p:ph idx="1"/>
          </p:nvPr>
        </p:nvSpPr>
        <p:spPr>
          <a:xfrm>
            <a:off x="1773388" y="2265119"/>
            <a:ext cx="8165091" cy="3601527"/>
          </a:xfr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Det här bildspelet syftar till att ge en övergripande presentation om metoden för att identifiera samhällsviktig verksamhet. Materialet kan exempelvis användas i samband med en workshop där deltagarna ska identifiera samhällsviktig verksamhet.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Mer material finns på </a:t>
            </a:r>
            <a:r>
              <a:rPr kumimoji="0" lang="sv-SE" sz="1800" b="1" i="0" u="sng" strike="noStrike" kern="1200" cap="none" spc="0" normalizeH="0" baseline="0" noProof="0" dirty="0">
                <a:ln>
                  <a:noFill/>
                </a:ln>
                <a:solidFill>
                  <a:prstClr val="black"/>
                </a:solidFill>
                <a:effectLst/>
                <a:uLnTx/>
                <a:uFill>
                  <a:solidFill>
                    <a:srgbClr val="CC0000"/>
                  </a:solidFill>
                </a:uFill>
                <a:latin typeface="Arial"/>
                <a:ea typeface="+mn-ea"/>
                <a:cs typeface="Arial" panose="020B0604020202020204" pitchFamily="34" charset="0"/>
                <a:hlinkClick r:id="rId3">
                  <a:extLst>
                    <a:ext uri="{A12FA001-AC4F-418D-AE19-62706E023703}">
                      <ahyp:hlinkClr xmlns:ahyp="http://schemas.microsoft.com/office/drawing/2018/hyperlinkcolor" val="tx"/>
                    </a:ext>
                  </a:extLst>
                </a:hlinkClick>
              </a:rPr>
              <a:t>www.msb.se/samhallsviktigverksamhet</a:t>
            </a:r>
            <a:r>
              <a:rPr kumimoji="0" lang="sv-SE" sz="18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Hör gärna av dig till oss på </a:t>
            </a:r>
            <a:r>
              <a:rPr kumimoji="0" lang="sv-SE" sz="1800" b="1" i="0" u="sng" strike="noStrike" kern="1200" cap="none" spc="0" normalizeH="0" baseline="0" noProof="0" dirty="0">
                <a:ln>
                  <a:noFill/>
                </a:ln>
                <a:solidFill>
                  <a:prstClr val="black"/>
                </a:solidFill>
                <a:effectLst/>
                <a:uLnTx/>
                <a:uFill>
                  <a:solidFill>
                    <a:srgbClr val="CC0000"/>
                  </a:solidFill>
                </a:uFill>
                <a:latin typeface="Arial"/>
                <a:ea typeface="+mn-ea"/>
                <a:cs typeface="Arial" panose="020B0604020202020204" pitchFamily="34" charset="0"/>
                <a:hlinkClick r:id="rId4">
                  <a:extLst>
                    <a:ext uri="{A12FA001-AC4F-418D-AE19-62706E023703}">
                      <ahyp:hlinkClr xmlns:ahyp="http://schemas.microsoft.com/office/drawing/2018/hyperlinkcolor" val="tx"/>
                    </a:ext>
                  </a:extLst>
                </a:hlinkClick>
              </a:rPr>
              <a:t>samhallsviktigverksamhet@msb.se</a:t>
            </a:r>
            <a:r>
              <a:rPr kumimoji="0" lang="sv-SE" sz="1800" b="1" i="0" u="none" strike="noStrike" kern="1200" cap="none" spc="0" normalizeH="0" baseline="0" noProof="0" dirty="0">
                <a:ln>
                  <a:noFill/>
                </a:ln>
                <a:solidFill>
                  <a:srgbClr val="822757"/>
                </a:solidFill>
                <a:effectLst/>
                <a:uLnTx/>
                <a:uFillTx/>
                <a:latin typeface="Arial"/>
                <a:ea typeface="+mn-ea"/>
                <a:cs typeface="Arial" panose="020B0604020202020204" pitchFamily="34" charset="0"/>
              </a:rPr>
              <a:t> </a:t>
            </a: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om du har några frågor.</a:t>
            </a:r>
          </a:p>
        </p:txBody>
      </p:sp>
      <p:sp>
        <p:nvSpPr>
          <p:cNvPr id="5" name="textruta 4">
            <a:extLst>
              <a:ext uri="{FF2B5EF4-FFF2-40B4-BE49-F238E27FC236}">
                <a16:creationId xmlns:a16="http://schemas.microsoft.com/office/drawing/2014/main" id="{7DF6AF5C-6B11-BBAC-96AB-A9E3EC714878}"/>
              </a:ext>
            </a:extLst>
          </p:cNvPr>
          <p:cNvSpPr txBox="1"/>
          <p:nvPr/>
        </p:nvSpPr>
        <p:spPr>
          <a:xfrm>
            <a:off x="1774800" y="5655286"/>
            <a:ext cx="87086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b="0" u="none" strike="noStrike" kern="1200" cap="none" spc="0" normalizeH="0" baseline="0" noProof="0" dirty="0">
                <a:ln>
                  <a:noFill/>
                </a:ln>
                <a:effectLst/>
                <a:uLnTx/>
                <a:uFillTx/>
                <a:latin typeface="Arial"/>
                <a:ea typeface="+mn-ea"/>
                <a:cs typeface="+mn-cs"/>
              </a:rPr>
              <a:t>Publ.nr: MSB1857 – november 2023</a:t>
            </a:r>
          </a:p>
        </p:txBody>
      </p:sp>
      <p:pic>
        <p:nvPicPr>
          <p:cNvPr id="4" name="Bildobjekt 3">
            <a:extLst>
              <a:ext uri="{FF2B5EF4-FFF2-40B4-BE49-F238E27FC236}">
                <a16:creationId xmlns:a16="http://schemas.microsoft.com/office/drawing/2014/main" id="{D22B664E-C024-A4E9-8513-0D46A9E4DA9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149816" y="224831"/>
            <a:ext cx="1717013" cy="1332402"/>
          </a:xfrm>
          <a:prstGeom prst="rect">
            <a:avLst/>
          </a:prstGeom>
        </p:spPr>
      </p:pic>
    </p:spTree>
    <p:extLst>
      <p:ext uri="{BB962C8B-B14F-4D97-AF65-F5344CB8AC3E}">
        <p14:creationId xmlns:p14="http://schemas.microsoft.com/office/powerpoint/2010/main" val="432036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C85C777B-5E38-F3EE-4BA2-6382464A527D}"/>
              </a:ext>
            </a:extLst>
          </p:cNvPr>
          <p:cNvSpPr txBox="1">
            <a:spLocks noGrp="1"/>
          </p:cNvSpPr>
          <p:nvPr>
            <p:ph type="title" idx="4294967295"/>
          </p:nvPr>
        </p:nvSpPr>
        <p:spPr>
          <a:xfrm>
            <a:off x="6052420" y="2091801"/>
            <a:ext cx="3977148" cy="9663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800" b="1" i="0" u="none" strike="noStrike" kern="1200" cap="none" spc="0" normalizeH="0" baseline="0" noProof="0" dirty="0">
                <a:ln>
                  <a:noFill/>
                </a:ln>
                <a:solidFill>
                  <a:srgbClr val="000000"/>
                </a:solidFill>
                <a:effectLst/>
                <a:uLnTx/>
                <a:uFillTx/>
                <a:latin typeface="+mj-lt"/>
                <a:ea typeface="+mj-ea"/>
                <a:cs typeface="+mj-cs"/>
              </a:rPr>
              <a:t>Identifieringen är inget ensamarbete</a:t>
            </a:r>
          </a:p>
        </p:txBody>
      </p:sp>
      <p:sp>
        <p:nvSpPr>
          <p:cNvPr id="5" name="Platshållare för innehåll 4">
            <a:extLst>
              <a:ext uri="{FF2B5EF4-FFF2-40B4-BE49-F238E27FC236}">
                <a16:creationId xmlns:a16="http://schemas.microsoft.com/office/drawing/2014/main" id="{8E6FF758-64E0-F9D1-71DF-1B773364C431}"/>
              </a:ext>
            </a:extLst>
          </p:cNvPr>
          <p:cNvSpPr txBox="1">
            <a:spLocks/>
          </p:cNvSpPr>
          <p:nvPr/>
        </p:nvSpPr>
        <p:spPr>
          <a:xfrm>
            <a:off x="6052421" y="3115766"/>
            <a:ext cx="3977148" cy="166459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800" dirty="0"/>
              <a:t>Grunden för att bedöma om en verksamhet är samhällsviktig är att ha en nära samverkan och dialog med de som har kunskap om verksamheten, såväl beslutsfattare som operativ personal. </a:t>
            </a:r>
          </a:p>
        </p:txBody>
      </p:sp>
      <p:pic>
        <p:nvPicPr>
          <p:cNvPr id="6" name="Bildobjekt 5">
            <a:extLst>
              <a:ext uri="{FF2B5EF4-FFF2-40B4-BE49-F238E27FC236}">
                <a16:creationId xmlns:a16="http://schemas.microsoft.com/office/drawing/2014/main" id="{9BDA604C-8253-50A4-6D75-680E4670631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1953" y="1936369"/>
            <a:ext cx="2955611" cy="3323083"/>
          </a:xfrm>
          <a:prstGeom prst="rect">
            <a:avLst/>
          </a:prstGeom>
        </p:spPr>
      </p:pic>
    </p:spTree>
    <p:extLst>
      <p:ext uri="{BB962C8B-B14F-4D97-AF65-F5344CB8AC3E}">
        <p14:creationId xmlns:p14="http://schemas.microsoft.com/office/powerpoint/2010/main" val="275130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BDC1F61C-F56E-8778-3DF0-B8BE412264B1}"/>
              </a:ext>
            </a:extLst>
          </p:cNvPr>
          <p:cNvSpPr txBox="1">
            <a:spLocks noGrp="1"/>
          </p:cNvSpPr>
          <p:nvPr>
            <p:ph type="title" idx="4294967295"/>
          </p:nvPr>
        </p:nvSpPr>
        <p:spPr>
          <a:xfrm>
            <a:off x="747499" y="2096968"/>
            <a:ext cx="4452584" cy="6417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800" b="1" i="0" u="none" strike="noStrike" kern="1200" cap="none" spc="0" normalizeH="0" baseline="0" noProof="0" dirty="0">
                <a:ln>
                  <a:noFill/>
                </a:ln>
                <a:solidFill>
                  <a:srgbClr val="FFFFFF"/>
                </a:solidFill>
                <a:effectLst/>
                <a:uLnTx/>
                <a:uFillTx/>
                <a:latin typeface="+mj-lt"/>
                <a:ea typeface="+mj-ea"/>
                <a:cs typeface="+mj-cs"/>
              </a:rPr>
              <a:t>Dokumentera arbetet</a:t>
            </a:r>
          </a:p>
        </p:txBody>
      </p:sp>
      <p:sp>
        <p:nvSpPr>
          <p:cNvPr id="9" name="Platshållare för text 2">
            <a:extLst>
              <a:ext uri="{FF2B5EF4-FFF2-40B4-BE49-F238E27FC236}">
                <a16:creationId xmlns:a16="http://schemas.microsoft.com/office/drawing/2014/main" id="{BC98DC6E-9445-BC72-75D6-A98A47D68DD4}"/>
              </a:ext>
            </a:extLst>
          </p:cNvPr>
          <p:cNvSpPr txBox="1">
            <a:spLocks/>
          </p:cNvSpPr>
          <p:nvPr/>
        </p:nvSpPr>
        <p:spPr>
          <a:xfrm>
            <a:off x="747500" y="2770463"/>
            <a:ext cx="3998814" cy="127396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FFFFFF"/>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FFFFFF"/>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FFFFFF"/>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FFFFFF"/>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FFFFFF"/>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sv-SE" sz="1800" b="0" dirty="0"/>
              <a:t>En viktig del i arbetet är att löpande dokumentera arbetet, inte minst </a:t>
            </a:r>
            <a:r>
              <a:rPr lang="sv-SE" sz="1800" b="0" i="1" dirty="0">
                <a:uFill>
                  <a:solidFill>
                    <a:schemeClr val="accent1"/>
                  </a:solidFill>
                </a:uFill>
              </a:rPr>
              <a:t>varför</a:t>
            </a:r>
            <a:r>
              <a:rPr lang="sv-SE" sz="1800" b="0" dirty="0"/>
              <a:t> eller </a:t>
            </a:r>
            <a:r>
              <a:rPr lang="sv-SE" sz="1800" b="0" i="1" dirty="0">
                <a:uFill>
                  <a:solidFill>
                    <a:schemeClr val="accent1"/>
                  </a:solidFill>
                </a:uFill>
              </a:rPr>
              <a:t>varför inte</a:t>
            </a:r>
            <a:r>
              <a:rPr lang="sv-SE" sz="1800" b="0" i="1" dirty="0"/>
              <a:t> </a:t>
            </a:r>
            <a:r>
              <a:rPr lang="sv-SE" sz="1800" b="0" dirty="0"/>
              <a:t>en verksamhet är samhällsviktig.</a:t>
            </a:r>
            <a:endParaRPr lang="sv-SE" sz="1800" dirty="0">
              <a:solidFill>
                <a:srgbClr val="000000"/>
              </a:solidFill>
              <a:latin typeface="Arial"/>
            </a:endParaRPr>
          </a:p>
        </p:txBody>
      </p:sp>
      <p:grpSp>
        <p:nvGrpSpPr>
          <p:cNvPr id="2" name="Grupp 1">
            <a:extLst>
              <a:ext uri="{FF2B5EF4-FFF2-40B4-BE49-F238E27FC236}">
                <a16:creationId xmlns:a16="http://schemas.microsoft.com/office/drawing/2014/main" id="{D73E8114-8136-1595-6689-1116C2EBE551}"/>
              </a:ext>
              <a:ext uri="{C183D7F6-B498-43B3-948B-1728B52AA6E4}">
                <adec:decorative xmlns:adec="http://schemas.microsoft.com/office/drawing/2017/decorative" val="1"/>
              </a:ext>
            </a:extLst>
          </p:cNvPr>
          <p:cNvGrpSpPr/>
          <p:nvPr/>
        </p:nvGrpSpPr>
        <p:grpSpPr>
          <a:xfrm>
            <a:off x="5200083" y="0"/>
            <a:ext cx="6991917" cy="6912990"/>
            <a:chOff x="5200083" y="0"/>
            <a:chExt cx="6991917" cy="6912990"/>
          </a:xfrm>
        </p:grpSpPr>
        <p:pic>
          <p:nvPicPr>
            <p:cNvPr id="13" name="Bildobjekt 12">
              <a:extLst>
                <a:ext uri="{FF2B5EF4-FFF2-40B4-BE49-F238E27FC236}">
                  <a16:creationId xmlns:a16="http://schemas.microsoft.com/office/drawing/2014/main" id="{49276CF7-6B54-6CAB-F999-449B222ED41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1" r="41"/>
            <a:stretch/>
          </p:blipFill>
          <p:spPr>
            <a:xfrm>
              <a:off x="5200083" y="0"/>
              <a:ext cx="6991917" cy="6912990"/>
            </a:xfrm>
            <a:prstGeom prst="rect">
              <a:avLst/>
            </a:prstGeom>
          </p:spPr>
        </p:pic>
        <p:pic>
          <p:nvPicPr>
            <p:cNvPr id="3" name="Bildobjekt 2">
              <a:extLst>
                <a:ext uri="{FF2B5EF4-FFF2-40B4-BE49-F238E27FC236}">
                  <a16:creationId xmlns:a16="http://schemas.microsoft.com/office/drawing/2014/main" id="{85B570FF-DCD5-7DD1-D517-BAFA6D186680}"/>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72" t="-518" r="9350" b="518"/>
            <a:stretch/>
          </p:blipFill>
          <p:spPr>
            <a:xfrm>
              <a:off x="5923722" y="718201"/>
              <a:ext cx="6268278" cy="4072459"/>
            </a:xfrm>
            <a:prstGeom prst="rect">
              <a:avLst/>
            </a:prstGeom>
          </p:spPr>
        </p:pic>
      </p:grpSp>
    </p:spTree>
    <p:extLst>
      <p:ext uri="{BB962C8B-B14F-4D97-AF65-F5344CB8AC3E}">
        <p14:creationId xmlns:p14="http://schemas.microsoft.com/office/powerpoint/2010/main" val="793565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146C0DE9-7348-59D0-13B1-A631DC48B3F2}"/>
              </a:ext>
              <a:ext uri="{C183D7F6-B498-43B3-948B-1728B52AA6E4}">
                <adec:decorative xmlns:adec="http://schemas.microsoft.com/office/drawing/2017/decorative" val="1"/>
              </a:ext>
            </a:extLst>
          </p:cNvPr>
          <p:cNvGrpSpPr/>
          <p:nvPr/>
        </p:nvGrpSpPr>
        <p:grpSpPr>
          <a:xfrm>
            <a:off x="1540549" y="2241550"/>
            <a:ext cx="4179419" cy="2482850"/>
            <a:chOff x="505613" y="582450"/>
            <a:chExt cx="5313276" cy="5709884"/>
          </a:xfrm>
        </p:grpSpPr>
        <p:sp>
          <p:nvSpPr>
            <p:cNvPr id="5" name="Rektangel 4">
              <a:extLst>
                <a:ext uri="{FF2B5EF4-FFF2-40B4-BE49-F238E27FC236}">
                  <a16:creationId xmlns:a16="http://schemas.microsoft.com/office/drawing/2014/main" id="{E3F7B61C-E41D-77E8-0C2C-38ADA019A197}"/>
                </a:ext>
              </a:extLst>
            </p:cNvPr>
            <p:cNvSpPr/>
            <p:nvPr/>
          </p:nvSpPr>
          <p:spPr>
            <a:xfrm>
              <a:off x="613611" y="582450"/>
              <a:ext cx="5205278" cy="5709884"/>
            </a:xfrm>
            <a:prstGeom prst="rect">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sv-SE" dirty="0"/>
            </a:p>
          </p:txBody>
        </p:sp>
        <p:sp>
          <p:nvSpPr>
            <p:cNvPr id="6" name="Rektangel 5">
              <a:extLst>
                <a:ext uri="{FF2B5EF4-FFF2-40B4-BE49-F238E27FC236}">
                  <a16:creationId xmlns:a16="http://schemas.microsoft.com/office/drawing/2014/main" id="{10764689-F9B3-30BD-F5D0-446C6863E7E4}"/>
                </a:ext>
              </a:extLst>
            </p:cNvPr>
            <p:cNvSpPr/>
            <p:nvPr/>
          </p:nvSpPr>
          <p:spPr>
            <a:xfrm>
              <a:off x="505613" y="582450"/>
              <a:ext cx="107999" cy="5709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grpSp>
        <p:nvGrpSpPr>
          <p:cNvPr id="2" name="Grupp 1">
            <a:extLst>
              <a:ext uri="{FF2B5EF4-FFF2-40B4-BE49-F238E27FC236}">
                <a16:creationId xmlns:a16="http://schemas.microsoft.com/office/drawing/2014/main" id="{1C5538A1-B03F-E2E1-1BDD-7DDD3C67F768}"/>
              </a:ext>
              <a:ext uri="{C183D7F6-B498-43B3-948B-1728B52AA6E4}">
                <adec:decorative xmlns:adec="http://schemas.microsoft.com/office/drawing/2017/decorative" val="1"/>
              </a:ext>
            </a:extLst>
          </p:cNvPr>
          <p:cNvGrpSpPr/>
          <p:nvPr/>
        </p:nvGrpSpPr>
        <p:grpSpPr>
          <a:xfrm>
            <a:off x="4478591" y="2324378"/>
            <a:ext cx="1069820" cy="642582"/>
            <a:chOff x="4478591" y="2324378"/>
            <a:chExt cx="1069820" cy="642582"/>
          </a:xfrm>
        </p:grpSpPr>
        <p:pic>
          <p:nvPicPr>
            <p:cNvPr id="9" name="Bild 8">
              <a:extLst>
                <a:ext uri="{FF2B5EF4-FFF2-40B4-BE49-F238E27FC236}">
                  <a16:creationId xmlns:a16="http://schemas.microsoft.com/office/drawing/2014/main" id="{1B727CA9-5151-AD92-DB92-CDE4628430B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352841">
              <a:off x="4905829" y="2324378"/>
              <a:ext cx="642582" cy="642582"/>
            </a:xfrm>
            <a:prstGeom prst="rect">
              <a:avLst/>
            </a:prstGeom>
          </p:spPr>
        </p:pic>
        <p:pic>
          <p:nvPicPr>
            <p:cNvPr id="10" name="Bild 9">
              <a:extLst>
                <a:ext uri="{FF2B5EF4-FFF2-40B4-BE49-F238E27FC236}">
                  <a16:creationId xmlns:a16="http://schemas.microsoft.com/office/drawing/2014/main" id="{93F4C327-F410-DB44-1C1A-A7DBA0580E4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78591" y="2438474"/>
              <a:ext cx="476890" cy="476890"/>
            </a:xfrm>
            <a:prstGeom prst="rect">
              <a:avLst/>
            </a:prstGeom>
          </p:spPr>
        </p:pic>
      </p:grpSp>
      <p:sp>
        <p:nvSpPr>
          <p:cNvPr id="11" name="Rubrik 1">
            <a:extLst>
              <a:ext uri="{FF2B5EF4-FFF2-40B4-BE49-F238E27FC236}">
                <a16:creationId xmlns:a16="http://schemas.microsoft.com/office/drawing/2014/main" id="{C573E8FA-7DBC-13C4-3FE6-0BC5E7ACF8E6}"/>
              </a:ext>
            </a:extLst>
          </p:cNvPr>
          <p:cNvSpPr txBox="1">
            <a:spLocks noGrp="1"/>
          </p:cNvSpPr>
          <p:nvPr>
            <p:ph type="title" idx="4294967295"/>
          </p:nvPr>
        </p:nvSpPr>
        <p:spPr>
          <a:xfrm>
            <a:off x="6245150" y="1368000"/>
            <a:ext cx="3797116" cy="12739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000" b="1" kern="1200">
                <a:solidFill>
                  <a:srgbClr val="0000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800" b="1" i="0" u="none" strike="noStrike" kern="1200" cap="none" spc="0" normalizeH="0" baseline="0" noProof="0" dirty="0">
                <a:ln>
                  <a:noFill/>
                </a:ln>
                <a:solidFill>
                  <a:srgbClr val="000000"/>
                </a:solidFill>
                <a:effectLst/>
                <a:uLnTx/>
                <a:uFillTx/>
                <a:latin typeface="+mj-lt"/>
                <a:ea typeface="+mj-ea"/>
                <a:cs typeface="+mj-cs"/>
              </a:rPr>
              <a:t>Hantera information</a:t>
            </a:r>
          </a:p>
        </p:txBody>
      </p:sp>
      <p:sp>
        <p:nvSpPr>
          <p:cNvPr id="12" name="Platshållare för text 2">
            <a:extLst>
              <a:ext uri="{FF2B5EF4-FFF2-40B4-BE49-F238E27FC236}">
                <a16:creationId xmlns:a16="http://schemas.microsoft.com/office/drawing/2014/main" id="{6A9F8BE1-5CBB-CF07-9FBF-00E1DDE574F2}"/>
              </a:ext>
            </a:extLst>
          </p:cNvPr>
          <p:cNvSpPr>
            <a:spLocks noGrp="1"/>
          </p:cNvSpPr>
          <p:nvPr>
            <p:ph type="body" idx="1"/>
          </p:nvPr>
        </p:nvSpPr>
        <p:spPr>
          <a:xfrm>
            <a:off x="6245148" y="2657416"/>
            <a:ext cx="4505777" cy="2413410"/>
          </a:xfrm>
        </p:spPr>
        <p:txBody>
          <a:bodyPr/>
          <a:lstStyle/>
          <a:p>
            <a:r>
              <a:rPr lang="sv-SE" sz="1800" dirty="0"/>
              <a:t>Stöd i arbetet med informationssäkerhet och säkerhetsskydd inklusive signalskydd finns bland annat här:</a:t>
            </a:r>
          </a:p>
          <a:p>
            <a:pPr marL="285750" indent="-285750">
              <a:buFont typeface="Arial" panose="020B0604020202020204" pitchFamily="34" charset="0"/>
              <a:buChar char="•"/>
            </a:pPr>
            <a:r>
              <a:rPr lang="sv-SE" sz="1800" b="1" u="sng" dirty="0">
                <a:solidFill>
                  <a:schemeClr val="tx1"/>
                </a:solidFill>
                <a:uFill>
                  <a:solidFill>
                    <a:schemeClr val="accent1"/>
                  </a:solidFill>
                </a:uFill>
                <a:hlinkClick r:id="rId7">
                  <a:extLst>
                    <a:ext uri="{A12FA001-AC4F-418D-AE19-62706E023703}">
                      <ahyp:hlinkClr xmlns:ahyp="http://schemas.microsoft.com/office/drawing/2018/hyperlinkcolor" val="tx"/>
                    </a:ext>
                  </a:extLst>
                </a:hlinkClick>
              </a:rPr>
              <a:t>www.informationssakerhet.se</a:t>
            </a:r>
            <a:endParaRPr lang="sv-SE" sz="1800" b="1" u="sng" dirty="0">
              <a:solidFill>
                <a:schemeClr val="tx1"/>
              </a:solidFill>
              <a:uFill>
                <a:solidFill>
                  <a:schemeClr val="accent1"/>
                </a:solidFill>
              </a:uFill>
            </a:endParaRPr>
          </a:p>
          <a:p>
            <a:pPr marL="285750" indent="-285750">
              <a:buFont typeface="Arial" panose="020B0604020202020204" pitchFamily="34" charset="0"/>
              <a:buChar char="•"/>
            </a:pPr>
            <a:r>
              <a:rPr lang="sv-SE" sz="1800" b="1" u="sng" dirty="0">
                <a:solidFill>
                  <a:schemeClr val="tx1"/>
                </a:solidFill>
                <a:uFill>
                  <a:solidFill>
                    <a:schemeClr val="accent1"/>
                  </a:solidFill>
                </a:uFill>
                <a:hlinkClick r:id="rId8">
                  <a:extLst>
                    <a:ext uri="{A12FA001-AC4F-418D-AE19-62706E023703}">
                      <ahyp:hlinkClr xmlns:ahyp="http://schemas.microsoft.com/office/drawing/2018/hyperlinkcolor" val="tx"/>
                    </a:ext>
                  </a:extLst>
                </a:hlinkClick>
              </a:rPr>
              <a:t>www.msb.se </a:t>
            </a:r>
            <a:endParaRPr lang="sv-SE" sz="1800" b="1" u="sng" dirty="0">
              <a:solidFill>
                <a:schemeClr val="tx1"/>
              </a:solidFill>
              <a:uFill>
                <a:solidFill>
                  <a:schemeClr val="accent1"/>
                </a:solidFill>
              </a:uFill>
            </a:endParaRPr>
          </a:p>
          <a:p>
            <a:pPr marL="285750" indent="-285750">
              <a:buFont typeface="Arial" panose="020B0604020202020204" pitchFamily="34" charset="0"/>
              <a:buChar char="•"/>
            </a:pPr>
            <a:r>
              <a:rPr lang="sv-SE" sz="1800" b="1" u="sng" dirty="0">
                <a:solidFill>
                  <a:schemeClr val="tx1"/>
                </a:solidFill>
                <a:uFill>
                  <a:solidFill>
                    <a:schemeClr val="accent1"/>
                  </a:solidFill>
                </a:uFill>
                <a:hlinkClick r:id="rId9">
                  <a:extLst>
                    <a:ext uri="{A12FA001-AC4F-418D-AE19-62706E023703}">
                      <ahyp:hlinkClr xmlns:ahyp="http://schemas.microsoft.com/office/drawing/2018/hyperlinkcolor" val="tx"/>
                    </a:ext>
                  </a:extLst>
                </a:hlinkClick>
              </a:rPr>
              <a:t>www.sakerhetspolisen.se </a:t>
            </a:r>
            <a:endParaRPr lang="sv-SE" sz="1800" b="1" u="sng" dirty="0">
              <a:solidFill>
                <a:schemeClr val="tx1"/>
              </a:solidFill>
              <a:uFill>
                <a:solidFill>
                  <a:schemeClr val="accent1"/>
                </a:solidFill>
              </a:u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5" name="Rubrik 1">
            <a:extLst>
              <a:ext uri="{FF2B5EF4-FFF2-40B4-BE49-F238E27FC236}">
                <a16:creationId xmlns:a16="http://schemas.microsoft.com/office/drawing/2014/main" id="{099EA639-245B-E23D-23DA-1AE724138EC4}"/>
              </a:ext>
            </a:extLst>
          </p:cNvPr>
          <p:cNvSpPr txBox="1">
            <a:spLocks/>
          </p:cNvSpPr>
          <p:nvPr/>
        </p:nvSpPr>
        <p:spPr>
          <a:xfrm>
            <a:off x="1837335" y="2658540"/>
            <a:ext cx="2574414" cy="51947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rgbClr val="000000"/>
                </a:solidFill>
                <a:latin typeface="+mj-lt"/>
                <a:ea typeface="+mj-ea"/>
                <a:cs typeface="+mj-cs"/>
              </a:defRPr>
            </a:lvl1pPr>
          </a:lstStyle>
          <a:p>
            <a:r>
              <a:rPr lang="sv-SE" sz="2400" dirty="0"/>
              <a:t>Viktigt!</a:t>
            </a:r>
          </a:p>
        </p:txBody>
      </p:sp>
      <p:sp>
        <p:nvSpPr>
          <p:cNvPr id="7" name="Rubrik 23">
            <a:extLst>
              <a:ext uri="{FF2B5EF4-FFF2-40B4-BE49-F238E27FC236}">
                <a16:creationId xmlns:a16="http://schemas.microsoft.com/office/drawing/2014/main" id="{E1AAA4BD-C3A3-B7B1-FCF3-5E031F57BF7E}"/>
              </a:ext>
            </a:extLst>
          </p:cNvPr>
          <p:cNvSpPr>
            <a:spLocks/>
          </p:cNvSpPr>
          <p:nvPr/>
        </p:nvSpPr>
        <p:spPr>
          <a:xfrm>
            <a:off x="1837334" y="3178018"/>
            <a:ext cx="3733328" cy="12739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mn-lt"/>
                <a:ea typeface="+mj-ea"/>
                <a:cs typeface="+mj-cs"/>
              </a:rPr>
              <a:t>Det är viktigt att tänka på att aggregerad information snabbt kan bli känslig och bör hanteras enligt de bestämmelser som finns för sekretess och säkerhetsskydd!</a:t>
            </a:r>
          </a:p>
        </p:txBody>
      </p:sp>
    </p:spTree>
    <p:extLst>
      <p:ext uri="{BB962C8B-B14F-4D97-AF65-F5344CB8AC3E}">
        <p14:creationId xmlns:p14="http://schemas.microsoft.com/office/powerpoint/2010/main" val="192872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ubrik 1">
            <a:extLst>
              <a:ext uri="{FF2B5EF4-FFF2-40B4-BE49-F238E27FC236}">
                <a16:creationId xmlns:a16="http://schemas.microsoft.com/office/drawing/2014/main" id="{E6CDF4A4-5A42-ABC5-140D-97AAF60007D2}"/>
              </a:ext>
            </a:extLst>
          </p:cNvPr>
          <p:cNvSpPr txBox="1">
            <a:spLocks noGrp="1"/>
          </p:cNvSpPr>
          <p:nvPr>
            <p:ph type="title" idx="4294967295"/>
          </p:nvPr>
        </p:nvSpPr>
        <p:spPr>
          <a:xfrm>
            <a:off x="414396" y="365496"/>
            <a:ext cx="4643310" cy="7329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000" b="1" kern="1200">
                <a:solidFill>
                  <a:srgbClr val="0000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800" b="1" i="0" u="none" strike="noStrike" kern="1200" cap="none" spc="0" normalizeH="0" baseline="0" noProof="0" dirty="0">
                <a:ln>
                  <a:noFill/>
                </a:ln>
                <a:solidFill>
                  <a:srgbClr val="000000"/>
                </a:solidFill>
                <a:effectLst/>
                <a:uLnTx/>
                <a:uFillTx/>
                <a:latin typeface="+mj-lt"/>
                <a:ea typeface="+mj-ea"/>
                <a:cs typeface="+mj-cs"/>
              </a:rPr>
              <a:t>Så börjar du</a:t>
            </a:r>
          </a:p>
        </p:txBody>
      </p:sp>
      <p:sp>
        <p:nvSpPr>
          <p:cNvPr id="26" name="Platshållare för text 2">
            <a:extLst>
              <a:ext uri="{FF2B5EF4-FFF2-40B4-BE49-F238E27FC236}">
                <a16:creationId xmlns:a16="http://schemas.microsoft.com/office/drawing/2014/main" id="{BFD1DF1F-A9BE-5C56-116C-D54B77B8C160}"/>
              </a:ext>
            </a:extLst>
          </p:cNvPr>
          <p:cNvSpPr txBox="1">
            <a:spLocks/>
          </p:cNvSpPr>
          <p:nvPr/>
        </p:nvSpPr>
        <p:spPr>
          <a:xfrm>
            <a:off x="414395" y="1107901"/>
            <a:ext cx="3045521" cy="145258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sv-SE" sz="1800" dirty="0">
                <a:solidFill>
                  <a:prstClr val="black"/>
                </a:solidFill>
                <a:latin typeface="Arial"/>
                <a:cs typeface="+mn-cs"/>
              </a:rPr>
              <a:t>Identifieringen ska utgå från MSB:s lista med viktiga samhällsfunktioner – utgångspunkt för att stärka samhällets beredskap.</a:t>
            </a:r>
          </a:p>
          <a:p>
            <a:pPr marL="0" indent="0">
              <a:buFont typeface="Arial" panose="020B0604020202020204" pitchFamily="34" charset="0"/>
              <a:buNone/>
              <a:defRPr/>
            </a:pPr>
            <a:endParaRPr lang="sv-SE" sz="1800" dirty="0">
              <a:latin typeface="Arial"/>
            </a:endParaRPr>
          </a:p>
        </p:txBody>
      </p:sp>
      <p:grpSp>
        <p:nvGrpSpPr>
          <p:cNvPr id="6" name="Grupp 5" descr="Organisationsnivå">
            <a:extLst>
              <a:ext uri="{FF2B5EF4-FFF2-40B4-BE49-F238E27FC236}">
                <a16:creationId xmlns:a16="http://schemas.microsoft.com/office/drawing/2014/main" id="{FA6EC4A8-C383-1E68-25FD-EC09425BFCB2}"/>
              </a:ext>
            </a:extLst>
          </p:cNvPr>
          <p:cNvGrpSpPr/>
          <p:nvPr/>
        </p:nvGrpSpPr>
        <p:grpSpPr>
          <a:xfrm>
            <a:off x="3950482" y="463690"/>
            <a:ext cx="3824194" cy="2279918"/>
            <a:chOff x="837397" y="1324053"/>
            <a:chExt cx="3824194" cy="2279918"/>
          </a:xfrm>
        </p:grpSpPr>
        <p:sp>
          <p:nvSpPr>
            <p:cNvPr id="7" name="Rektangel 6">
              <a:extLst>
                <a:ext uri="{FF2B5EF4-FFF2-40B4-BE49-F238E27FC236}">
                  <a16:creationId xmlns:a16="http://schemas.microsoft.com/office/drawing/2014/main" id="{0A1108B3-7661-0350-6C06-CE934ED115F8}"/>
                </a:ext>
              </a:extLst>
            </p:cNvPr>
            <p:cNvSpPr/>
            <p:nvPr/>
          </p:nvSpPr>
          <p:spPr>
            <a:xfrm>
              <a:off x="837397" y="1324053"/>
              <a:ext cx="3824194" cy="1648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7196B595-52E8-EB7F-3A1E-46DFEBC4422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94826" y="1573941"/>
              <a:ext cx="820238" cy="812181"/>
            </a:xfrm>
            <a:prstGeom prst="rect">
              <a:avLst/>
            </a:prstGeom>
          </p:spPr>
        </p:pic>
        <p:pic>
          <p:nvPicPr>
            <p:cNvPr id="9" name="Bildobjekt 8">
              <a:extLst>
                <a:ext uri="{FF2B5EF4-FFF2-40B4-BE49-F238E27FC236}">
                  <a16:creationId xmlns:a16="http://schemas.microsoft.com/office/drawing/2014/main" id="{AE39F60E-CC76-6AC2-5681-E97998B316A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38613" y="1574395"/>
              <a:ext cx="820237" cy="595494"/>
            </a:xfrm>
            <a:prstGeom prst="rect">
              <a:avLst/>
            </a:prstGeom>
          </p:spPr>
        </p:pic>
        <p:pic>
          <p:nvPicPr>
            <p:cNvPr id="10" name="Bildobjekt 9">
              <a:extLst>
                <a:ext uri="{FF2B5EF4-FFF2-40B4-BE49-F238E27FC236}">
                  <a16:creationId xmlns:a16="http://schemas.microsoft.com/office/drawing/2014/main" id="{909838AB-5C87-D6E1-E64C-199AC6D34D9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41140"/>
            <a:stretch/>
          </p:blipFill>
          <p:spPr>
            <a:xfrm>
              <a:off x="2293516" y="2169889"/>
              <a:ext cx="1172192" cy="492207"/>
            </a:xfrm>
            <a:prstGeom prst="rect">
              <a:avLst/>
            </a:prstGeom>
          </p:spPr>
        </p:pic>
        <p:sp>
          <p:nvSpPr>
            <p:cNvPr id="11" name="textruta 10">
              <a:extLst>
                <a:ext uri="{FF2B5EF4-FFF2-40B4-BE49-F238E27FC236}">
                  <a16:creationId xmlns:a16="http://schemas.microsoft.com/office/drawing/2014/main" id="{C0CE5095-0D93-9A66-8305-6C59E1D849F5}"/>
                </a:ext>
              </a:extLst>
            </p:cNvPr>
            <p:cNvSpPr txBox="1"/>
            <p:nvPr/>
          </p:nvSpPr>
          <p:spPr>
            <a:xfrm>
              <a:off x="837397" y="2955971"/>
              <a:ext cx="3824194" cy="648000"/>
            </a:xfrm>
            <a:prstGeom prst="rect">
              <a:avLst/>
            </a:prstGeom>
            <a:solidFill>
              <a:schemeClr val="accent1"/>
            </a:solidFill>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v-SE" b="1" dirty="0">
                  <a:solidFill>
                    <a:prstClr val="white"/>
                  </a:solidFill>
                  <a:latin typeface="Century Gothic"/>
                </a:rPr>
                <a:t>Organisationsnivå</a:t>
              </a:r>
              <a:endParaRPr kumimoji="0" lang="sv-SE" b="1" i="0" u="none" strike="noStrike" kern="1200" cap="none" spc="0" normalizeH="0" baseline="0" noProof="0" dirty="0">
                <a:ln>
                  <a:noFill/>
                </a:ln>
                <a:solidFill>
                  <a:prstClr val="white"/>
                </a:solidFill>
                <a:effectLst/>
                <a:uLnTx/>
                <a:uFillTx/>
                <a:latin typeface="Century Gothic"/>
              </a:endParaRPr>
            </a:p>
          </p:txBody>
        </p:sp>
      </p:grpSp>
      <p:grpSp>
        <p:nvGrpSpPr>
          <p:cNvPr id="12" name="Grupp 11" descr="Geografiskt område">
            <a:extLst>
              <a:ext uri="{FF2B5EF4-FFF2-40B4-BE49-F238E27FC236}">
                <a16:creationId xmlns:a16="http://schemas.microsoft.com/office/drawing/2014/main" id="{3EEFC235-4470-569F-5BC4-D07277EDB253}"/>
              </a:ext>
            </a:extLst>
          </p:cNvPr>
          <p:cNvGrpSpPr/>
          <p:nvPr/>
        </p:nvGrpSpPr>
        <p:grpSpPr>
          <a:xfrm>
            <a:off x="7908871" y="463690"/>
            <a:ext cx="3824195" cy="2279918"/>
            <a:chOff x="4795786" y="1324053"/>
            <a:chExt cx="3824195" cy="2279918"/>
          </a:xfrm>
        </p:grpSpPr>
        <p:pic>
          <p:nvPicPr>
            <p:cNvPr id="13" name="Bildobjekt 12">
              <a:extLst>
                <a:ext uri="{FF2B5EF4-FFF2-40B4-BE49-F238E27FC236}">
                  <a16:creationId xmlns:a16="http://schemas.microsoft.com/office/drawing/2014/main" id="{AED29497-5386-7BA6-2EE2-35BDAFCCF2A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37446" t="48482" r="34994" b="34870"/>
            <a:stretch/>
          </p:blipFill>
          <p:spPr>
            <a:xfrm>
              <a:off x="4799457" y="1324053"/>
              <a:ext cx="3820524" cy="1648324"/>
            </a:xfrm>
            <a:prstGeom prst="rect">
              <a:avLst/>
            </a:prstGeom>
          </p:spPr>
        </p:pic>
        <p:sp>
          <p:nvSpPr>
            <p:cNvPr id="14" name="textruta 13">
              <a:extLst>
                <a:ext uri="{FF2B5EF4-FFF2-40B4-BE49-F238E27FC236}">
                  <a16:creationId xmlns:a16="http://schemas.microsoft.com/office/drawing/2014/main" id="{E2F18F53-A2B9-C14D-827B-F926529676CD}"/>
                </a:ext>
              </a:extLst>
            </p:cNvPr>
            <p:cNvSpPr txBox="1"/>
            <p:nvPr/>
          </p:nvSpPr>
          <p:spPr>
            <a:xfrm>
              <a:off x="4795786" y="2955971"/>
              <a:ext cx="3824194" cy="648000"/>
            </a:xfrm>
            <a:prstGeom prst="rect">
              <a:avLst/>
            </a:prstGeom>
            <a:solidFill>
              <a:schemeClr val="accent2"/>
            </a:solidFill>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v-SE" b="1" dirty="0">
                  <a:solidFill>
                    <a:prstClr val="white"/>
                  </a:solidFill>
                  <a:latin typeface="Century Gothic"/>
                </a:rPr>
                <a:t>Geografiskt område</a:t>
              </a:r>
            </a:p>
          </p:txBody>
        </p:sp>
      </p:grpSp>
      <p:grpSp>
        <p:nvGrpSpPr>
          <p:cNvPr id="20" name="Grupp 19" descr="Se MSB1844 på www.msb.se/samhallsviktigverksamhet">
            <a:extLst>
              <a:ext uri="{FF2B5EF4-FFF2-40B4-BE49-F238E27FC236}">
                <a16:creationId xmlns:a16="http://schemas.microsoft.com/office/drawing/2014/main" id="{5B1F5A28-A7FC-4342-40CF-CA45BD6F770F}"/>
              </a:ext>
            </a:extLst>
          </p:cNvPr>
          <p:cNvGrpSpPr/>
          <p:nvPr/>
        </p:nvGrpSpPr>
        <p:grpSpPr>
          <a:xfrm>
            <a:off x="6589368" y="5413681"/>
            <a:ext cx="6097508" cy="685444"/>
            <a:chOff x="6260295" y="5476783"/>
            <a:chExt cx="6097508" cy="685444"/>
          </a:xfrm>
        </p:grpSpPr>
        <p:sp>
          <p:nvSpPr>
            <p:cNvPr id="22" name="textruta 21">
              <a:extLst>
                <a:ext uri="{FF2B5EF4-FFF2-40B4-BE49-F238E27FC236}">
                  <a16:creationId xmlns:a16="http://schemas.microsoft.com/office/drawing/2014/main" id="{0FBEB10A-4E17-8520-320C-317D51DD4035}"/>
                </a:ext>
              </a:extLst>
            </p:cNvPr>
            <p:cNvSpPr txBox="1"/>
            <p:nvPr/>
          </p:nvSpPr>
          <p:spPr>
            <a:xfrm>
              <a:off x="6260295" y="5476783"/>
              <a:ext cx="2916152" cy="369332"/>
            </a:xfrm>
            <a:prstGeom prst="rect">
              <a:avLst/>
            </a:prstGeom>
            <a:noFill/>
          </p:spPr>
          <p:txBody>
            <a:bodyPr wrap="square">
              <a:spAutoFit/>
            </a:body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Se </a:t>
              </a:r>
              <a:r>
                <a:rPr kumimoji="0" lang="sv-SE" b="0" u="none" strike="noStrike" kern="1200" cap="none" spc="0" normalizeH="0" baseline="0" noProof="0" dirty="0">
                  <a:ln>
                    <a:noFill/>
                  </a:ln>
                  <a:solidFill>
                    <a:prstClr val="black"/>
                  </a:solidFill>
                  <a:effectLst/>
                  <a:uLnTx/>
                  <a:uFillTx/>
                  <a:latin typeface="Arial"/>
                  <a:ea typeface="+mn-ea"/>
                  <a:cs typeface="Arial" panose="020B0604020202020204" pitchFamily="34" charset="0"/>
                </a:rPr>
                <a:t>MSB1844</a:t>
              </a:r>
              <a:r>
                <a:rPr kumimoji="0" lang="sv-SE"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på:</a:t>
              </a:r>
              <a:endParaRPr kumimoji="0" lang="sv-SE"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21" name="textruta 20">
              <a:extLst>
                <a:ext uri="{FF2B5EF4-FFF2-40B4-BE49-F238E27FC236}">
                  <a16:creationId xmlns:a16="http://schemas.microsoft.com/office/drawing/2014/main" id="{62C17F9E-F21E-9FFD-8AC6-8587247BF3E3}"/>
                </a:ext>
              </a:extLst>
            </p:cNvPr>
            <p:cNvSpPr txBox="1"/>
            <p:nvPr/>
          </p:nvSpPr>
          <p:spPr>
            <a:xfrm>
              <a:off x="6260295" y="5792895"/>
              <a:ext cx="6097508" cy="369332"/>
            </a:xfrm>
            <a:prstGeom prst="rect">
              <a:avLst/>
            </a:prstGeom>
            <a:noFill/>
          </p:spPr>
          <p:txBody>
            <a:bodyPr wrap="square">
              <a:spAutoFit/>
            </a:bodyPr>
            <a:lstStyle/>
            <a:p>
              <a:r>
                <a:rPr kumimoji="0" lang="sv-SE" b="1" i="0" u="sng" strike="noStrike" kern="1200" cap="none" spc="0" normalizeH="0" noProof="0" dirty="0">
                  <a:ln>
                    <a:noFill/>
                  </a:ln>
                  <a:effectLst/>
                  <a:uLnTx/>
                  <a:uFill>
                    <a:solidFill>
                      <a:schemeClr val="accent1"/>
                    </a:solidFill>
                  </a:uFill>
                  <a:latin typeface="Arial"/>
                  <a:ea typeface="+mn-ea"/>
                  <a:cs typeface="+mn-cs"/>
                  <a:hlinkClick r:id="rId7">
                    <a:extLst>
                      <a:ext uri="{A12FA001-AC4F-418D-AE19-62706E023703}">
                        <ahyp:hlinkClr xmlns:ahyp="http://schemas.microsoft.com/office/drawing/2018/hyperlinkcolor" val="tx"/>
                      </a:ext>
                    </a:extLst>
                  </a:hlinkClick>
                </a:rPr>
                <a:t>www.msb.se/samhallsviktigverksamhet</a:t>
              </a:r>
              <a:endParaRPr lang="sv-SE" u="sng" dirty="0">
                <a:uFill>
                  <a:solidFill>
                    <a:schemeClr val="accent1"/>
                  </a:solidFill>
                </a:uFill>
              </a:endParaRPr>
            </a:p>
          </p:txBody>
        </p:sp>
      </p:grpSp>
      <p:pic>
        <p:nvPicPr>
          <p:cNvPr id="3" name="Bildobjekt 2">
            <a:extLst>
              <a:ext uri="{FF2B5EF4-FFF2-40B4-BE49-F238E27FC236}">
                <a16:creationId xmlns:a16="http://schemas.microsoft.com/office/drawing/2014/main" id="{E87D3E95-6396-6571-3BA4-3CE5DB98F21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rot="920504">
            <a:off x="3273361" y="3254074"/>
            <a:ext cx="2752516" cy="3889705"/>
          </a:xfrm>
          <a:prstGeom prst="rect">
            <a:avLst/>
          </a:prstGeom>
          <a:effectLst>
            <a:outerShdw blurRad="50800" dist="38100" dir="8100000" algn="tr" rotWithShape="0">
              <a:prstClr val="black">
                <a:alpha val="40000"/>
              </a:prstClr>
            </a:outerShdw>
          </a:effectLst>
        </p:spPr>
      </p:pic>
      <p:pic>
        <p:nvPicPr>
          <p:cNvPr id="18" name="Bildobjekt 17">
            <a:extLst>
              <a:ext uri="{FF2B5EF4-FFF2-40B4-BE49-F238E27FC236}">
                <a16:creationId xmlns:a16="http://schemas.microsoft.com/office/drawing/2014/main" id="{C41976DA-0BC8-C972-DB2D-15295749D4E6}"/>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rot="294849">
            <a:off x="1939595" y="3077474"/>
            <a:ext cx="2749904" cy="3895159"/>
          </a:xfrm>
          <a:prstGeom prst="rect">
            <a:avLst/>
          </a:prstGeom>
          <a:effectLst>
            <a:outerShdw blurRad="50800" dist="38100" dir="8100000" algn="tr" rotWithShape="0">
              <a:prstClr val="black">
                <a:alpha val="40000"/>
              </a:prstClr>
            </a:outerShdw>
          </a:effectLst>
        </p:spPr>
      </p:pic>
      <p:pic>
        <p:nvPicPr>
          <p:cNvPr id="19" name="Bildobjekt 18">
            <a:extLst>
              <a:ext uri="{FF2B5EF4-FFF2-40B4-BE49-F238E27FC236}">
                <a16:creationId xmlns:a16="http://schemas.microsoft.com/office/drawing/2014/main" id="{B406CAAF-4674-0948-010D-5A9B34660549}"/>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rot="20931656">
            <a:off x="619875" y="3251345"/>
            <a:ext cx="2750740" cy="3895159"/>
          </a:xfrm>
          <a:prstGeom prst="rect">
            <a:avLst/>
          </a:prstGeom>
          <a:effectLst>
            <a:outerShdw blurRad="50800" dist="38100" dir="8100000" algn="tr" rotWithShape="0">
              <a:prstClr val="black">
                <a:alpha val="40000"/>
              </a:prstClr>
            </a:outerShdw>
          </a:effectLst>
        </p:spPr>
      </p:pic>
      <p:grpSp>
        <p:nvGrpSpPr>
          <p:cNvPr id="15" name="Grupp 14" descr="Tänk på att:&#10;Identifieringen inom den egna organisationen blir på en mer detaljerad nivå jämfört med identifieringen för ett geografiskt område eller ansvarsområde.">
            <a:extLst>
              <a:ext uri="{FF2B5EF4-FFF2-40B4-BE49-F238E27FC236}">
                <a16:creationId xmlns:a16="http://schemas.microsoft.com/office/drawing/2014/main" id="{7EC20968-8C36-511C-BE83-3148211B4738}"/>
              </a:ext>
            </a:extLst>
          </p:cNvPr>
          <p:cNvGrpSpPr/>
          <p:nvPr/>
        </p:nvGrpSpPr>
        <p:grpSpPr>
          <a:xfrm flipV="1">
            <a:off x="6673784" y="2795417"/>
            <a:ext cx="5059281" cy="2348218"/>
            <a:chOff x="1072575" y="1042189"/>
            <a:chExt cx="4064368" cy="1425132"/>
          </a:xfrm>
          <a:solidFill>
            <a:schemeClr val="accent1"/>
          </a:solidFill>
        </p:grpSpPr>
        <p:sp>
          <p:nvSpPr>
            <p:cNvPr id="16" name="Rektangel 15">
              <a:extLst>
                <a:ext uri="{FF2B5EF4-FFF2-40B4-BE49-F238E27FC236}">
                  <a16:creationId xmlns:a16="http://schemas.microsoft.com/office/drawing/2014/main" id="{1F8D2974-18A2-F01F-6E7D-3783565CDDA6}"/>
                </a:ext>
              </a:extLst>
            </p:cNvPr>
            <p:cNvSpPr/>
            <p:nvPr/>
          </p:nvSpPr>
          <p:spPr>
            <a:xfrm flipV="1">
              <a:off x="1072575" y="1042189"/>
              <a:ext cx="4064368" cy="1237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Ins="324000" bIns="324000" rtlCol="0" anchor="ctr">
              <a:spAutoFit/>
            </a:bodyPr>
            <a:lstStyle/>
            <a:p>
              <a:pPr marR="0" lvl="0" algn="l" defTabSz="914400" rtl="0" eaLnBrk="1" fontAlgn="auto" latinLnBrk="0" hangingPunct="1">
                <a:lnSpc>
                  <a:spcPct val="100000"/>
                </a:lnSpc>
                <a:spcBef>
                  <a:spcPts val="0"/>
                </a:spcBef>
                <a:spcAft>
                  <a:spcPts val="0"/>
                </a:spcAft>
                <a:buClrTx/>
                <a:buSzTx/>
                <a:tabLst/>
                <a:defRPr/>
              </a:pPr>
              <a:r>
                <a:rPr kumimoji="0" lang="sv-SE" sz="1800" b="1" i="0" u="none" strike="noStrike" kern="1200" cap="none" spc="0" normalizeH="0" baseline="0" noProof="0" dirty="0">
                  <a:ln>
                    <a:noFill/>
                  </a:ln>
                  <a:solidFill>
                    <a:schemeClr val="bg1"/>
                  </a:solidFill>
                  <a:effectLst/>
                  <a:uLnTx/>
                  <a:uFillTx/>
                  <a:latin typeface="Arial"/>
                  <a:ea typeface="+mn-ea"/>
                  <a:cs typeface="+mn-cs"/>
                </a:rPr>
                <a:t>Tänk på att:</a:t>
              </a:r>
              <a:endParaRPr kumimoji="0" lang="sv-SE" sz="1800" b="0" i="0" u="none" strike="noStrike" kern="1200" cap="none" spc="0" normalizeH="0" baseline="0" noProof="0" dirty="0">
                <a:ln>
                  <a:noFill/>
                </a:ln>
                <a:solidFill>
                  <a:schemeClr val="bg1"/>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sv-SE" sz="1800" b="0" i="0" u="none" strike="noStrike" kern="1200" cap="none" spc="0" normalizeH="0" baseline="0" noProof="0" dirty="0">
                  <a:ln>
                    <a:noFill/>
                  </a:ln>
                  <a:solidFill>
                    <a:schemeClr val="bg1"/>
                  </a:solidFill>
                  <a:effectLst/>
                  <a:uLnTx/>
                  <a:uFillTx/>
                  <a:latin typeface="Arial"/>
                  <a:ea typeface="+mn-ea"/>
                  <a:cs typeface="+mn-cs"/>
                </a:rPr>
                <a:t>Identifieringen inom den egna organisationen blir på en mer detaljerad nivå jämfört med identifieringen för ett geografiskt område eller ansvarsområde.</a:t>
              </a:r>
            </a:p>
          </p:txBody>
        </p:sp>
        <p:sp>
          <p:nvSpPr>
            <p:cNvPr id="17" name="Likbent triangel 11">
              <a:extLst>
                <a:ext uri="{FF2B5EF4-FFF2-40B4-BE49-F238E27FC236}">
                  <a16:creationId xmlns:a16="http://schemas.microsoft.com/office/drawing/2014/main" id="{DD25A990-44A7-8F85-0A06-1D60949E4B15}"/>
                </a:ext>
              </a:extLst>
            </p:cNvPr>
            <p:cNvSpPr/>
            <p:nvPr/>
          </p:nvSpPr>
          <p:spPr>
            <a:xfrm rot="10800000">
              <a:off x="1303965" y="2279854"/>
              <a:ext cx="440375" cy="18746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a:solidFill>
                  <a:schemeClr val="bg1"/>
                </a:solidFill>
              </a:endParaRPr>
            </a:p>
          </p:txBody>
        </p:sp>
      </p:grpSp>
    </p:spTree>
    <p:extLst>
      <p:ext uri="{BB962C8B-B14F-4D97-AF65-F5344CB8AC3E}">
        <p14:creationId xmlns:p14="http://schemas.microsoft.com/office/powerpoint/2010/main" val="207673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p:cTn id="19" dur="750" fill="hold"/>
                                        <p:tgtEl>
                                          <p:spTgt spid="3"/>
                                        </p:tgtEl>
                                        <p:attrNameLst>
                                          <p:attrName>ppt_w</p:attrName>
                                        </p:attrNameLst>
                                      </p:cBhvr>
                                      <p:tavLst>
                                        <p:tav tm="0">
                                          <p:val>
                                            <p:fltVal val="0"/>
                                          </p:val>
                                        </p:tav>
                                        <p:tav tm="100000">
                                          <p:val>
                                            <p:strVal val="#ppt_w"/>
                                          </p:val>
                                        </p:tav>
                                      </p:tavLst>
                                    </p:anim>
                                    <p:anim calcmode="lin" valueType="num">
                                      <p:cBhvr>
                                        <p:cTn id="20" dur="750" fill="hold"/>
                                        <p:tgtEl>
                                          <p:spTgt spid="3"/>
                                        </p:tgtEl>
                                        <p:attrNameLst>
                                          <p:attrName>ppt_h</p:attrName>
                                        </p:attrNameLst>
                                      </p:cBhvr>
                                      <p:tavLst>
                                        <p:tav tm="0">
                                          <p:val>
                                            <p:fltVal val="0"/>
                                          </p:val>
                                        </p:tav>
                                        <p:tav tm="100000">
                                          <p:val>
                                            <p:strVal val="#ppt_h"/>
                                          </p:val>
                                        </p:tav>
                                      </p:tavLst>
                                    </p:anim>
                                    <p:animEffect transition="in" filter="fade">
                                      <p:cBhvr>
                                        <p:cTn id="21" dur="750"/>
                                        <p:tgtEl>
                                          <p:spTgt spid="3"/>
                                        </p:tgtEl>
                                      </p:cBhvr>
                                    </p:animEffect>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750" fill="hold"/>
                                        <p:tgtEl>
                                          <p:spTgt spid="18"/>
                                        </p:tgtEl>
                                        <p:attrNameLst>
                                          <p:attrName>ppt_w</p:attrName>
                                        </p:attrNameLst>
                                      </p:cBhvr>
                                      <p:tavLst>
                                        <p:tav tm="0">
                                          <p:val>
                                            <p:fltVal val="0"/>
                                          </p:val>
                                        </p:tav>
                                        <p:tav tm="100000">
                                          <p:val>
                                            <p:strVal val="#ppt_w"/>
                                          </p:val>
                                        </p:tav>
                                      </p:tavLst>
                                    </p:anim>
                                    <p:anim calcmode="lin" valueType="num">
                                      <p:cBhvr>
                                        <p:cTn id="26" dur="750" fill="hold"/>
                                        <p:tgtEl>
                                          <p:spTgt spid="18"/>
                                        </p:tgtEl>
                                        <p:attrNameLst>
                                          <p:attrName>ppt_h</p:attrName>
                                        </p:attrNameLst>
                                      </p:cBhvr>
                                      <p:tavLst>
                                        <p:tav tm="0">
                                          <p:val>
                                            <p:fltVal val="0"/>
                                          </p:val>
                                        </p:tav>
                                        <p:tav tm="100000">
                                          <p:val>
                                            <p:strVal val="#ppt_h"/>
                                          </p:val>
                                        </p:tav>
                                      </p:tavLst>
                                    </p:anim>
                                    <p:animEffect transition="in" filter="fade">
                                      <p:cBhvr>
                                        <p:cTn id="27" dur="750"/>
                                        <p:tgtEl>
                                          <p:spTgt spid="18"/>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750" fill="hold"/>
                                        <p:tgtEl>
                                          <p:spTgt spid="19"/>
                                        </p:tgtEl>
                                        <p:attrNameLst>
                                          <p:attrName>ppt_w</p:attrName>
                                        </p:attrNameLst>
                                      </p:cBhvr>
                                      <p:tavLst>
                                        <p:tav tm="0">
                                          <p:val>
                                            <p:fltVal val="0"/>
                                          </p:val>
                                        </p:tav>
                                        <p:tav tm="100000">
                                          <p:val>
                                            <p:strVal val="#ppt_w"/>
                                          </p:val>
                                        </p:tav>
                                      </p:tavLst>
                                    </p:anim>
                                    <p:anim calcmode="lin" valueType="num">
                                      <p:cBhvr>
                                        <p:cTn id="32" dur="750" fill="hold"/>
                                        <p:tgtEl>
                                          <p:spTgt spid="19"/>
                                        </p:tgtEl>
                                        <p:attrNameLst>
                                          <p:attrName>ppt_h</p:attrName>
                                        </p:attrNameLst>
                                      </p:cBhvr>
                                      <p:tavLst>
                                        <p:tav tm="0">
                                          <p:val>
                                            <p:fltVal val="0"/>
                                          </p:val>
                                        </p:tav>
                                        <p:tav tm="100000">
                                          <p:val>
                                            <p:strVal val="#ppt_h"/>
                                          </p:val>
                                        </p:tav>
                                      </p:tavLst>
                                    </p:anim>
                                    <p:animEffect transition="in" filter="fade">
                                      <p:cBhvr>
                                        <p:cTn id="33" dur="750"/>
                                        <p:tgtEl>
                                          <p:spTgt spid="19"/>
                                        </p:tgtEl>
                                      </p:cBhvr>
                                    </p:animEffect>
                                  </p:childTnLst>
                                </p:cTn>
                              </p:par>
                            </p:childTnLst>
                          </p:cTn>
                        </p:par>
                        <p:par>
                          <p:cTn id="34" fill="hold">
                            <p:stCondLst>
                              <p:cond delay="4750"/>
                            </p:stCondLst>
                            <p:childTnLst>
                              <p:par>
                                <p:cTn id="35" presetID="10"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B7BAE663-7535-1C00-181E-818319C193AE}"/>
              </a:ext>
            </a:extLst>
          </p:cNvPr>
          <p:cNvSpPr txBox="1">
            <a:spLocks noGrp="1"/>
          </p:cNvSpPr>
          <p:nvPr>
            <p:ph type="title" idx="4294967295"/>
          </p:nvPr>
        </p:nvSpPr>
        <p:spPr>
          <a:xfrm>
            <a:off x="1281213" y="196656"/>
            <a:ext cx="4643310" cy="12739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000" b="1" kern="1200">
                <a:solidFill>
                  <a:srgbClr val="0000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800" b="1" i="0" u="none" strike="noStrike" kern="1200" cap="none" spc="0" normalizeH="0" baseline="0" noProof="0" dirty="0">
                <a:ln>
                  <a:noFill/>
                </a:ln>
                <a:solidFill>
                  <a:schemeClr val="bg1"/>
                </a:solidFill>
                <a:effectLst/>
                <a:uLnTx/>
                <a:uFillTx/>
                <a:latin typeface="+mj-lt"/>
                <a:ea typeface="+mj-ea"/>
                <a:cs typeface="+mj-cs"/>
              </a:rPr>
              <a:t>Steg 1:</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800" b="1" i="0" u="none" strike="noStrike" kern="1200" cap="none" spc="0" normalizeH="0" baseline="0" noProof="0" dirty="0">
                <a:ln>
                  <a:noFill/>
                </a:ln>
                <a:solidFill>
                  <a:schemeClr val="bg1"/>
                </a:solidFill>
                <a:effectLst/>
                <a:uLnTx/>
                <a:uFillTx/>
                <a:latin typeface="+mj-lt"/>
                <a:ea typeface="+mj-ea"/>
                <a:cs typeface="+mj-cs"/>
              </a:rPr>
              <a:t>Kartläggning</a:t>
            </a:r>
          </a:p>
        </p:txBody>
      </p:sp>
      <p:sp>
        <p:nvSpPr>
          <p:cNvPr id="5" name="Platshållare för innehåll 9">
            <a:extLst>
              <a:ext uri="{FF2B5EF4-FFF2-40B4-BE49-F238E27FC236}">
                <a16:creationId xmlns:a16="http://schemas.microsoft.com/office/drawing/2014/main" id="{31881AD2-93D8-6746-1275-667ACCE73718}"/>
              </a:ext>
            </a:extLst>
          </p:cNvPr>
          <p:cNvSpPr txBox="1">
            <a:spLocks/>
          </p:cNvSpPr>
          <p:nvPr/>
        </p:nvSpPr>
        <p:spPr>
          <a:xfrm>
            <a:off x="419242" y="1577299"/>
            <a:ext cx="4977791" cy="3132408"/>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b="1" dirty="0">
                <a:solidFill>
                  <a:schemeClr val="bg1"/>
                </a:solidFill>
                <a:uFill>
                  <a:solidFill>
                    <a:schemeClr val="accent1"/>
                  </a:solidFill>
                </a:uFill>
              </a:rPr>
              <a:t>Skapa en bruttolista med all potentiell samhällsviktig verksamhet </a:t>
            </a:r>
            <a:r>
              <a:rPr lang="sv-SE" sz="1800" dirty="0">
                <a:solidFill>
                  <a:schemeClr val="bg1"/>
                </a:solidFill>
              </a:rPr>
              <a:t>som det fortsatta arbetet kan utgå ifrån.</a:t>
            </a:r>
          </a:p>
          <a:p>
            <a:pPr marL="0" indent="0">
              <a:buNone/>
            </a:pPr>
            <a:r>
              <a:rPr lang="sv-SE" sz="1800" dirty="0">
                <a:solidFill>
                  <a:schemeClr val="bg1"/>
                </a:solidFill>
              </a:rPr>
              <a:t>Det är en fördel att inte värdera eller påbörja någon analys i det här skedet, eftersom det då finns en risk att kartläggningsarbetet fastnar. </a:t>
            </a:r>
          </a:p>
        </p:txBody>
      </p:sp>
      <p:grpSp>
        <p:nvGrpSpPr>
          <p:cNvPr id="6" name="Grupp 5" descr="Tänk på att:&#10;Ingen aktör eller myndighet är låst till enbart ett område eller en viktig samhällsfunktion">
            <a:extLst>
              <a:ext uri="{FF2B5EF4-FFF2-40B4-BE49-F238E27FC236}">
                <a16:creationId xmlns:a16="http://schemas.microsoft.com/office/drawing/2014/main" id="{571AB97E-58FF-6668-7E4B-5EA964BF0AF8}"/>
              </a:ext>
            </a:extLst>
          </p:cNvPr>
          <p:cNvGrpSpPr/>
          <p:nvPr/>
        </p:nvGrpSpPr>
        <p:grpSpPr>
          <a:xfrm flipV="1">
            <a:off x="534600" y="3763687"/>
            <a:ext cx="4862433" cy="2039324"/>
            <a:chOff x="805557" y="1823084"/>
            <a:chExt cx="3828844" cy="1263705"/>
          </a:xfrm>
          <a:solidFill>
            <a:schemeClr val="accent6">
              <a:lumMod val="20000"/>
              <a:lumOff val="80000"/>
            </a:schemeClr>
          </a:solidFill>
        </p:grpSpPr>
        <p:sp>
          <p:nvSpPr>
            <p:cNvPr id="7" name="Rektangel 6">
              <a:extLst>
                <a:ext uri="{FF2B5EF4-FFF2-40B4-BE49-F238E27FC236}">
                  <a16:creationId xmlns:a16="http://schemas.microsoft.com/office/drawing/2014/main" id="{8C968F95-BB47-C3EA-E008-BBF25A9295D5}"/>
                </a:ext>
              </a:extLst>
            </p:cNvPr>
            <p:cNvSpPr/>
            <p:nvPr/>
          </p:nvSpPr>
          <p:spPr>
            <a:xfrm flipV="1">
              <a:off x="805557" y="1823084"/>
              <a:ext cx="3603234" cy="12637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Ins="324000" bIns="324000" rtlCol="0" anchor="ctr">
              <a:spAutoFit/>
            </a:bodyPr>
            <a:lstStyle/>
            <a:p>
              <a:pPr marR="0" lvl="0" algn="l" defTabSz="914400" rtl="0" eaLnBrk="1" fontAlgn="auto" latinLnBrk="0" hangingPunct="1">
                <a:lnSpc>
                  <a:spcPct val="100000"/>
                </a:lnSpc>
                <a:spcBef>
                  <a:spcPts val="0"/>
                </a:spcBef>
                <a:spcAft>
                  <a:spcPts val="0"/>
                </a:spcAft>
                <a:buClrTx/>
                <a:buSzTx/>
                <a:tabLst/>
                <a:defRPr/>
              </a:pPr>
              <a:r>
                <a:rPr kumimoji="0" lang="sv-SE" sz="1800" b="1" i="0" u="none" strike="noStrike" kern="1200" cap="none" spc="0" normalizeH="0" baseline="0" noProof="0" dirty="0">
                  <a:ln>
                    <a:noFill/>
                  </a:ln>
                  <a:solidFill>
                    <a:schemeClr val="tx1"/>
                  </a:solidFill>
                  <a:effectLst/>
                  <a:uLnTx/>
                  <a:uFillTx/>
                  <a:latin typeface="Arial"/>
                  <a:ea typeface="+mn-ea"/>
                  <a:cs typeface="+mn-cs"/>
                </a:rPr>
                <a:t>Tänk på att:</a:t>
              </a:r>
              <a:endParaRPr kumimoji="0" lang="sv-SE" sz="1800" b="0" i="0" u="none" strike="noStrike" kern="1200" cap="none" spc="0" normalizeH="0" baseline="0" noProof="0" dirty="0">
                <a:ln>
                  <a:noFill/>
                </a:ln>
                <a:solidFill>
                  <a:schemeClr val="tx1"/>
                </a:solidFill>
                <a:effectLst/>
                <a:uLnTx/>
                <a:uFillTx/>
                <a:latin typeface="Arial"/>
                <a:ea typeface="+mn-ea"/>
                <a:cs typeface="+mn-cs"/>
              </a:endParaRPr>
            </a:p>
            <a:p>
              <a:r>
                <a:rPr lang="sv-SE" dirty="0">
                  <a:solidFill>
                    <a:schemeClr val="tx1"/>
                  </a:solidFill>
                </a:rPr>
                <a:t>Ingen aktör är låst till enbart en sektor eller en viktig samhällsfunktion varför det är viktigt att se över samtliga funktioner i detta steg. </a:t>
              </a:r>
              <a:endParaRPr lang="sv-SE" sz="1800" dirty="0">
                <a:solidFill>
                  <a:schemeClr val="tx1"/>
                </a:solidFill>
              </a:endParaRPr>
            </a:p>
          </p:txBody>
        </p:sp>
        <p:sp>
          <p:nvSpPr>
            <p:cNvPr id="8" name="Likbent triangel 8">
              <a:extLst>
                <a:ext uri="{FF2B5EF4-FFF2-40B4-BE49-F238E27FC236}">
                  <a16:creationId xmlns:a16="http://schemas.microsoft.com/office/drawing/2014/main" id="{14191F5A-3677-B15D-E065-D949091AD65B}"/>
                </a:ext>
              </a:extLst>
            </p:cNvPr>
            <p:cNvSpPr/>
            <p:nvPr/>
          </p:nvSpPr>
          <p:spPr>
            <a:xfrm rot="5400000">
              <a:off x="4343983" y="2371958"/>
              <a:ext cx="332687" cy="2481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a:solidFill>
                  <a:schemeClr val="bg1"/>
                </a:solidFill>
              </a:endParaRPr>
            </a:p>
          </p:txBody>
        </p:sp>
      </p:grpSp>
      <p:pic>
        <p:nvPicPr>
          <p:cNvPr id="9" name="Bildobjekt 8">
            <a:extLst>
              <a:ext uri="{FF2B5EF4-FFF2-40B4-BE49-F238E27FC236}">
                <a16:creationId xmlns:a16="http://schemas.microsoft.com/office/drawing/2014/main" id="{447CB206-6686-4E83-D235-FD85AA1507A0}"/>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2784" y="489286"/>
            <a:ext cx="864964" cy="925513"/>
          </a:xfrm>
          <a:prstGeom prst="rect">
            <a:avLst/>
          </a:prstGeom>
        </p:spPr>
      </p:pic>
      <p:pic>
        <p:nvPicPr>
          <p:cNvPr id="12" name="Bildobjekt 12">
            <a:extLst>
              <a:ext uri="{FF2B5EF4-FFF2-40B4-BE49-F238E27FC236}">
                <a16:creationId xmlns:a16="http://schemas.microsoft.com/office/drawing/2014/main" id="{1BE39C71-AE92-73A7-35A4-3004D5448F1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1" r="41"/>
          <a:stretch/>
        </p:blipFill>
        <p:spPr>
          <a:xfrm>
            <a:off x="5200083" y="0"/>
            <a:ext cx="6991917" cy="6912990"/>
          </a:xfrm>
          <a:prstGeom prst="rect">
            <a:avLst/>
          </a:prstGeom>
        </p:spPr>
      </p:pic>
      <p:pic>
        <p:nvPicPr>
          <p:cNvPr id="4" name="Bildobjekt 3">
            <a:extLst>
              <a:ext uri="{FF2B5EF4-FFF2-40B4-BE49-F238E27FC236}">
                <a16:creationId xmlns:a16="http://schemas.microsoft.com/office/drawing/2014/main" id="{521A9714-F483-81BB-4C41-DDC1ED5F4DF1}"/>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t="1154" r="7404" b="58318"/>
          <a:stretch/>
        </p:blipFill>
        <p:spPr>
          <a:xfrm>
            <a:off x="5945543" y="813697"/>
            <a:ext cx="6246457" cy="3872580"/>
          </a:xfrm>
          <a:prstGeom prst="rect">
            <a:avLst/>
          </a:prstGeom>
        </p:spPr>
      </p:pic>
    </p:spTree>
    <p:extLst>
      <p:ext uri="{BB962C8B-B14F-4D97-AF65-F5344CB8AC3E}">
        <p14:creationId xmlns:p14="http://schemas.microsoft.com/office/powerpoint/2010/main" val="326906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2CA8A5-7692-12C9-9074-57CCF6FB7984}"/>
              </a:ext>
            </a:extLst>
          </p:cNvPr>
          <p:cNvSpPr txBox="1">
            <a:spLocks noGrp="1"/>
          </p:cNvSpPr>
          <p:nvPr>
            <p:ph type="title" idx="4294967295"/>
          </p:nvPr>
        </p:nvSpPr>
        <p:spPr>
          <a:xfrm>
            <a:off x="1594237" y="347907"/>
            <a:ext cx="9764734" cy="5331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800" b="1" i="0" u="none" strike="noStrike" kern="1200" cap="none" spc="0" normalizeH="0" baseline="0" noProof="0" dirty="0">
                <a:ln>
                  <a:noFill/>
                </a:ln>
                <a:solidFill>
                  <a:srgbClr val="000000"/>
                </a:solidFill>
                <a:effectLst/>
                <a:uLnTx/>
                <a:uFillTx/>
                <a:latin typeface="+mj-lt"/>
                <a:ea typeface="+mj-ea"/>
                <a:cs typeface="+mj-cs"/>
              </a:rPr>
              <a:t>Steg 2: Analysera de kartlagda verksamheterna</a:t>
            </a:r>
          </a:p>
        </p:txBody>
      </p:sp>
      <p:sp>
        <p:nvSpPr>
          <p:cNvPr id="3" name="Platshållare för innehåll 7">
            <a:extLst>
              <a:ext uri="{FF2B5EF4-FFF2-40B4-BE49-F238E27FC236}">
                <a16:creationId xmlns:a16="http://schemas.microsoft.com/office/drawing/2014/main" id="{0D6BE4EA-9765-BDF6-B72E-1D4D2C392CB6}"/>
              </a:ext>
            </a:extLst>
          </p:cNvPr>
          <p:cNvSpPr txBox="1">
            <a:spLocks/>
          </p:cNvSpPr>
          <p:nvPr/>
        </p:nvSpPr>
        <p:spPr>
          <a:xfrm>
            <a:off x="1594237" y="788878"/>
            <a:ext cx="8605007" cy="533104"/>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dirty="0"/>
              <a:t>Gå igenom varje verksamhet som har identifierats i kartläggningen och analysera den utifrån nedan frågor:</a:t>
            </a:r>
          </a:p>
        </p:txBody>
      </p:sp>
      <p:sp>
        <p:nvSpPr>
          <p:cNvPr id="18" name="Rektangel 17">
            <a:extLst>
              <a:ext uri="{FF2B5EF4-FFF2-40B4-BE49-F238E27FC236}">
                <a16:creationId xmlns:a16="http://schemas.microsoft.com/office/drawing/2014/main" id="{DD69DDEF-8EDD-6B7D-D005-1CFF84AC23D8}"/>
              </a:ext>
              <a:ext uri="{C183D7F6-B498-43B3-948B-1728B52AA6E4}">
                <adec:decorative xmlns:adec="http://schemas.microsoft.com/office/drawing/2017/decorative" val="1"/>
              </a:ext>
            </a:extLst>
          </p:cNvPr>
          <p:cNvSpPr/>
          <p:nvPr/>
        </p:nvSpPr>
        <p:spPr>
          <a:xfrm>
            <a:off x="10928" y="2389910"/>
            <a:ext cx="12181071" cy="449807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2D6AFCA2-A26C-CDE6-27BE-73A3F584AE57}"/>
              </a:ext>
              <a:ext uri="{C183D7F6-B498-43B3-948B-1728B52AA6E4}">
                <adec:decorative xmlns:adec="http://schemas.microsoft.com/office/drawing/2017/decorative" val="1"/>
              </a:ext>
            </a:extLst>
          </p:cNvPr>
          <p:cNvSpPr/>
          <p:nvPr/>
        </p:nvSpPr>
        <p:spPr>
          <a:xfrm>
            <a:off x="0" y="1633476"/>
            <a:ext cx="12192000" cy="904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Platshållare för innehåll 9">
            <a:extLst>
              <a:ext uri="{FF2B5EF4-FFF2-40B4-BE49-F238E27FC236}">
                <a16:creationId xmlns:a16="http://schemas.microsoft.com/office/drawing/2014/main" id="{15B07460-B9C3-3C6C-0FF7-B67987CA79B9}"/>
              </a:ext>
            </a:extLst>
          </p:cNvPr>
          <p:cNvSpPr txBox="1">
            <a:spLocks/>
          </p:cNvSpPr>
          <p:nvPr/>
        </p:nvSpPr>
        <p:spPr>
          <a:xfrm>
            <a:off x="441013" y="1630526"/>
            <a:ext cx="4989951" cy="907247"/>
          </a:xfrm>
          <a:prstGeom prst="rect">
            <a:avLst/>
          </a:prstGeom>
        </p:spPr>
        <p:txBody>
          <a:bodyPr anchor="ct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800" b="1" dirty="0">
                <a:solidFill>
                  <a:schemeClr val="bg1"/>
                </a:solidFill>
                <a:latin typeface="+mj-lt"/>
              </a:rPr>
              <a:t>Verksamhet: Samhällsviktig verksamhet X</a:t>
            </a:r>
          </a:p>
        </p:txBody>
      </p:sp>
      <p:sp>
        <p:nvSpPr>
          <p:cNvPr id="20" name="Platshållare för innehåll 9">
            <a:extLst>
              <a:ext uri="{FF2B5EF4-FFF2-40B4-BE49-F238E27FC236}">
                <a16:creationId xmlns:a16="http://schemas.microsoft.com/office/drawing/2014/main" id="{88CD5F21-8E82-97C2-3FBF-677F624626DA}"/>
              </a:ext>
            </a:extLst>
          </p:cNvPr>
          <p:cNvSpPr txBox="1">
            <a:spLocks/>
          </p:cNvSpPr>
          <p:nvPr/>
        </p:nvSpPr>
        <p:spPr>
          <a:xfrm>
            <a:off x="441013" y="2888985"/>
            <a:ext cx="5544150" cy="325817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Aft>
                <a:spcPts val="100"/>
              </a:spcAft>
              <a:buFont typeface="Symbol" panose="05050102010706020507" pitchFamily="18" charset="2"/>
              <a:buChar char=""/>
            </a:pPr>
            <a:r>
              <a:rPr lang="sv-SE" sz="1800" dirty="0">
                <a:effectLst/>
                <a:latin typeface="+mn-lt"/>
                <a:ea typeface="Garamond" panose="02020404030301010803" pitchFamily="18" charset="0"/>
                <a:cs typeface="Times New Roman" panose="02020603050405020304" pitchFamily="18" charset="0"/>
              </a:rPr>
              <a:t>Är verksamheten viktig utifrån:</a:t>
            </a:r>
          </a:p>
          <a:p>
            <a:pPr marL="742950" lvl="1" indent="-285750">
              <a:spcBef>
                <a:spcPts val="100"/>
              </a:spcBef>
              <a:spcAft>
                <a:spcPts val="100"/>
              </a:spcAft>
              <a:buFont typeface="Arial" panose="020B0604020202020204" pitchFamily="34" charset="0"/>
              <a:buChar char="−"/>
            </a:pPr>
            <a:r>
              <a:rPr lang="sv-SE" sz="1800" dirty="0">
                <a:effectLst/>
                <a:latin typeface="+mn-lt"/>
                <a:ea typeface="Garamond" panose="02020404030301010803" pitchFamily="18" charset="0"/>
                <a:cs typeface="Times New Roman" panose="02020603050405020304" pitchFamily="18" charset="0"/>
              </a:rPr>
              <a:t>betydelsen för samhällsfunktionen den ingår i</a:t>
            </a:r>
          </a:p>
          <a:p>
            <a:pPr marL="742950" lvl="1" indent="-285750">
              <a:spcBef>
                <a:spcPts val="100"/>
              </a:spcBef>
              <a:spcAft>
                <a:spcPts val="100"/>
              </a:spcAft>
              <a:buFont typeface="Arial" panose="020B0604020202020204" pitchFamily="34" charset="0"/>
              <a:buChar char="−"/>
            </a:pPr>
            <a:r>
              <a:rPr lang="sv-SE" sz="1800" dirty="0">
                <a:effectLst/>
                <a:latin typeface="+mn-lt"/>
                <a:ea typeface="Garamond" panose="02020404030301010803" pitchFamily="18" charset="0"/>
                <a:cs typeface="Times New Roman" panose="02020603050405020304" pitchFamily="18" charset="0"/>
              </a:rPr>
              <a:t>människors liv och hälsa</a:t>
            </a:r>
          </a:p>
          <a:p>
            <a:pPr marL="742950" lvl="1" indent="-285750">
              <a:spcBef>
                <a:spcPts val="100"/>
              </a:spcBef>
              <a:spcAft>
                <a:spcPts val="100"/>
              </a:spcAft>
              <a:buFont typeface="Arial" panose="020B0604020202020204" pitchFamily="34" charset="0"/>
              <a:buChar char="−"/>
            </a:pPr>
            <a:r>
              <a:rPr lang="sv-SE" sz="1800" dirty="0">
                <a:effectLst/>
                <a:latin typeface="+mn-lt"/>
                <a:ea typeface="Garamond" panose="02020404030301010803" pitchFamily="18" charset="0"/>
                <a:cs typeface="Times New Roman" panose="02020603050405020304" pitchFamily="18" charset="0"/>
              </a:rPr>
              <a:t>samhällets funktionalitet</a:t>
            </a:r>
          </a:p>
          <a:p>
            <a:pPr marL="742950" lvl="1" indent="-285750">
              <a:spcBef>
                <a:spcPts val="100"/>
              </a:spcBef>
              <a:spcAft>
                <a:spcPts val="100"/>
              </a:spcAft>
              <a:buFont typeface="Arial" panose="020B0604020202020204" pitchFamily="34" charset="0"/>
              <a:buChar char="−"/>
            </a:pPr>
            <a:r>
              <a:rPr lang="sv-SE" sz="1800" dirty="0">
                <a:effectLst/>
                <a:latin typeface="+mn-lt"/>
                <a:ea typeface="Garamond" panose="02020404030301010803" pitchFamily="18" charset="0"/>
                <a:cs typeface="Times New Roman" panose="02020603050405020304" pitchFamily="18" charset="0"/>
              </a:rPr>
              <a:t>demokrati, rättssäkerhet och mänskliga fri- och rättigheter </a:t>
            </a:r>
          </a:p>
          <a:p>
            <a:pPr marL="742950" lvl="1" indent="-285750">
              <a:spcBef>
                <a:spcPts val="100"/>
              </a:spcBef>
              <a:spcAft>
                <a:spcPts val="100"/>
              </a:spcAft>
              <a:buFont typeface="Arial" panose="020B0604020202020204" pitchFamily="34" charset="0"/>
              <a:buChar char="−"/>
            </a:pPr>
            <a:r>
              <a:rPr lang="sv-SE" sz="1800" dirty="0">
                <a:effectLst/>
                <a:latin typeface="+mn-lt"/>
                <a:ea typeface="Garamond" panose="02020404030301010803" pitchFamily="18" charset="0"/>
                <a:cs typeface="Times New Roman" panose="02020603050405020304" pitchFamily="18" charset="0"/>
              </a:rPr>
              <a:t>miljöpåverkan</a:t>
            </a:r>
          </a:p>
          <a:p>
            <a:pPr marL="742950" lvl="1" indent="-285750">
              <a:spcBef>
                <a:spcPts val="100"/>
              </a:spcBef>
              <a:spcAft>
                <a:spcPts val="100"/>
              </a:spcAft>
              <a:buFont typeface="Arial" panose="020B0604020202020204" pitchFamily="34" charset="0"/>
              <a:buChar char="−"/>
            </a:pPr>
            <a:r>
              <a:rPr lang="sv-SE" sz="1800" dirty="0">
                <a:effectLst/>
                <a:latin typeface="+mn-lt"/>
                <a:ea typeface="Garamond" panose="02020404030301010803" pitchFamily="18" charset="0"/>
                <a:cs typeface="Times New Roman" panose="02020603050405020304" pitchFamily="18" charset="0"/>
              </a:rPr>
              <a:t>ekonomiska värden</a:t>
            </a:r>
          </a:p>
          <a:p>
            <a:pPr marL="742950" lvl="1" indent="-285750">
              <a:spcBef>
                <a:spcPts val="100"/>
              </a:spcBef>
              <a:spcAft>
                <a:spcPts val="100"/>
              </a:spcAft>
              <a:buFont typeface="Arial" panose="020B0604020202020204" pitchFamily="34" charset="0"/>
              <a:buChar char="−"/>
            </a:pPr>
            <a:r>
              <a:rPr lang="sv-SE" sz="1800" dirty="0">
                <a:effectLst/>
                <a:latin typeface="+mn-lt"/>
                <a:ea typeface="Garamond" panose="02020404030301010803" pitchFamily="18" charset="0"/>
                <a:cs typeface="Times New Roman" panose="02020603050405020304" pitchFamily="18" charset="0"/>
              </a:rPr>
              <a:t>nationell suveränitet.</a:t>
            </a:r>
          </a:p>
          <a:p>
            <a:pPr marL="342900" lvl="0" indent="-342900">
              <a:spcBef>
                <a:spcPts val="200"/>
              </a:spcBef>
              <a:spcAft>
                <a:spcPts val="100"/>
              </a:spcAft>
              <a:buFont typeface="Symbol" panose="05050102010706020507" pitchFamily="18" charset="2"/>
              <a:buChar char=""/>
            </a:pPr>
            <a:r>
              <a:rPr lang="sv-SE" sz="1800" dirty="0">
                <a:effectLst/>
                <a:latin typeface="+mn-lt"/>
                <a:ea typeface="Garamond" panose="02020404030301010803" pitchFamily="18" charset="0"/>
                <a:cs typeface="Times New Roman" panose="02020603050405020304" pitchFamily="18" charset="0"/>
              </a:rPr>
              <a:t>Finns det andra samhällsviktiga verksamheter som är </a:t>
            </a:r>
            <a:r>
              <a:rPr lang="sv-SE" sz="1800" b="1" dirty="0">
                <a:effectLst/>
                <a:latin typeface="+mn-lt"/>
                <a:ea typeface="Garamond" panose="02020404030301010803" pitchFamily="18" charset="0"/>
                <a:cs typeface="Times New Roman" panose="02020603050405020304" pitchFamily="18" charset="0"/>
              </a:rPr>
              <a:t>beroende</a:t>
            </a:r>
            <a:r>
              <a:rPr lang="sv-SE" sz="1800" dirty="0">
                <a:effectLst/>
                <a:latin typeface="+mn-lt"/>
                <a:ea typeface="Garamond" panose="02020404030301010803" pitchFamily="18" charset="0"/>
                <a:cs typeface="Times New Roman" panose="02020603050405020304" pitchFamily="18" charset="0"/>
              </a:rPr>
              <a:t> av verksamheten?</a:t>
            </a:r>
          </a:p>
        </p:txBody>
      </p:sp>
      <p:sp>
        <p:nvSpPr>
          <p:cNvPr id="4" name="Platshållare för innehåll 9">
            <a:extLst>
              <a:ext uri="{FF2B5EF4-FFF2-40B4-BE49-F238E27FC236}">
                <a16:creationId xmlns:a16="http://schemas.microsoft.com/office/drawing/2014/main" id="{4FFEA8B0-BC4B-EE4D-A557-9444BD4ABAFA}"/>
              </a:ext>
            </a:extLst>
          </p:cNvPr>
          <p:cNvSpPr txBox="1">
            <a:spLocks/>
          </p:cNvSpPr>
          <p:nvPr/>
        </p:nvSpPr>
        <p:spPr>
          <a:xfrm>
            <a:off x="6316506" y="2888985"/>
            <a:ext cx="5279749" cy="325817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spcBef>
                <a:spcPts val="0"/>
              </a:spcBef>
              <a:spcAft>
                <a:spcPts val="100"/>
              </a:spcAft>
              <a:buClrTx/>
              <a:buSzTx/>
              <a:buFont typeface="Symbol" panose="05050102010706020507" pitchFamily="18" charset="2"/>
              <a:buChar char=""/>
              <a:tabLst/>
              <a:defRPr/>
            </a:pPr>
            <a:r>
              <a:rPr lang="sv-SE" sz="1800" dirty="0">
                <a:effectLst/>
                <a:latin typeface="+mn-lt"/>
                <a:ea typeface="Garamond" panose="02020404030301010803" pitchFamily="18" charset="0"/>
                <a:cs typeface="Times New Roman" panose="02020603050405020304" pitchFamily="18" charset="0"/>
              </a:rPr>
              <a:t>Hur </a:t>
            </a:r>
            <a:r>
              <a:rPr lang="sv-SE" sz="1800" b="1" dirty="0">
                <a:effectLst/>
                <a:latin typeface="+mn-lt"/>
                <a:ea typeface="Garamond" panose="02020404030301010803" pitchFamily="18" charset="0"/>
                <a:cs typeface="Times New Roman" panose="02020603050405020304" pitchFamily="18" charset="0"/>
              </a:rPr>
              <a:t>påverkas andra</a:t>
            </a:r>
            <a:r>
              <a:rPr lang="sv-SE" sz="1800" dirty="0">
                <a:effectLst/>
                <a:latin typeface="+mn-lt"/>
                <a:ea typeface="Garamond" panose="02020404030301010803" pitchFamily="18" charset="0"/>
                <a:cs typeface="Times New Roman" panose="02020603050405020304" pitchFamily="18" charset="0"/>
              </a:rPr>
              <a:t> verksamheter av en störning i verksamheten? </a:t>
            </a:r>
          </a:p>
          <a:p>
            <a:pPr marL="342900" marR="0" lvl="0" indent="-342900" algn="l" defTabSz="914400" rtl="0" eaLnBrk="1" fontAlgn="auto" latinLnBrk="0" hangingPunct="1">
              <a:spcBef>
                <a:spcPts val="0"/>
              </a:spcBef>
              <a:spcAft>
                <a:spcPts val="100"/>
              </a:spcAft>
              <a:buClrTx/>
              <a:buSzTx/>
              <a:buFont typeface="Symbol" panose="05050102010706020507" pitchFamily="18" charset="2"/>
              <a:buChar char=""/>
              <a:tabLst/>
              <a:defRPr/>
            </a:pPr>
            <a:r>
              <a:rPr lang="sv-SE" sz="1800" dirty="0">
                <a:effectLst/>
                <a:latin typeface="+mn-lt"/>
                <a:ea typeface="Garamond" panose="02020404030301010803" pitchFamily="18" charset="0"/>
                <a:cs typeface="Times New Roman" panose="02020603050405020304" pitchFamily="18" charset="0"/>
              </a:rPr>
              <a:t>Finns det vissa </a:t>
            </a:r>
            <a:r>
              <a:rPr lang="sv-SE" sz="1800" b="1" dirty="0">
                <a:effectLst/>
                <a:latin typeface="+mn-lt"/>
                <a:ea typeface="Garamond" panose="02020404030301010803" pitchFamily="18" charset="0"/>
                <a:cs typeface="Times New Roman" panose="02020603050405020304" pitchFamily="18" charset="0"/>
              </a:rPr>
              <a:t>tidpunkter eller tidsperioder</a:t>
            </a:r>
            <a:r>
              <a:rPr lang="sv-SE" sz="1800" dirty="0">
                <a:effectLst/>
                <a:latin typeface="+mn-lt"/>
                <a:ea typeface="Garamond" panose="02020404030301010803" pitchFamily="18" charset="0"/>
                <a:cs typeface="Times New Roman" panose="02020603050405020304" pitchFamily="18" charset="0"/>
              </a:rPr>
              <a:t> då verksamheten är extra viktig?</a:t>
            </a:r>
          </a:p>
          <a:p>
            <a:pPr marL="342900" marR="0" lvl="0" indent="-342900" algn="l" defTabSz="914400" rtl="0" eaLnBrk="1" fontAlgn="auto" latinLnBrk="0" hangingPunct="1">
              <a:spcBef>
                <a:spcPts val="0"/>
              </a:spcBef>
              <a:spcAft>
                <a:spcPts val="100"/>
              </a:spcAft>
              <a:buClrTx/>
              <a:buSzTx/>
              <a:buFont typeface="Symbol" panose="05050102010706020507" pitchFamily="18" charset="2"/>
              <a:buChar char=""/>
              <a:tabLst/>
              <a:defRPr/>
            </a:pPr>
            <a:r>
              <a:rPr lang="sv-SE" sz="1800" dirty="0">
                <a:effectLst/>
                <a:latin typeface="+mn-lt"/>
                <a:ea typeface="Garamond" panose="02020404030301010803" pitchFamily="18" charset="0"/>
                <a:cs typeface="Times New Roman" panose="02020603050405020304" pitchFamily="18" charset="0"/>
              </a:rPr>
              <a:t>Får verksamheten en särskild betydelse vid en </a:t>
            </a:r>
            <a:r>
              <a:rPr lang="sv-SE" sz="1800" b="1" dirty="0">
                <a:effectLst/>
                <a:latin typeface="+mn-lt"/>
                <a:ea typeface="Garamond" panose="02020404030301010803" pitchFamily="18" charset="0"/>
                <a:cs typeface="Times New Roman" panose="02020603050405020304" pitchFamily="18" charset="0"/>
              </a:rPr>
              <a:t>specifik samhällsstörning</a:t>
            </a:r>
            <a:r>
              <a:rPr lang="sv-SE" sz="1800" dirty="0">
                <a:effectLst/>
                <a:latin typeface="+mn-lt"/>
                <a:ea typeface="Garamond" panose="02020404030301010803" pitchFamily="18" charset="0"/>
                <a:cs typeface="Times New Roman" panose="02020603050405020304" pitchFamily="18" charset="0"/>
              </a:rPr>
              <a:t>?</a:t>
            </a:r>
          </a:p>
          <a:p>
            <a:pPr marL="342900" marR="0" lvl="0" indent="-342900" algn="l" defTabSz="914400" rtl="0" eaLnBrk="1" fontAlgn="auto" latinLnBrk="0" hangingPunct="1">
              <a:spcBef>
                <a:spcPts val="0"/>
              </a:spcBef>
              <a:spcAft>
                <a:spcPts val="100"/>
              </a:spcAft>
              <a:buClrTx/>
              <a:buSzTx/>
              <a:buFont typeface="Symbol" panose="05050102010706020507" pitchFamily="18" charset="2"/>
              <a:buChar char=""/>
              <a:tabLst/>
              <a:defRPr/>
            </a:pPr>
            <a:r>
              <a:rPr lang="sv-SE" sz="1800" dirty="0">
                <a:effectLst/>
                <a:latin typeface="+mn-lt"/>
                <a:ea typeface="Garamond" panose="02020404030301010803" pitchFamily="18" charset="0"/>
                <a:cs typeface="Times New Roman" panose="02020603050405020304" pitchFamily="18" charset="0"/>
              </a:rPr>
              <a:t>Är verksamheten viktig för flera </a:t>
            </a:r>
            <a:r>
              <a:rPr lang="sv-SE" sz="1800" b="1" dirty="0">
                <a:effectLst/>
                <a:latin typeface="+mn-lt"/>
                <a:ea typeface="Garamond" panose="02020404030301010803" pitchFamily="18" charset="0"/>
                <a:cs typeface="Times New Roman" panose="02020603050405020304" pitchFamily="18" charset="0"/>
              </a:rPr>
              <a:t>viktiga samhällsfunktioner</a:t>
            </a:r>
            <a:r>
              <a:rPr lang="sv-SE" sz="1800" dirty="0">
                <a:effectLst/>
                <a:latin typeface="+mn-lt"/>
                <a:ea typeface="Garamond" panose="02020404030301010803" pitchFamily="18" charset="0"/>
                <a:cs typeface="Times New Roman" panose="02020603050405020304" pitchFamily="18" charset="0"/>
              </a:rPr>
              <a:t>?</a:t>
            </a:r>
          </a:p>
          <a:p>
            <a:pPr marL="342900" marR="0" lvl="0" indent="-342900" algn="l" defTabSz="914400" rtl="0" eaLnBrk="1" fontAlgn="auto" latinLnBrk="0" hangingPunct="1">
              <a:spcBef>
                <a:spcPts val="0"/>
              </a:spcBef>
              <a:spcAft>
                <a:spcPts val="100"/>
              </a:spcAft>
              <a:buClrTx/>
              <a:buSzTx/>
              <a:buFont typeface="Symbol" panose="05050102010706020507" pitchFamily="18" charset="2"/>
              <a:buChar char=""/>
              <a:tabLst/>
              <a:defRPr/>
            </a:pPr>
            <a:r>
              <a:rPr lang="sv-SE" sz="1800" dirty="0">
                <a:effectLst/>
                <a:latin typeface="+mn-lt"/>
                <a:ea typeface="Garamond" panose="02020404030301010803" pitchFamily="18" charset="0"/>
                <a:cs typeface="Times New Roman" panose="02020603050405020304" pitchFamily="18" charset="0"/>
              </a:rPr>
              <a:t>Är det något ytterligare som </a:t>
            </a:r>
            <a:r>
              <a:rPr lang="sv-SE" sz="1800" b="1" dirty="0">
                <a:effectLst/>
                <a:latin typeface="+mn-lt"/>
                <a:ea typeface="Garamond" panose="02020404030301010803" pitchFamily="18" charset="0"/>
                <a:cs typeface="Times New Roman" panose="02020603050405020304" pitchFamily="18" charset="0"/>
              </a:rPr>
              <a:t>utmärker</a:t>
            </a:r>
            <a:r>
              <a:rPr lang="sv-SE" sz="1800" dirty="0">
                <a:effectLst/>
                <a:latin typeface="+mn-lt"/>
                <a:ea typeface="Garamond" panose="02020404030301010803" pitchFamily="18" charset="0"/>
                <a:cs typeface="Times New Roman" panose="02020603050405020304" pitchFamily="18" charset="0"/>
              </a:rPr>
              <a:t> verksamheten? Till exempel är den är unik, </a:t>
            </a:r>
            <a:br>
              <a:rPr lang="sv-SE" sz="1800" dirty="0">
                <a:effectLst/>
                <a:latin typeface="+mn-lt"/>
                <a:ea typeface="Garamond" panose="02020404030301010803" pitchFamily="18" charset="0"/>
                <a:cs typeface="Times New Roman" panose="02020603050405020304" pitchFamily="18" charset="0"/>
              </a:rPr>
            </a:br>
            <a:r>
              <a:rPr lang="sv-SE" sz="1800" dirty="0">
                <a:effectLst/>
                <a:latin typeface="+mn-lt"/>
                <a:ea typeface="Garamond" panose="02020404030301010803" pitchFamily="18" charset="0"/>
                <a:cs typeface="Times New Roman" panose="02020603050405020304" pitchFamily="18" charset="0"/>
              </a:rPr>
              <a:t>svår att ersätta eller en av få av sitt slag? </a:t>
            </a:r>
          </a:p>
        </p:txBody>
      </p:sp>
      <p:sp>
        <p:nvSpPr>
          <p:cNvPr id="9" name="Rektangel 8">
            <a:extLst>
              <a:ext uri="{FF2B5EF4-FFF2-40B4-BE49-F238E27FC236}">
                <a16:creationId xmlns:a16="http://schemas.microsoft.com/office/drawing/2014/main" id="{AACB934D-B128-4D8E-7580-8AE6EEC03B8E}"/>
              </a:ext>
              <a:ext uri="{C183D7F6-B498-43B3-948B-1728B52AA6E4}">
                <adec:decorative xmlns:adec="http://schemas.microsoft.com/office/drawing/2017/decorative" val="1"/>
              </a:ext>
            </a:extLst>
          </p:cNvPr>
          <p:cNvSpPr/>
          <p:nvPr/>
        </p:nvSpPr>
        <p:spPr>
          <a:xfrm>
            <a:off x="10927" y="2537772"/>
            <a:ext cx="12192000" cy="435020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descr="Viktigt för att få någon form av spårbarhet och formalia.">
            <a:extLst>
              <a:ext uri="{FF2B5EF4-FFF2-40B4-BE49-F238E27FC236}">
                <a16:creationId xmlns:a16="http://schemas.microsoft.com/office/drawing/2014/main" id="{79D82D89-621C-7BD1-E407-0A170CE9C499}"/>
              </a:ext>
            </a:extLst>
          </p:cNvPr>
          <p:cNvGrpSpPr/>
          <p:nvPr/>
        </p:nvGrpSpPr>
        <p:grpSpPr>
          <a:xfrm flipV="1">
            <a:off x="3126889" y="3381501"/>
            <a:ext cx="5693388" cy="2316322"/>
            <a:chOff x="-511067" y="1300139"/>
            <a:chExt cx="4815713" cy="1405777"/>
          </a:xfrm>
          <a:solidFill>
            <a:schemeClr val="accent1"/>
          </a:solidFill>
        </p:grpSpPr>
        <p:sp>
          <p:nvSpPr>
            <p:cNvPr id="11" name="Rektangel 10">
              <a:extLst>
                <a:ext uri="{FF2B5EF4-FFF2-40B4-BE49-F238E27FC236}">
                  <a16:creationId xmlns:a16="http://schemas.microsoft.com/office/drawing/2014/main" id="{FE13CC4A-5CCF-4769-CC6D-5F9A8FD57942}"/>
                </a:ext>
              </a:extLst>
            </p:cNvPr>
            <p:cNvSpPr/>
            <p:nvPr/>
          </p:nvSpPr>
          <p:spPr>
            <a:xfrm flipV="1">
              <a:off x="-274678" y="1300139"/>
              <a:ext cx="4579324" cy="1405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Ins="324000" bIns="324000" rtlCol="0" anchor="ctr">
              <a:spAutoFit/>
            </a:bodyPr>
            <a:lstStyle/>
            <a:p>
              <a:pPr lvl="0">
                <a:defRPr/>
              </a:pPr>
              <a:r>
                <a:rPr lang="sv-SE" dirty="0">
                  <a:solidFill>
                    <a:schemeClr val="bg1"/>
                  </a:solidFill>
                </a:rPr>
                <a:t>Svaren på frågorna ger er en bättre kännedom om verksamheterna som har kartlagts och kan hjälpa till att exempelvis förstå verksamhetens roll, beroendeförhållanden, hur viktig den är och om den bör prioriteras vid vissa tidpunkter eller vid olika typer av händelser.</a:t>
              </a:r>
              <a:endParaRPr kumimoji="0" lang="sv-SE" i="0" u="none" strike="noStrike" kern="1200" cap="none" spc="0" normalizeH="0" baseline="0" noProof="0" dirty="0">
                <a:ln>
                  <a:noFill/>
                </a:ln>
                <a:solidFill>
                  <a:schemeClr val="bg1"/>
                </a:solidFill>
                <a:effectLst/>
                <a:uLnTx/>
                <a:uFillTx/>
                <a:latin typeface="Arial"/>
                <a:ea typeface="+mn-ea"/>
                <a:cs typeface="+mn-cs"/>
              </a:endParaRPr>
            </a:p>
          </p:txBody>
        </p:sp>
        <p:sp>
          <p:nvSpPr>
            <p:cNvPr id="12" name="Likbent triangel 10">
              <a:extLst>
                <a:ext uri="{FF2B5EF4-FFF2-40B4-BE49-F238E27FC236}">
                  <a16:creationId xmlns:a16="http://schemas.microsoft.com/office/drawing/2014/main" id="{ABC9CECB-932B-F62F-02E2-1AABB266BD32}"/>
                </a:ext>
              </a:extLst>
            </p:cNvPr>
            <p:cNvSpPr/>
            <p:nvPr/>
          </p:nvSpPr>
          <p:spPr>
            <a:xfrm rot="16200000">
              <a:off x="-553336" y="1916191"/>
              <a:ext cx="332687" cy="2481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a:solidFill>
                  <a:schemeClr val="bg1"/>
                </a:solidFill>
              </a:endParaRPr>
            </a:p>
          </p:txBody>
        </p:sp>
      </p:grpSp>
      <p:pic>
        <p:nvPicPr>
          <p:cNvPr id="8" name="Bildobjekt 7">
            <a:extLst>
              <a:ext uri="{FF2B5EF4-FFF2-40B4-BE49-F238E27FC236}">
                <a16:creationId xmlns:a16="http://schemas.microsoft.com/office/drawing/2014/main" id="{287A947E-A721-8BEA-5122-ADE5409CD245}"/>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5927" y="239637"/>
            <a:ext cx="1198310" cy="1282191"/>
          </a:xfrm>
          <a:prstGeom prst="rect">
            <a:avLst/>
          </a:prstGeom>
        </p:spPr>
      </p:pic>
      <p:grpSp>
        <p:nvGrpSpPr>
          <p:cNvPr id="5" name="Grupp 4">
            <a:extLst>
              <a:ext uri="{FF2B5EF4-FFF2-40B4-BE49-F238E27FC236}">
                <a16:creationId xmlns:a16="http://schemas.microsoft.com/office/drawing/2014/main" id="{536A1CF6-3B7C-CF82-74AB-9E3F203D448D}"/>
              </a:ext>
              <a:ext uri="{C183D7F6-B498-43B3-948B-1728B52AA6E4}">
                <adec:decorative xmlns:adec="http://schemas.microsoft.com/office/drawing/2017/decorative" val="1"/>
              </a:ext>
            </a:extLst>
          </p:cNvPr>
          <p:cNvGrpSpPr/>
          <p:nvPr/>
        </p:nvGrpSpPr>
        <p:grpSpPr>
          <a:xfrm>
            <a:off x="10752396" y="6018028"/>
            <a:ext cx="1439604" cy="842922"/>
            <a:chOff x="10752396" y="6018028"/>
            <a:chExt cx="1439604" cy="842922"/>
          </a:xfrm>
          <a:noFill/>
        </p:grpSpPr>
        <p:sp>
          <p:nvSpPr>
            <p:cNvPr id="6" name="Frihandsfigur: Form 14">
              <a:extLst>
                <a:ext uri="{FF2B5EF4-FFF2-40B4-BE49-F238E27FC236}">
                  <a16:creationId xmlns:a16="http://schemas.microsoft.com/office/drawing/2014/main" id="{E973A72C-ECBC-A582-9624-9FE9C823FDBD}"/>
                </a:ext>
              </a:extLst>
            </p:cNvPr>
            <p:cNvSpPr/>
            <p:nvPr/>
          </p:nvSpPr>
          <p:spPr>
            <a:xfrm>
              <a:off x="10752396" y="6018028"/>
              <a:ext cx="1439604" cy="8429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pic>
          <p:nvPicPr>
            <p:cNvPr id="7" name="Bildobjekt 6" descr="MSB Logotyp">
              <a:extLst>
                <a:ext uri="{FF2B5EF4-FFF2-40B4-BE49-F238E27FC236}">
                  <a16:creationId xmlns:a16="http://schemas.microsoft.com/office/drawing/2014/main" id="{50D95AD2-DCBB-C634-E682-BCBCBEAD6AF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a:grpFill/>
          </p:spPr>
        </p:pic>
      </p:grpSp>
    </p:spTree>
    <p:extLst>
      <p:ext uri="{BB962C8B-B14F-4D97-AF65-F5344CB8AC3E}">
        <p14:creationId xmlns:p14="http://schemas.microsoft.com/office/powerpoint/2010/main" val="191213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29E7DE8-AEF7-0245-71D1-BD7DCD126D66}"/>
              </a:ext>
              <a:ext uri="{C183D7F6-B498-43B3-948B-1728B52AA6E4}">
                <adec:decorative xmlns:adec="http://schemas.microsoft.com/office/drawing/2017/decorative" val="1"/>
              </a:ext>
            </a:extLst>
          </p:cNvPr>
          <p:cNvSpPr/>
          <p:nvPr/>
        </p:nvSpPr>
        <p:spPr>
          <a:xfrm>
            <a:off x="0" y="0"/>
            <a:ext cx="12192000" cy="1631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Rubrik 1">
            <a:extLst>
              <a:ext uri="{FF2B5EF4-FFF2-40B4-BE49-F238E27FC236}">
                <a16:creationId xmlns:a16="http://schemas.microsoft.com/office/drawing/2014/main" id="{01CDA421-A927-D24D-9FE4-3FF7E0EA77A4}"/>
              </a:ext>
            </a:extLst>
          </p:cNvPr>
          <p:cNvSpPr txBox="1">
            <a:spLocks noGrp="1"/>
          </p:cNvSpPr>
          <p:nvPr>
            <p:ph type="title" idx="4294967295"/>
          </p:nvPr>
        </p:nvSpPr>
        <p:spPr>
          <a:xfrm>
            <a:off x="1594237" y="347907"/>
            <a:ext cx="9764734" cy="5331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800" b="1" i="0" u="none" strike="noStrike" kern="1200" cap="none" spc="0" normalizeH="0" baseline="0" noProof="0" dirty="0">
                <a:ln>
                  <a:noFill/>
                </a:ln>
                <a:solidFill>
                  <a:srgbClr val="000000"/>
                </a:solidFill>
                <a:effectLst/>
                <a:uLnTx/>
                <a:uFillTx/>
                <a:latin typeface="+mj-lt"/>
                <a:ea typeface="+mj-ea"/>
                <a:cs typeface="+mj-cs"/>
              </a:rPr>
              <a:t>Steg 3: Bedömning om verksamheten är samhällsviktig</a:t>
            </a:r>
          </a:p>
        </p:txBody>
      </p:sp>
      <p:sp>
        <p:nvSpPr>
          <p:cNvPr id="5" name="Platshållare för innehåll 7">
            <a:extLst>
              <a:ext uri="{FF2B5EF4-FFF2-40B4-BE49-F238E27FC236}">
                <a16:creationId xmlns:a16="http://schemas.microsoft.com/office/drawing/2014/main" id="{88891199-1531-0526-EDE2-6F71AB690AE2}"/>
              </a:ext>
            </a:extLst>
          </p:cNvPr>
          <p:cNvSpPr txBox="1">
            <a:spLocks/>
          </p:cNvSpPr>
          <p:nvPr/>
        </p:nvSpPr>
        <p:spPr>
          <a:xfrm>
            <a:off x="1591247" y="788878"/>
            <a:ext cx="7970991" cy="5331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0" lang="sv-SE" sz="1800" b="0" i="0" u="none" strike="noStrike" kern="1200" cap="none" spc="0" normalizeH="0" baseline="0" noProof="0" dirty="0">
                <a:ln>
                  <a:noFill/>
                </a:ln>
                <a:solidFill>
                  <a:prstClr val="black"/>
                </a:solidFill>
                <a:effectLst/>
                <a:uLnTx/>
                <a:uFillTx/>
                <a:latin typeface="Arial"/>
                <a:ea typeface="+mn-ea"/>
                <a:cs typeface="+mn-cs"/>
              </a:rPr>
              <a:t>Bedöm om verksamheten anses samhällsviktig eller inte genom att svara på om verksamheten:</a:t>
            </a:r>
          </a:p>
        </p:txBody>
      </p:sp>
      <p:pic>
        <p:nvPicPr>
          <p:cNvPr id="35" name="Bildobjekt 34">
            <a:extLst>
              <a:ext uri="{FF2B5EF4-FFF2-40B4-BE49-F238E27FC236}">
                <a16:creationId xmlns:a16="http://schemas.microsoft.com/office/drawing/2014/main" id="{19862350-8231-B169-D351-25E44C8900E0}"/>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2702" y="324563"/>
            <a:ext cx="1053085" cy="1126800"/>
          </a:xfrm>
          <a:prstGeom prst="rect">
            <a:avLst/>
          </a:prstGeom>
        </p:spPr>
      </p:pic>
      <p:grpSp>
        <p:nvGrpSpPr>
          <p:cNvPr id="4" name="Grupp 3">
            <a:extLst>
              <a:ext uri="{FF2B5EF4-FFF2-40B4-BE49-F238E27FC236}">
                <a16:creationId xmlns:a16="http://schemas.microsoft.com/office/drawing/2014/main" id="{582BA264-1815-7B25-0BF7-BBC847770159}"/>
              </a:ext>
              <a:ext uri="{C183D7F6-B498-43B3-948B-1728B52AA6E4}">
                <adec:decorative xmlns:adec="http://schemas.microsoft.com/office/drawing/2017/decorative" val="1"/>
              </a:ext>
            </a:extLst>
          </p:cNvPr>
          <p:cNvGrpSpPr/>
          <p:nvPr/>
        </p:nvGrpSpPr>
        <p:grpSpPr>
          <a:xfrm>
            <a:off x="1942257" y="2414138"/>
            <a:ext cx="8330457" cy="1225353"/>
            <a:chOff x="1942257" y="2414138"/>
            <a:chExt cx="8330457" cy="1225353"/>
          </a:xfrm>
        </p:grpSpPr>
        <p:sp>
          <p:nvSpPr>
            <p:cNvPr id="7" name="Rektangel 6">
              <a:extLst>
                <a:ext uri="{FF2B5EF4-FFF2-40B4-BE49-F238E27FC236}">
                  <a16:creationId xmlns:a16="http://schemas.microsoft.com/office/drawing/2014/main" id="{0CE4C051-3F26-536A-B83E-1490B2BFEF4C}"/>
                </a:ext>
                <a:ext uri="{C183D7F6-B498-43B3-948B-1728B52AA6E4}">
                  <adec:decorative xmlns:adec="http://schemas.microsoft.com/office/drawing/2017/decorative" val="1"/>
                </a:ext>
              </a:extLst>
            </p:cNvPr>
            <p:cNvSpPr/>
            <p:nvPr/>
          </p:nvSpPr>
          <p:spPr>
            <a:xfrm>
              <a:off x="1957316" y="2414138"/>
              <a:ext cx="8315398" cy="1225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32BF9552-97C6-DE0F-C43B-356D22A1E27E}"/>
                </a:ext>
                <a:ext uri="{C183D7F6-B498-43B3-948B-1728B52AA6E4}">
                  <adec:decorative xmlns:adec="http://schemas.microsoft.com/office/drawing/2017/decorative" val="1"/>
                </a:ext>
              </a:extLst>
            </p:cNvPr>
            <p:cNvSpPr/>
            <p:nvPr/>
          </p:nvSpPr>
          <p:spPr>
            <a:xfrm>
              <a:off x="1942257" y="2414138"/>
              <a:ext cx="108000" cy="122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grpSp>
        <p:nvGrpSpPr>
          <p:cNvPr id="2" name="Grupp 1">
            <a:extLst>
              <a:ext uri="{FF2B5EF4-FFF2-40B4-BE49-F238E27FC236}">
                <a16:creationId xmlns:a16="http://schemas.microsoft.com/office/drawing/2014/main" id="{24ED0365-1A8C-11CC-7E51-3316D6057E7C}"/>
              </a:ext>
              <a:ext uri="{C183D7F6-B498-43B3-948B-1728B52AA6E4}">
                <adec:decorative xmlns:adec="http://schemas.microsoft.com/office/drawing/2017/decorative" val="1"/>
              </a:ext>
            </a:extLst>
          </p:cNvPr>
          <p:cNvGrpSpPr/>
          <p:nvPr/>
        </p:nvGrpSpPr>
        <p:grpSpPr>
          <a:xfrm>
            <a:off x="1942257" y="3817427"/>
            <a:ext cx="8330457" cy="1225353"/>
            <a:chOff x="1942257" y="3817427"/>
            <a:chExt cx="8330457" cy="1225353"/>
          </a:xfrm>
        </p:grpSpPr>
        <p:sp>
          <p:nvSpPr>
            <p:cNvPr id="18" name="Rektangel 17">
              <a:extLst>
                <a:ext uri="{FF2B5EF4-FFF2-40B4-BE49-F238E27FC236}">
                  <a16:creationId xmlns:a16="http://schemas.microsoft.com/office/drawing/2014/main" id="{B9A6FF46-59FB-35D3-1374-FFAAC95EE501}"/>
                </a:ext>
                <a:ext uri="{C183D7F6-B498-43B3-948B-1728B52AA6E4}">
                  <adec:decorative xmlns:adec="http://schemas.microsoft.com/office/drawing/2017/decorative" val="1"/>
                </a:ext>
              </a:extLst>
            </p:cNvPr>
            <p:cNvSpPr/>
            <p:nvPr/>
          </p:nvSpPr>
          <p:spPr>
            <a:xfrm>
              <a:off x="1957316" y="3817427"/>
              <a:ext cx="8315398" cy="1225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9663F8CF-FF60-13CB-F990-A39472924C78}"/>
                </a:ext>
                <a:ext uri="{C183D7F6-B498-43B3-948B-1728B52AA6E4}">
                  <adec:decorative xmlns:adec="http://schemas.microsoft.com/office/drawing/2017/decorative" val="1"/>
                </a:ext>
              </a:extLst>
            </p:cNvPr>
            <p:cNvSpPr/>
            <p:nvPr/>
          </p:nvSpPr>
          <p:spPr>
            <a:xfrm>
              <a:off x="1942257" y="3817427"/>
              <a:ext cx="108000" cy="122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8" name="Rektangel 7">
            <a:extLst>
              <a:ext uri="{FF2B5EF4-FFF2-40B4-BE49-F238E27FC236}">
                <a16:creationId xmlns:a16="http://schemas.microsoft.com/office/drawing/2014/main" id="{CE8444EC-F8EC-F00A-571E-70DD06461754}"/>
              </a:ext>
            </a:extLst>
          </p:cNvPr>
          <p:cNvSpPr/>
          <p:nvPr/>
        </p:nvSpPr>
        <p:spPr>
          <a:xfrm>
            <a:off x="2391648" y="2711909"/>
            <a:ext cx="3344665" cy="646331"/>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sv-SE" sz="1800" b="1" i="0" u="none" strike="noStrike" kern="1200" cap="none" spc="0" normalizeH="0" baseline="0" noProof="0" dirty="0">
                <a:ln>
                  <a:noFill/>
                </a:ln>
                <a:effectLst/>
                <a:uLnTx/>
                <a:uFillTx/>
                <a:latin typeface="+mj-lt"/>
              </a:rPr>
              <a:t>Upprätthåller en eller flera viktiga samhällsfunktioner?</a:t>
            </a:r>
          </a:p>
        </p:txBody>
      </p:sp>
      <p:sp>
        <p:nvSpPr>
          <p:cNvPr id="10" name="Rektangel 9">
            <a:extLst>
              <a:ext uri="{FF2B5EF4-FFF2-40B4-BE49-F238E27FC236}">
                <a16:creationId xmlns:a16="http://schemas.microsoft.com/office/drawing/2014/main" id="{EFE7277A-3716-E88E-5121-6A7DA73E6199}"/>
              </a:ext>
              <a:ext uri="{C183D7F6-B498-43B3-948B-1728B52AA6E4}">
                <adec:decorative xmlns:adec="http://schemas.microsoft.com/office/drawing/2017/decorative" val="1"/>
              </a:ext>
            </a:extLst>
          </p:cNvPr>
          <p:cNvSpPr/>
          <p:nvPr/>
        </p:nvSpPr>
        <p:spPr>
          <a:xfrm>
            <a:off x="7366659" y="2816794"/>
            <a:ext cx="447558" cy="447558"/>
          </a:xfrm>
          <a:prstGeom prst="rect">
            <a:avLst/>
          </a:prstGeom>
          <a:solidFill>
            <a:schemeClr val="accent4">
              <a:lumMod val="20000"/>
              <a:lumOff val="80000"/>
            </a:schemeClr>
          </a:solidFill>
          <a:ln w="28575" cap="flat" cmpd="sng" algn="ctr">
            <a:solidFill>
              <a:schemeClr val="tx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2400" b="1" i="0" u="none" strike="noStrike" kern="0" cap="none" spc="0" normalizeH="0" baseline="0" noProof="0" dirty="0">
              <a:ln>
                <a:noFill/>
              </a:ln>
              <a:solidFill>
                <a:schemeClr val="accent1"/>
              </a:solidFill>
              <a:effectLst/>
              <a:uLnTx/>
              <a:uFillTx/>
              <a:latin typeface="+mj-lt"/>
              <a:cs typeface="Arial" charset="0"/>
            </a:endParaRPr>
          </a:p>
        </p:txBody>
      </p:sp>
      <p:sp>
        <p:nvSpPr>
          <p:cNvPr id="11" name="textruta 10">
            <a:extLst>
              <a:ext uri="{FF2B5EF4-FFF2-40B4-BE49-F238E27FC236}">
                <a16:creationId xmlns:a16="http://schemas.microsoft.com/office/drawing/2014/main" id="{A24A5DB8-F7E8-BE5F-A660-D5AF5624567E}"/>
              </a:ext>
            </a:extLst>
          </p:cNvPr>
          <p:cNvSpPr txBox="1"/>
          <p:nvPr/>
        </p:nvSpPr>
        <p:spPr>
          <a:xfrm>
            <a:off x="7926956" y="2859643"/>
            <a:ext cx="447558" cy="369332"/>
          </a:xfrm>
          <a:prstGeom prst="rect">
            <a:avLst/>
          </a:prstGeom>
          <a:noFill/>
        </p:spPr>
        <p:txBody>
          <a:bodyPr wrap="non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b="1" i="0" u="none" strike="noStrike" kern="0" cap="none" spc="0" normalizeH="0" baseline="0" noProof="0" dirty="0">
                <a:ln>
                  <a:noFill/>
                </a:ln>
                <a:effectLst/>
                <a:uLnTx/>
                <a:uFillTx/>
                <a:latin typeface="+mj-lt"/>
                <a:ea typeface="+mn-ea"/>
                <a:cs typeface="Arial" charset="0"/>
              </a:rPr>
              <a:t>Ja</a:t>
            </a:r>
          </a:p>
        </p:txBody>
      </p:sp>
      <p:sp>
        <p:nvSpPr>
          <p:cNvPr id="29" name="Rektangel 28">
            <a:extLst>
              <a:ext uri="{FF2B5EF4-FFF2-40B4-BE49-F238E27FC236}">
                <a16:creationId xmlns:a16="http://schemas.microsoft.com/office/drawing/2014/main" id="{1F23098F-DCB5-FBDF-6300-0C805BD0FF9C}"/>
              </a:ext>
              <a:ext uri="{C183D7F6-B498-43B3-948B-1728B52AA6E4}">
                <adec:decorative xmlns:adec="http://schemas.microsoft.com/office/drawing/2017/decorative" val="1"/>
              </a:ext>
            </a:extLst>
          </p:cNvPr>
          <p:cNvSpPr/>
          <p:nvPr/>
        </p:nvSpPr>
        <p:spPr>
          <a:xfrm>
            <a:off x="8724446" y="2816794"/>
            <a:ext cx="447558" cy="447558"/>
          </a:xfrm>
          <a:prstGeom prst="rect">
            <a:avLst/>
          </a:prstGeom>
          <a:solidFill>
            <a:schemeClr val="accent4">
              <a:lumMod val="20000"/>
              <a:lumOff val="80000"/>
            </a:schemeClr>
          </a:solidFill>
          <a:ln w="28575" cap="flat" cmpd="sng" algn="ctr">
            <a:solidFill>
              <a:schemeClr val="tx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2400" b="1" i="0" u="none" strike="noStrike" kern="0" cap="none" spc="0" normalizeH="0" baseline="0" noProof="0" dirty="0">
              <a:ln>
                <a:noFill/>
              </a:ln>
              <a:solidFill>
                <a:schemeClr val="accent1"/>
              </a:solidFill>
              <a:effectLst/>
              <a:uLnTx/>
              <a:uFillTx/>
              <a:latin typeface="+mj-lt"/>
              <a:cs typeface="Arial" charset="0"/>
            </a:endParaRPr>
          </a:p>
        </p:txBody>
      </p:sp>
      <p:sp>
        <p:nvSpPr>
          <p:cNvPr id="30" name="textruta 29">
            <a:extLst>
              <a:ext uri="{FF2B5EF4-FFF2-40B4-BE49-F238E27FC236}">
                <a16:creationId xmlns:a16="http://schemas.microsoft.com/office/drawing/2014/main" id="{4450DB15-6A14-8EB0-B7D0-1887BCE24430}"/>
              </a:ext>
            </a:extLst>
          </p:cNvPr>
          <p:cNvSpPr txBox="1"/>
          <p:nvPr/>
        </p:nvSpPr>
        <p:spPr>
          <a:xfrm>
            <a:off x="9284743" y="2859643"/>
            <a:ext cx="562975" cy="369332"/>
          </a:xfrm>
          <a:prstGeom prst="rect">
            <a:avLst/>
          </a:prstGeom>
          <a:noFill/>
        </p:spPr>
        <p:txBody>
          <a:bodyPr wrap="non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b="1" kern="0" dirty="0">
                <a:latin typeface="+mj-lt"/>
                <a:cs typeface="Arial" charset="0"/>
              </a:rPr>
              <a:t>Nej</a:t>
            </a:r>
            <a:endParaRPr kumimoji="0" lang="sv-SE" b="1" i="0" u="none" strike="noStrike" kern="0" cap="none" spc="0" normalizeH="0" baseline="0" noProof="0" dirty="0">
              <a:ln>
                <a:noFill/>
              </a:ln>
              <a:effectLst/>
              <a:uLnTx/>
              <a:uFillTx/>
              <a:latin typeface="+mj-lt"/>
              <a:ea typeface="+mn-ea"/>
              <a:cs typeface="Arial" charset="0"/>
            </a:endParaRPr>
          </a:p>
        </p:txBody>
      </p:sp>
      <p:sp>
        <p:nvSpPr>
          <p:cNvPr id="19" name="Rektangel 18">
            <a:extLst>
              <a:ext uri="{FF2B5EF4-FFF2-40B4-BE49-F238E27FC236}">
                <a16:creationId xmlns:a16="http://schemas.microsoft.com/office/drawing/2014/main" id="{76F8A02B-0ECC-CA11-D11C-8DBF32A4C2E8}"/>
              </a:ext>
            </a:extLst>
          </p:cNvPr>
          <p:cNvSpPr/>
          <p:nvPr/>
        </p:nvSpPr>
        <p:spPr>
          <a:xfrm>
            <a:off x="2386205" y="4114690"/>
            <a:ext cx="3344665" cy="646331"/>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sv-SE" sz="1800" b="1" i="0" u="none" strike="noStrike" kern="1200" cap="none" spc="0" normalizeH="0" baseline="0" noProof="0" dirty="0">
                <a:ln>
                  <a:noFill/>
                </a:ln>
                <a:effectLst/>
                <a:uLnTx/>
                <a:uFillTx/>
                <a:latin typeface="+mj-lt"/>
              </a:rPr>
              <a:t>Säkerställer en eller flera viktiga samhällsfunktioner? </a:t>
            </a:r>
          </a:p>
        </p:txBody>
      </p:sp>
      <p:sp>
        <p:nvSpPr>
          <p:cNvPr id="31" name="Rektangel 30">
            <a:extLst>
              <a:ext uri="{FF2B5EF4-FFF2-40B4-BE49-F238E27FC236}">
                <a16:creationId xmlns:a16="http://schemas.microsoft.com/office/drawing/2014/main" id="{CDCCF770-283E-BD92-5EA6-4715A45CD7C7}"/>
              </a:ext>
              <a:ext uri="{C183D7F6-B498-43B3-948B-1728B52AA6E4}">
                <adec:decorative xmlns:adec="http://schemas.microsoft.com/office/drawing/2017/decorative" val="1"/>
              </a:ext>
            </a:extLst>
          </p:cNvPr>
          <p:cNvSpPr/>
          <p:nvPr/>
        </p:nvSpPr>
        <p:spPr>
          <a:xfrm>
            <a:off x="7350328" y="4211453"/>
            <a:ext cx="447558" cy="447558"/>
          </a:xfrm>
          <a:prstGeom prst="rect">
            <a:avLst/>
          </a:prstGeom>
          <a:solidFill>
            <a:schemeClr val="accent4">
              <a:lumMod val="20000"/>
              <a:lumOff val="80000"/>
            </a:schemeClr>
          </a:solidFill>
          <a:ln w="28575" cap="flat" cmpd="sng" algn="ctr">
            <a:solidFill>
              <a:schemeClr val="tx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2400" b="1" i="0" u="none" strike="noStrike" kern="0" cap="none" spc="0" normalizeH="0" baseline="0" noProof="0" dirty="0">
              <a:ln>
                <a:noFill/>
              </a:ln>
              <a:solidFill>
                <a:schemeClr val="accent1"/>
              </a:solidFill>
              <a:effectLst/>
              <a:uLnTx/>
              <a:uFillTx/>
              <a:latin typeface="+mj-lt"/>
              <a:cs typeface="Arial" charset="0"/>
            </a:endParaRPr>
          </a:p>
        </p:txBody>
      </p:sp>
      <p:sp>
        <p:nvSpPr>
          <p:cNvPr id="32" name="textruta 31">
            <a:extLst>
              <a:ext uri="{FF2B5EF4-FFF2-40B4-BE49-F238E27FC236}">
                <a16:creationId xmlns:a16="http://schemas.microsoft.com/office/drawing/2014/main" id="{BB464739-B525-AA79-88B2-AA8E62A70463}"/>
              </a:ext>
            </a:extLst>
          </p:cNvPr>
          <p:cNvSpPr txBox="1"/>
          <p:nvPr/>
        </p:nvSpPr>
        <p:spPr>
          <a:xfrm>
            <a:off x="7910625" y="4254302"/>
            <a:ext cx="447558" cy="369332"/>
          </a:xfrm>
          <a:prstGeom prst="rect">
            <a:avLst/>
          </a:prstGeom>
          <a:noFill/>
        </p:spPr>
        <p:txBody>
          <a:bodyPr wrap="non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b="1" i="0" u="none" strike="noStrike" kern="0" cap="none" spc="0" normalizeH="0" baseline="0" noProof="0" dirty="0">
                <a:ln>
                  <a:noFill/>
                </a:ln>
                <a:effectLst/>
                <a:uLnTx/>
                <a:uFillTx/>
                <a:latin typeface="+mj-lt"/>
                <a:ea typeface="+mn-ea"/>
                <a:cs typeface="Arial" charset="0"/>
              </a:rPr>
              <a:t>Ja</a:t>
            </a:r>
          </a:p>
        </p:txBody>
      </p:sp>
      <p:sp>
        <p:nvSpPr>
          <p:cNvPr id="33" name="Rektangel 32">
            <a:extLst>
              <a:ext uri="{FF2B5EF4-FFF2-40B4-BE49-F238E27FC236}">
                <a16:creationId xmlns:a16="http://schemas.microsoft.com/office/drawing/2014/main" id="{D095503A-AC7A-40E2-55A1-455C528E83C5}"/>
              </a:ext>
              <a:ext uri="{C183D7F6-B498-43B3-948B-1728B52AA6E4}">
                <adec:decorative xmlns:adec="http://schemas.microsoft.com/office/drawing/2017/decorative" val="1"/>
              </a:ext>
            </a:extLst>
          </p:cNvPr>
          <p:cNvSpPr/>
          <p:nvPr/>
        </p:nvSpPr>
        <p:spPr>
          <a:xfrm>
            <a:off x="8724446" y="4211453"/>
            <a:ext cx="447558" cy="447558"/>
          </a:xfrm>
          <a:prstGeom prst="rect">
            <a:avLst/>
          </a:prstGeom>
          <a:solidFill>
            <a:schemeClr val="accent4">
              <a:lumMod val="20000"/>
              <a:lumOff val="80000"/>
            </a:schemeClr>
          </a:solidFill>
          <a:ln w="28575" cap="flat" cmpd="sng" algn="ctr">
            <a:solidFill>
              <a:schemeClr val="tx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2400" b="1" i="0" u="none" strike="noStrike" kern="0" cap="none" spc="0" normalizeH="0" baseline="0" noProof="0" dirty="0">
              <a:ln>
                <a:noFill/>
              </a:ln>
              <a:solidFill>
                <a:schemeClr val="accent1"/>
              </a:solidFill>
              <a:effectLst/>
              <a:uLnTx/>
              <a:uFillTx/>
              <a:latin typeface="+mj-lt"/>
              <a:cs typeface="Arial" charset="0"/>
            </a:endParaRPr>
          </a:p>
        </p:txBody>
      </p:sp>
      <p:sp>
        <p:nvSpPr>
          <p:cNvPr id="34" name="textruta 33">
            <a:extLst>
              <a:ext uri="{FF2B5EF4-FFF2-40B4-BE49-F238E27FC236}">
                <a16:creationId xmlns:a16="http://schemas.microsoft.com/office/drawing/2014/main" id="{A70B5E0A-D635-BD1E-80C0-20F95F219A4D}"/>
              </a:ext>
            </a:extLst>
          </p:cNvPr>
          <p:cNvSpPr txBox="1"/>
          <p:nvPr/>
        </p:nvSpPr>
        <p:spPr>
          <a:xfrm>
            <a:off x="9284743" y="4254302"/>
            <a:ext cx="562975" cy="369332"/>
          </a:xfrm>
          <a:prstGeom prst="rect">
            <a:avLst/>
          </a:prstGeom>
          <a:noFill/>
        </p:spPr>
        <p:txBody>
          <a:bodyPr wrap="non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b="1" kern="0" dirty="0">
                <a:latin typeface="+mj-lt"/>
                <a:cs typeface="Arial" charset="0"/>
              </a:rPr>
              <a:t>Nej</a:t>
            </a:r>
            <a:endParaRPr kumimoji="0" lang="sv-SE" b="1" i="0" u="none" strike="noStrike" kern="0" cap="none" spc="0" normalizeH="0" baseline="0" noProof="0" dirty="0">
              <a:ln>
                <a:noFill/>
              </a:ln>
              <a:effectLst/>
              <a:uLnTx/>
              <a:uFillTx/>
              <a:latin typeface="+mj-lt"/>
              <a:ea typeface="+mn-ea"/>
              <a:cs typeface="Arial" charset="0"/>
            </a:endParaRPr>
          </a:p>
        </p:txBody>
      </p:sp>
      <p:sp>
        <p:nvSpPr>
          <p:cNvPr id="25" name="textruta 24">
            <a:extLst>
              <a:ext uri="{FF2B5EF4-FFF2-40B4-BE49-F238E27FC236}">
                <a16:creationId xmlns:a16="http://schemas.microsoft.com/office/drawing/2014/main" id="{97085CEE-B14A-7145-A045-3250FF178BE7}"/>
              </a:ext>
            </a:extLst>
          </p:cNvPr>
          <p:cNvSpPr txBox="1"/>
          <p:nvPr/>
        </p:nvSpPr>
        <p:spPr>
          <a:xfrm>
            <a:off x="1835188" y="5280588"/>
            <a:ext cx="915141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Tänk på att det räcker med att svara ja på en av frågorna för att verksamheten ska anses vara samhällsviktig.</a:t>
            </a:r>
          </a:p>
        </p:txBody>
      </p:sp>
    </p:spTree>
    <p:extLst>
      <p:ext uri="{BB962C8B-B14F-4D97-AF65-F5344CB8AC3E}">
        <p14:creationId xmlns:p14="http://schemas.microsoft.com/office/powerpoint/2010/main" val="18841863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Presentation1" id="{B8DEA23C-6C4A-49CA-B50C-63134226F8E1}" vid="{519816BD-9FB1-40DB-83E6-A21CDC92F1C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0631653F924324698BE7D90F97B627A" ma:contentTypeVersion="18" ma:contentTypeDescription="Skapa ett nytt dokument." ma:contentTypeScope="" ma:versionID="ccaab3c5cde5b1497c09e8923e9811bc">
  <xsd:schema xmlns:xsd="http://www.w3.org/2001/XMLSchema" xmlns:xs="http://www.w3.org/2001/XMLSchema" xmlns:p="http://schemas.microsoft.com/office/2006/metadata/properties" xmlns:ns2="1d358615-c749-462e-b141-ebbf7cdbce9a" xmlns:ns3="9c950a28-eb4a-4f43-b9f9-45c02166cf8c" targetNamespace="http://schemas.microsoft.com/office/2006/metadata/properties" ma:root="true" ma:fieldsID="0f3f263be12a8c041e726afeeba052d1" ns2:_="" ns3:_="">
    <xsd:import namespace="1d358615-c749-462e-b141-ebbf7cdbce9a"/>
    <xsd:import namespace="9c950a28-eb4a-4f43-b9f9-45c02166cf8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Kanarkivera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58615-c749-462e-b141-ebbf7cdbce9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77465500-9256-4092-9b36-834d7d989053}" ma:internalName="TaxCatchAll" ma:showField="CatchAllData" ma:web="1d358615-c749-462e-b141-ebbf7cdbce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950a28-eb4a-4f43-b9f9-45c02166cf8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Kanarkiveras" ma:index="20" nillable="true" ma:displayName="Kan arkiveras" ma:default="1" ma:format="Dropdown" ma:internalName="Kanarkiveras">
      <xsd:simpleType>
        <xsd:restriction base="dms:Boolea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352301d2-a180-4e7a-9452-ab8a182b1d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anarkiveras xmlns="9c950a28-eb4a-4f43-b9f9-45c02166cf8c">true</Kanarkiveras>
    <lcf76f155ced4ddcb4097134ff3c332f xmlns="9c950a28-eb4a-4f43-b9f9-45c02166cf8c">
      <Terms xmlns="http://schemas.microsoft.com/office/infopath/2007/PartnerControls"/>
    </lcf76f155ced4ddcb4097134ff3c332f>
    <TaxCatchAll xmlns="1d358615-c749-462e-b141-ebbf7cdbce9a" xsi:nil="true"/>
  </documentManagement>
</p:properties>
</file>

<file path=customXml/itemProps1.xml><?xml version="1.0" encoding="utf-8"?>
<ds:datastoreItem xmlns:ds="http://schemas.openxmlformats.org/officeDocument/2006/customXml" ds:itemID="{C7249DD7-E35E-4C62-A7FC-F2F72FE65C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358615-c749-462e-b141-ebbf7cdbce9a"/>
    <ds:schemaRef ds:uri="9c950a28-eb4a-4f43-b9f9-45c02166cf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603052-E0A3-4626-9EB0-675019E3F873}">
  <ds:schemaRefs>
    <ds:schemaRef ds:uri="http://schemas.microsoft.com/sharepoint/v3/contenttype/forms"/>
  </ds:schemaRefs>
</ds:datastoreItem>
</file>

<file path=customXml/itemProps3.xml><?xml version="1.0" encoding="utf-8"?>
<ds:datastoreItem xmlns:ds="http://schemas.openxmlformats.org/officeDocument/2006/customXml" ds:itemID="{9335AB29-2421-419F-B8C6-A3CB07D78107}">
  <ds:schemaRefs>
    <ds:schemaRef ds:uri="http://purl.org/dc/dcmitype/"/>
    <ds:schemaRef ds:uri="http://schemas.microsoft.com/office/2006/documentManagement/types"/>
    <ds:schemaRef ds:uri="http://purl.org/dc/elements/1.1/"/>
    <ds:schemaRef ds:uri="1d358615-c749-462e-b141-ebbf7cdbce9a"/>
    <ds:schemaRef ds:uri="http://schemas.microsoft.com/office/infopath/2007/PartnerControls"/>
    <ds:schemaRef ds:uri="http://www.w3.org/XML/1998/namespace"/>
    <ds:schemaRef ds:uri="http://schemas.openxmlformats.org/package/2006/metadata/core-properties"/>
    <ds:schemaRef ds:uri="9c950a28-eb4a-4f43-b9f9-45c02166cf8c"/>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MSB PPT Egna</Template>
  <TotalTime>1183</TotalTime>
  <Words>1631</Words>
  <Application>Microsoft Office PowerPoint</Application>
  <PresentationFormat>Bredbild</PresentationFormat>
  <Paragraphs>130</Paragraphs>
  <Slides>11</Slides>
  <Notes>11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Arial</vt:lpstr>
      <vt:lpstr>Calibri</vt:lpstr>
      <vt:lpstr>Century Gothic</vt:lpstr>
      <vt:lpstr>Symbol</vt:lpstr>
      <vt:lpstr>MSB PPT Egna</vt:lpstr>
      <vt:lpstr>Stöd i identifiering  av samhällsviktig verksamhet</vt:lpstr>
      <vt:lpstr>Om materialet</vt:lpstr>
      <vt:lpstr>Identifieringen är inget ensamarbete</vt:lpstr>
      <vt:lpstr>Dokumentera arbetet</vt:lpstr>
      <vt:lpstr>Hantera information</vt:lpstr>
      <vt:lpstr>Så börjar du</vt:lpstr>
      <vt:lpstr>Steg 1: Kartläggning</vt:lpstr>
      <vt:lpstr>Steg 2: Analysera de kartlagda verksamheterna</vt:lpstr>
      <vt:lpstr>Steg 3: Bedömning om verksamheten är samhällsviktig</vt:lpstr>
      <vt:lpstr>Nästa steg: Vad gör vi nu?</vt:lpstr>
      <vt:lpstr>Identifierad samhällsviktig verksamhet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Stöd i identifiering av samhällsviktig verksamhet</dc:title>
  <dc:subject/>
  <dc:creator>MSB: Myndigheten för samhällsskydd och beredskap</dc:creator>
  <cp:keywords>tillganlig_AA</cp:keywords>
  <dc:description/>
  <cp:lastModifiedBy>Bornström Mats</cp:lastModifiedBy>
  <cp:revision>8</cp:revision>
  <dcterms:created xsi:type="dcterms:W3CDTF">2023-10-06T09:02:07Z</dcterms:created>
  <dcterms:modified xsi:type="dcterms:W3CDTF">2023-11-30T14:37:21Z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0x01010050631653F924324698BE7D90F97B627A</vt:lpwstr>
  </property>
  <property fmtid="{D5CDD505-2E9C-101B-9397-08002B2CF9AE}" pid="4" name="Order">
    <vt:r8>1843400</vt:r8>
  </property>
  <property fmtid="{D5CDD505-2E9C-101B-9397-08002B2CF9AE}" pid="5" name="MediaServiceImageTags">
    <vt:lpwstr/>
  </property>
</Properties>
</file>