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B5072EB0" ContentType="image/p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24" r:id="rId2"/>
    <p:sldId id="328" r:id="rId3"/>
    <p:sldId id="263" r:id="rId4"/>
    <p:sldId id="327" r:id="rId5"/>
    <p:sldId id="319" r:id="rId6"/>
    <p:sldId id="302" r:id="rId7"/>
    <p:sldId id="303" r:id="rId8"/>
    <p:sldId id="304" r:id="rId9"/>
    <p:sldId id="305" r:id="rId10"/>
    <p:sldId id="321" r:id="rId11"/>
    <p:sldId id="313" r:id="rId12"/>
    <p:sldId id="314" r:id="rId13"/>
    <p:sldId id="315" r:id="rId14"/>
    <p:sldId id="318" r:id="rId15"/>
    <p:sldId id="317" r:id="rId16"/>
    <p:sldId id="325"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rsberg Andreas" initials="FA" lastIdx="7" clrIdx="0">
    <p:extLst>
      <p:ext uri="{19B8F6BF-5375-455C-9EA6-DF929625EA0E}">
        <p15:presenceInfo xmlns:p15="http://schemas.microsoft.com/office/powerpoint/2012/main" userId="S-1-5-21-466509168-1772936955-2901788264-30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4E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47" autoAdjust="0"/>
    <p:restoredTop sz="86427" autoAdjust="0"/>
  </p:normalViewPr>
  <p:slideViewPr>
    <p:cSldViewPr snapToGrid="0" showGuides="1">
      <p:cViewPr varScale="1">
        <p:scale>
          <a:sx n="59" d="100"/>
          <a:sy n="59" d="100"/>
        </p:scale>
        <p:origin x="1052" y="60"/>
      </p:cViewPr>
      <p:guideLst/>
    </p:cSldViewPr>
  </p:slideViewPr>
  <p:outlineViewPr>
    <p:cViewPr>
      <p:scale>
        <a:sx n="33" d="100"/>
        <a:sy n="33" d="100"/>
      </p:scale>
      <p:origin x="0" y="-135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93CD38-4F92-A647-8B05-000D4CB4EAC6}" type="datetimeFigureOut">
              <a:rPr lang="sv-SE" smtClean="0"/>
              <a:t>2022-11-24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B7AFF-F671-CC4B-ACCC-4F7020E9BDA3}" type="slidenum">
              <a:rPr lang="sv-SE" smtClean="0"/>
              <a:t>‹#›</a:t>
            </a:fld>
            <a:endParaRPr lang="sv-SE"/>
          </a:p>
        </p:txBody>
      </p:sp>
    </p:spTree>
    <p:extLst>
      <p:ext uri="{BB962C8B-B14F-4D97-AF65-F5344CB8AC3E}">
        <p14:creationId xmlns:p14="http://schemas.microsoft.com/office/powerpoint/2010/main" val="1442689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Syftet med den här genomgången är att vi tillsammans ska komma fram till hur vi kan bidra till att alla får det brandskydd de behöver, och sedan börja jobba utifrån det. I denna </a:t>
            </a:r>
            <a:r>
              <a:rPr lang="sv-SE" sz="1200" i="1" kern="1200" dirty="0" err="1">
                <a:solidFill>
                  <a:schemeClr val="tx1"/>
                </a:solidFill>
                <a:effectLst/>
                <a:latin typeface="+mn-lt"/>
                <a:ea typeface="+mn-ea"/>
                <a:cs typeface="+mn-cs"/>
              </a:rPr>
              <a:t>powerpoint</a:t>
            </a:r>
            <a:r>
              <a:rPr lang="sv-SE" sz="1200" i="1" kern="1200" dirty="0">
                <a:solidFill>
                  <a:schemeClr val="tx1"/>
                </a:solidFill>
                <a:effectLst/>
                <a:latin typeface="+mn-lt"/>
                <a:ea typeface="+mn-ea"/>
                <a:cs typeface="+mn-cs"/>
              </a:rPr>
              <a:t> ges först en snabb sammanfattning av problembilden, vilka som är särskilt utsatta och vad som kan stärka brandskyddet. Därefter delar vi in oss i grupper och diskuterar ett antal frågor.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Tips</a:t>
            </a:r>
            <a:r>
              <a:rPr lang="sv-SE" sz="1200" i="1" kern="1200" baseline="0" dirty="0">
                <a:solidFill>
                  <a:schemeClr val="tx1"/>
                </a:solidFill>
                <a:effectLst/>
                <a:latin typeface="+mn-lt"/>
                <a:ea typeface="+mn-ea"/>
                <a:cs typeface="+mn-cs"/>
              </a:rPr>
              <a:t> till dig som ska presentera materialet: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baseline="0" dirty="0">
                <a:solidFill>
                  <a:schemeClr val="tx1"/>
                </a:solidFill>
                <a:effectLst/>
                <a:latin typeface="+mn-lt"/>
                <a:ea typeface="+mn-ea"/>
                <a:cs typeface="+mn-cs"/>
              </a:rPr>
              <a:t>Det kan vara bra om du bekantar dig med vägledningen ”Brandsäker bostad för alla” inför din presentation, och övrigt stödmaterial.</a:t>
            </a:r>
            <a:endParaRPr lang="sv-S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1"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F7B7AFF-F671-CC4B-ACCC-4F7020E9BDA3}" type="slidenum">
              <a:rPr lang="sv-SE" smtClean="0"/>
              <a:t>1</a:t>
            </a:fld>
            <a:endParaRPr lang="sv-SE"/>
          </a:p>
        </p:txBody>
      </p:sp>
    </p:spTree>
    <p:extLst>
      <p:ext uri="{BB962C8B-B14F-4D97-AF65-F5344CB8AC3E}">
        <p14:creationId xmlns:p14="http://schemas.microsoft.com/office/powerpoint/2010/main" val="559228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Nu följer ett antal frågor för reflektion och diskussion.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Tips</a:t>
            </a:r>
            <a:r>
              <a:rPr lang="sv-SE" sz="1200" i="1" kern="1200" baseline="0" dirty="0">
                <a:solidFill>
                  <a:schemeClr val="tx1"/>
                </a:solidFill>
                <a:effectLst/>
                <a:latin typeface="+mn-lt"/>
                <a:ea typeface="+mn-ea"/>
                <a:cs typeface="+mn-cs"/>
              </a:rPr>
              <a:t> till dig som ska presentera materialet: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Det kan</a:t>
            </a:r>
            <a:r>
              <a:rPr lang="sv-SE" sz="1200" i="1" kern="1200" baseline="0" dirty="0">
                <a:solidFill>
                  <a:schemeClr val="tx1"/>
                </a:solidFill>
                <a:effectLst/>
                <a:latin typeface="+mn-lt"/>
                <a:ea typeface="+mn-ea"/>
                <a:cs typeface="+mn-cs"/>
              </a:rPr>
              <a:t> vara bra att dela upp </a:t>
            </a:r>
            <a:r>
              <a:rPr lang="sv-SE" sz="1200" i="1" kern="1200" dirty="0">
                <a:solidFill>
                  <a:schemeClr val="tx1"/>
                </a:solidFill>
                <a:effectLst/>
                <a:latin typeface="+mn-lt"/>
                <a:ea typeface="+mn-ea"/>
                <a:cs typeface="+mn-cs"/>
              </a:rPr>
              <a:t>deltagarna</a:t>
            </a:r>
            <a:r>
              <a:rPr lang="sv-SE" sz="1200" i="1" kern="1200" baseline="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i mindre grupper och diskutera en fråga i taget. Sedan presenterar grupperna sina idéer och tankar för varandra. En i varje grupp är ansvarig för att anteckna. </a:t>
            </a:r>
            <a:endParaRPr lang="sv-SE" sz="1200" b="0" i="1" u="none" strike="noStrike" kern="1200" dirty="0">
              <a:solidFill>
                <a:schemeClr val="tx1"/>
              </a:solidFill>
              <a:effectLst/>
              <a:latin typeface="+mn-lt"/>
              <a:ea typeface="+mn-ea"/>
              <a:cs typeface="+mn-cs"/>
            </a:endParaRPr>
          </a:p>
          <a:p>
            <a:r>
              <a:rPr lang="sv-SE" sz="1200" b="0" i="1" u="none" strike="noStrike" kern="1200" dirty="0">
                <a:solidFill>
                  <a:schemeClr val="tx1"/>
                </a:solidFill>
                <a:effectLst/>
                <a:latin typeface="+mn-lt"/>
                <a:ea typeface="+mn-ea"/>
                <a:cs typeface="+mn-cs"/>
              </a:rPr>
              <a:t>Det kan vara lämpligt att fördela ut frågorna över flera arbetsmöten.</a:t>
            </a:r>
          </a:p>
          <a:p>
            <a:r>
              <a:rPr lang="sv-SE" dirty="0"/>
              <a:t/>
            </a:r>
            <a:br>
              <a:rPr lang="sv-SE" dirty="0"/>
            </a:br>
            <a:endParaRPr lang="sv-SE" dirty="0"/>
          </a:p>
        </p:txBody>
      </p:sp>
      <p:sp>
        <p:nvSpPr>
          <p:cNvPr id="4" name="Platshållare för bildnummer 3"/>
          <p:cNvSpPr>
            <a:spLocks noGrp="1"/>
          </p:cNvSpPr>
          <p:nvPr>
            <p:ph type="sldNum" sz="quarter" idx="5"/>
          </p:nvPr>
        </p:nvSpPr>
        <p:spPr/>
        <p:txBody>
          <a:bodyPr/>
          <a:lstStyle/>
          <a:p>
            <a:fld id="{8F7B7AFF-F671-CC4B-ACCC-4F7020E9BDA3}" type="slidenum">
              <a:rPr lang="sv-SE" smtClean="0"/>
              <a:t>10</a:t>
            </a:fld>
            <a:endParaRPr lang="sv-SE"/>
          </a:p>
        </p:txBody>
      </p:sp>
    </p:spTree>
    <p:extLst>
      <p:ext uri="{BB962C8B-B14F-4D97-AF65-F5344CB8AC3E}">
        <p14:creationId xmlns:p14="http://schemas.microsoft.com/office/powerpoint/2010/main" val="365764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F7B7AFF-F671-CC4B-ACCC-4F7020E9BDA3}" type="slidenum">
              <a:rPr lang="sv-SE" smtClean="0"/>
              <a:t>11</a:t>
            </a:fld>
            <a:endParaRPr lang="sv-SE"/>
          </a:p>
        </p:txBody>
      </p:sp>
    </p:spTree>
    <p:extLst>
      <p:ext uri="{BB962C8B-B14F-4D97-AF65-F5344CB8AC3E}">
        <p14:creationId xmlns:p14="http://schemas.microsoft.com/office/powerpoint/2010/main" val="181551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F7B7AFF-F671-CC4B-ACCC-4F7020E9BDA3}" type="slidenum">
              <a:rPr lang="sv-SE" smtClean="0"/>
              <a:t>12</a:t>
            </a:fld>
            <a:endParaRPr lang="sv-SE"/>
          </a:p>
        </p:txBody>
      </p:sp>
    </p:spTree>
    <p:extLst>
      <p:ext uri="{BB962C8B-B14F-4D97-AF65-F5344CB8AC3E}">
        <p14:creationId xmlns:p14="http://schemas.microsoft.com/office/powerpoint/2010/main" val="353968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F7B7AFF-F671-CC4B-ACCC-4F7020E9BDA3}" type="slidenum">
              <a:rPr lang="sv-SE" smtClean="0"/>
              <a:t>13</a:t>
            </a:fld>
            <a:endParaRPr lang="sv-SE"/>
          </a:p>
        </p:txBody>
      </p:sp>
    </p:spTree>
    <p:extLst>
      <p:ext uri="{BB962C8B-B14F-4D97-AF65-F5344CB8AC3E}">
        <p14:creationId xmlns:p14="http://schemas.microsoft.com/office/powerpoint/2010/main" val="259914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F7B7AFF-F671-CC4B-ACCC-4F7020E9BDA3}" type="slidenum">
              <a:rPr lang="sv-SE" smtClean="0"/>
              <a:t>14</a:t>
            </a:fld>
            <a:endParaRPr lang="sv-SE"/>
          </a:p>
        </p:txBody>
      </p:sp>
    </p:spTree>
    <p:extLst>
      <p:ext uri="{BB962C8B-B14F-4D97-AF65-F5344CB8AC3E}">
        <p14:creationId xmlns:p14="http://schemas.microsoft.com/office/powerpoint/2010/main" val="2131904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8F7B7AFF-F671-CC4B-ACCC-4F7020E9BDA3}" type="slidenum">
              <a:rPr lang="sv-SE" smtClean="0"/>
              <a:t>15</a:t>
            </a:fld>
            <a:endParaRPr lang="sv-SE"/>
          </a:p>
        </p:txBody>
      </p:sp>
    </p:spTree>
    <p:extLst>
      <p:ext uri="{BB962C8B-B14F-4D97-AF65-F5344CB8AC3E}">
        <p14:creationId xmlns:p14="http://schemas.microsoft.com/office/powerpoint/2010/main" val="10791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Innan vi avslutar detta möte/detta tema ska vi bestämma en konkret åtgärd - som vi börjar med imorgon. Det ska vara något vi kan börja göra direkt – utan beslut från någon annan utanför denna arbetsgrupp.</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r>
            <a:br>
              <a:rPr lang="sv-SE" sz="1200" kern="1200" dirty="0">
                <a:solidFill>
                  <a:schemeClr val="tx1"/>
                </a:solidFill>
                <a:effectLst/>
                <a:latin typeface="+mn-lt"/>
                <a:ea typeface="+mn-ea"/>
                <a:cs typeface="+mn-cs"/>
              </a:rPr>
            </a:br>
            <a:r>
              <a:rPr lang="sv-SE" sz="1200" i="1" kern="1200" dirty="0">
                <a:solidFill>
                  <a:schemeClr val="tx1"/>
                </a:solidFill>
                <a:effectLst/>
                <a:latin typeface="+mn-lt"/>
                <a:ea typeface="+mn-ea"/>
                <a:cs typeface="+mn-cs"/>
              </a:rPr>
              <a:t>Exempel: </a:t>
            </a:r>
          </a:p>
          <a:p>
            <a:r>
              <a:rPr lang="sv-SE" sz="1200" i="1" kern="1200" dirty="0">
                <a:solidFill>
                  <a:schemeClr val="tx1"/>
                </a:solidFill>
                <a:effectLst/>
                <a:latin typeface="+mn-lt"/>
                <a:ea typeface="+mn-ea"/>
                <a:cs typeface="+mn-cs"/>
              </a:rPr>
              <a:t>Ge någon i uppdrag att ta fram en handlingsplan.</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Att alla börjar kika efter riskfaktorer.</a:t>
            </a:r>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Att under den närmaste veckan genomföra en riskbedömning</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Ta Checklistan till hjälp.</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F7B7AFF-F671-CC4B-ACCC-4F7020E9BDA3}" type="slidenum">
              <a:rPr lang="sv-SE" smtClean="0"/>
              <a:t>16</a:t>
            </a:fld>
            <a:endParaRPr lang="sv-SE"/>
          </a:p>
        </p:txBody>
      </p:sp>
    </p:spTree>
    <p:extLst>
      <p:ext uri="{BB962C8B-B14F-4D97-AF65-F5344CB8AC3E}">
        <p14:creationId xmlns:p14="http://schemas.microsoft.com/office/powerpoint/2010/main" val="3200675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Ikonens hyperlänk: https://creativecommons.org/licenses/by-nd/2.5/se/ </a:t>
            </a:r>
            <a:r>
              <a:rPr lang="sv-SE" i="1" baseline="0" dirty="0"/>
              <a:t> </a:t>
            </a:r>
            <a:endParaRPr lang="sv-S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F7B7AFF-F671-CC4B-ACCC-4F7020E9BDA3}" type="slidenum">
              <a:rPr lang="sv-SE" smtClean="0"/>
              <a:t>2</a:t>
            </a:fld>
            <a:endParaRPr lang="sv-SE"/>
          </a:p>
        </p:txBody>
      </p:sp>
    </p:spTree>
    <p:extLst>
      <p:ext uri="{BB962C8B-B14F-4D97-AF65-F5344CB8AC3E}">
        <p14:creationId xmlns:p14="http://schemas.microsoft.com/office/powerpoint/2010/main" val="1950943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i="1" kern="1200" dirty="0">
                <a:solidFill>
                  <a:schemeClr val="tx1"/>
                </a:solidFill>
                <a:effectLst/>
                <a:latin typeface="+mn-lt"/>
                <a:ea typeface="+mn-ea"/>
                <a:cs typeface="+mn-cs"/>
              </a:rPr>
              <a:t>I denna </a:t>
            </a:r>
            <a:r>
              <a:rPr lang="sv-SE" sz="1200" i="1" kern="1200" dirty="0" err="1">
                <a:solidFill>
                  <a:schemeClr val="tx1"/>
                </a:solidFill>
                <a:effectLst/>
                <a:latin typeface="+mn-lt"/>
                <a:ea typeface="+mn-ea"/>
                <a:cs typeface="+mn-cs"/>
              </a:rPr>
              <a:t>powerpoint</a:t>
            </a:r>
            <a:r>
              <a:rPr lang="sv-SE" sz="1200" i="1" kern="1200" dirty="0">
                <a:solidFill>
                  <a:schemeClr val="tx1"/>
                </a:solidFill>
                <a:effectLst/>
                <a:latin typeface="+mn-lt"/>
                <a:ea typeface="+mn-ea"/>
                <a:cs typeface="+mn-cs"/>
              </a:rPr>
              <a:t> ställs ett antal frågor som vi på arbetsplatsen tillsammans ska fundera på och diskutera utifrån. För att det ska bli en givande genomgång så är det bra om alla har en viss förkunskap. </a:t>
            </a:r>
            <a:r>
              <a:rPr lang="sv-SE" sz="1200" b="0" i="1" u="none" strike="noStrike" kern="1200" dirty="0">
                <a:solidFill>
                  <a:schemeClr val="tx1"/>
                </a:solidFill>
                <a:effectLst/>
                <a:latin typeface="+mn-lt"/>
                <a:ea typeface="+mn-ea"/>
                <a:cs typeface="+mn-cs"/>
              </a:rPr>
              <a:t>Helst bör alla ha gått webbutbildningen för stärkt brandskydd framtagen för handläggare och utförare.</a:t>
            </a:r>
            <a:endParaRPr lang="sv-SE" i="1" dirty="0"/>
          </a:p>
        </p:txBody>
      </p:sp>
      <p:sp>
        <p:nvSpPr>
          <p:cNvPr id="4" name="Platshållare för bildnummer 3"/>
          <p:cNvSpPr>
            <a:spLocks noGrp="1"/>
          </p:cNvSpPr>
          <p:nvPr>
            <p:ph type="sldNum" sz="quarter" idx="5"/>
          </p:nvPr>
        </p:nvSpPr>
        <p:spPr/>
        <p:txBody>
          <a:bodyPr/>
          <a:lstStyle/>
          <a:p>
            <a:fld id="{8F7B7AFF-F671-CC4B-ACCC-4F7020E9BDA3}" type="slidenum">
              <a:rPr lang="sv-SE" smtClean="0"/>
              <a:t>3</a:t>
            </a:fld>
            <a:endParaRPr lang="sv-SE"/>
          </a:p>
        </p:txBody>
      </p:sp>
    </p:spTree>
    <p:extLst>
      <p:ext uri="{BB962C8B-B14F-4D97-AF65-F5344CB8AC3E}">
        <p14:creationId xmlns:p14="http://schemas.microsoft.com/office/powerpoint/2010/main" val="387125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F7B7AFF-F671-CC4B-ACCC-4F7020E9BDA3}" type="slidenum">
              <a:rPr lang="sv-SE" smtClean="0"/>
              <a:t>4</a:t>
            </a:fld>
            <a:endParaRPr lang="sv-SE"/>
          </a:p>
        </p:txBody>
      </p:sp>
    </p:spTree>
    <p:extLst>
      <p:ext uri="{BB962C8B-B14F-4D97-AF65-F5344CB8AC3E}">
        <p14:creationId xmlns:p14="http://schemas.microsoft.com/office/powerpoint/2010/main" val="60040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Problembild </a:t>
            </a:r>
          </a:p>
          <a:p>
            <a:r>
              <a:rPr lang="sv-SE" i="1" dirty="0"/>
              <a:t>Varje år dör ungefär 80 personer i bostadsbränder i Sverige. Personer som har svårt för att uppfatta en brand eller som har svårt för att agera vid en brand är särskilt riskutsatta. De som bor hemma men som har svårigheter att uppfatta en brand och utrymma, behöver ett förstärkt brandskydd.</a:t>
            </a:r>
          </a:p>
          <a:p>
            <a:r>
              <a:rPr lang="sv-SE" i="1" dirty="0"/>
              <a:t>Det finns också de som har ett beteende som ökar risken för brand, kombinerat med begränsade förmågor att uppfatta och agera vid en brand, som behöver ett förstärkt brandskydd.</a:t>
            </a:r>
          </a:p>
          <a:p>
            <a:endParaRPr lang="sv-SE" dirty="0"/>
          </a:p>
        </p:txBody>
      </p:sp>
      <p:sp>
        <p:nvSpPr>
          <p:cNvPr id="4" name="Platshållare för bildnummer 3"/>
          <p:cNvSpPr>
            <a:spLocks noGrp="1"/>
          </p:cNvSpPr>
          <p:nvPr>
            <p:ph type="sldNum" sz="quarter" idx="5"/>
          </p:nvPr>
        </p:nvSpPr>
        <p:spPr/>
        <p:txBody>
          <a:bodyPr/>
          <a:lstStyle/>
          <a:p>
            <a:fld id="{8F7B7AFF-F671-CC4B-ACCC-4F7020E9BDA3}" type="slidenum">
              <a:rPr lang="sv-SE" smtClean="0"/>
              <a:t>5</a:t>
            </a:fld>
            <a:endParaRPr lang="sv-SE"/>
          </a:p>
        </p:txBody>
      </p:sp>
    </p:spTree>
    <p:extLst>
      <p:ext uri="{BB962C8B-B14F-4D97-AF65-F5344CB8AC3E}">
        <p14:creationId xmlns:p14="http://schemas.microsoft.com/office/powerpoint/2010/main" val="200632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Vilka omkommer i bränder?</a:t>
            </a:r>
            <a:br>
              <a:rPr lang="sv-SE" i="1" dirty="0"/>
            </a:br>
            <a:r>
              <a:rPr lang="sv-SE" i="1" dirty="0"/>
              <a:t>Äldre människor är tydligt överrepresenterade bland de som omkommer i bostadsbränder</a:t>
            </a:r>
          </a:p>
          <a:p>
            <a:r>
              <a:rPr lang="sv-SE" i="1" dirty="0"/>
              <a:t>Det finns vanligen fysiska, medicinska eller kognitiva orsaker till att de drabbade inte kan sätta sig i säkerhet </a:t>
            </a:r>
          </a:p>
          <a:p>
            <a:r>
              <a:rPr lang="sv-SE" i="1" dirty="0"/>
              <a:t>Av de som dör har många alkohol i blodet</a:t>
            </a:r>
          </a:p>
          <a:p>
            <a:r>
              <a:rPr lang="sv-SE" i="1" dirty="0"/>
              <a:t>Minst en tredjedel av alla dödsbränder är rökningsrelaterade</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Tips</a:t>
            </a:r>
            <a:r>
              <a:rPr lang="sv-SE" sz="1200" i="1" kern="1200" baseline="0" dirty="0">
                <a:solidFill>
                  <a:schemeClr val="tx1"/>
                </a:solidFill>
                <a:effectLst/>
                <a:latin typeface="+mn-lt"/>
                <a:ea typeface="+mn-ea"/>
                <a:cs typeface="+mn-cs"/>
              </a:rPr>
              <a:t> till dig som ska presentera materialet: </a:t>
            </a:r>
          </a:p>
          <a:p>
            <a:pPr marL="0" marR="0" indent="0" algn="l" defTabSz="914400" rtl="0" eaLnBrk="1" fontAlgn="auto" latinLnBrk="0" hangingPunct="1">
              <a:lnSpc>
                <a:spcPct val="100000"/>
              </a:lnSpc>
              <a:spcBef>
                <a:spcPts val="0"/>
              </a:spcBef>
              <a:spcAft>
                <a:spcPts val="0"/>
              </a:spcAft>
              <a:buClrTx/>
              <a:buSzTx/>
              <a:buFontTx/>
              <a:buNone/>
              <a:tabLst/>
              <a:defRPr/>
            </a:pPr>
            <a:r>
              <a:rPr lang="sv-SE" i="1" dirty="0"/>
              <a:t>Mer information om vilka som omkommer till följd av bränder finns i vägledningen Brandsäker bostad för alla.</a:t>
            </a:r>
          </a:p>
        </p:txBody>
      </p:sp>
      <p:sp>
        <p:nvSpPr>
          <p:cNvPr id="4" name="Platshållare för bildnummer 3"/>
          <p:cNvSpPr>
            <a:spLocks noGrp="1"/>
          </p:cNvSpPr>
          <p:nvPr>
            <p:ph type="sldNum" sz="quarter" idx="5"/>
          </p:nvPr>
        </p:nvSpPr>
        <p:spPr/>
        <p:txBody>
          <a:bodyPr/>
          <a:lstStyle/>
          <a:p>
            <a:fld id="{8F7B7AFF-F671-CC4B-ACCC-4F7020E9BDA3}" type="slidenum">
              <a:rPr lang="sv-SE" smtClean="0"/>
              <a:t>6</a:t>
            </a:fld>
            <a:endParaRPr lang="sv-SE"/>
          </a:p>
        </p:txBody>
      </p:sp>
    </p:spTree>
    <p:extLst>
      <p:ext uri="{BB962C8B-B14F-4D97-AF65-F5344CB8AC3E}">
        <p14:creationId xmlns:p14="http://schemas.microsoft.com/office/powerpoint/2010/main" val="42537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Vad menas med förstärkt brandskydd?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Alla bostäder bör ha fungerande brandvarnare. Dessutom rekommenderas brandsläckare och brandfilt. Tillsammans med bostadens grundskydd räcker det för de flesta, men inte för alla. De som är särskilt riskutsatta behöver ett förstärkt brandskydd.</a:t>
            </a:r>
          </a:p>
          <a:p>
            <a:endParaRPr lang="sv-SE" i="1" dirty="0"/>
          </a:p>
          <a:p>
            <a:r>
              <a:rPr lang="sv-SE" sz="1200" b="0" i="1" u="none" strike="noStrike" kern="1200" dirty="0">
                <a:solidFill>
                  <a:schemeClr val="tx1"/>
                </a:solidFill>
                <a:effectLst/>
                <a:latin typeface="+mn-lt"/>
                <a:ea typeface="+mn-ea"/>
                <a:cs typeface="+mn-cs"/>
              </a:rPr>
              <a:t>De som är särskilt riskutsatta behöver ett stärkt brandskydd som anpassas individuellt. I många fall finns enkla åtgärder som kan vidtas direkt, medan vissa personer kan behöva ytterligare åtgärder.</a:t>
            </a:r>
          </a:p>
          <a:p>
            <a:r>
              <a:rPr lang="sv-SE" dirty="0"/>
              <a:t/>
            </a:r>
            <a:br>
              <a:rPr lang="sv-SE" dirty="0"/>
            </a:br>
            <a:endParaRPr lang="sv-SE" dirty="0"/>
          </a:p>
        </p:txBody>
      </p:sp>
      <p:sp>
        <p:nvSpPr>
          <p:cNvPr id="4" name="Platshållare för bildnummer 3"/>
          <p:cNvSpPr>
            <a:spLocks noGrp="1"/>
          </p:cNvSpPr>
          <p:nvPr>
            <p:ph type="sldNum" sz="quarter" idx="5"/>
          </p:nvPr>
        </p:nvSpPr>
        <p:spPr/>
        <p:txBody>
          <a:bodyPr/>
          <a:lstStyle/>
          <a:p>
            <a:fld id="{8F7B7AFF-F671-CC4B-ACCC-4F7020E9BDA3}" type="slidenum">
              <a:rPr lang="sv-SE" smtClean="0"/>
              <a:t>7</a:t>
            </a:fld>
            <a:endParaRPr lang="sv-SE"/>
          </a:p>
        </p:txBody>
      </p:sp>
    </p:spTree>
    <p:extLst>
      <p:ext uri="{BB962C8B-B14F-4D97-AF65-F5344CB8AC3E}">
        <p14:creationId xmlns:p14="http://schemas.microsoft.com/office/powerpoint/2010/main" val="1952100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Tips</a:t>
            </a:r>
            <a:r>
              <a:rPr lang="sv-SE" sz="1200" i="1" kern="1200" baseline="0" dirty="0">
                <a:solidFill>
                  <a:schemeClr val="tx1"/>
                </a:solidFill>
                <a:effectLst/>
                <a:latin typeface="+mn-lt"/>
                <a:ea typeface="+mn-ea"/>
                <a:cs typeface="+mn-cs"/>
              </a:rPr>
              <a:t> till dig som ska presentera materialet: </a:t>
            </a:r>
          </a:p>
          <a:p>
            <a:r>
              <a:rPr lang="sv-SE" sz="1200" b="0" i="1" u="none" strike="noStrike" kern="1200" dirty="0">
                <a:solidFill>
                  <a:schemeClr val="tx1"/>
                </a:solidFill>
                <a:effectLst/>
                <a:latin typeface="+mn-lt"/>
                <a:ea typeface="+mn-ea"/>
                <a:cs typeface="+mn-cs"/>
              </a:rPr>
              <a:t>Den finns broschyrmaterial till privatpersoner som man kan läsa på och dela ut.</a:t>
            </a:r>
          </a:p>
          <a:p>
            <a:r>
              <a:rPr lang="sv-SE" dirty="0"/>
              <a:t/>
            </a:r>
            <a:br>
              <a:rPr lang="sv-SE" dirty="0"/>
            </a:br>
            <a:endParaRPr lang="sv-SE" dirty="0"/>
          </a:p>
        </p:txBody>
      </p:sp>
      <p:sp>
        <p:nvSpPr>
          <p:cNvPr id="4" name="Platshållare för bildnummer 3"/>
          <p:cNvSpPr>
            <a:spLocks noGrp="1"/>
          </p:cNvSpPr>
          <p:nvPr>
            <p:ph type="sldNum" sz="quarter" idx="5"/>
          </p:nvPr>
        </p:nvSpPr>
        <p:spPr/>
        <p:txBody>
          <a:bodyPr/>
          <a:lstStyle/>
          <a:p>
            <a:fld id="{8F7B7AFF-F671-CC4B-ACCC-4F7020E9BDA3}" type="slidenum">
              <a:rPr lang="sv-SE" smtClean="0"/>
              <a:t>8</a:t>
            </a:fld>
            <a:endParaRPr lang="sv-SE"/>
          </a:p>
        </p:txBody>
      </p:sp>
    </p:spTree>
    <p:extLst>
      <p:ext uri="{BB962C8B-B14F-4D97-AF65-F5344CB8AC3E}">
        <p14:creationId xmlns:p14="http://schemas.microsoft.com/office/powerpoint/2010/main" val="61466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kern="1200" dirty="0">
                <a:solidFill>
                  <a:schemeClr val="tx1"/>
                </a:solidFill>
                <a:effectLst/>
                <a:latin typeface="+mn-lt"/>
                <a:ea typeface="+mn-ea"/>
                <a:cs typeface="+mn-cs"/>
              </a:rPr>
              <a:t>Ett varseblivningshjälpmedel kan vara bra för personer som hör dåligt. Det kan exempelvis vara en lampa som blinkar vid larm, eller en dosa som vibrerar i sängen. </a:t>
            </a:r>
            <a:r>
              <a:rPr lang="sv-SE" sz="1200" b="0" i="1" u="none" strike="noStrike" kern="1200" dirty="0">
                <a:solidFill>
                  <a:schemeClr val="tx1"/>
                </a:solidFill>
                <a:effectLst/>
                <a:latin typeface="+mn-lt"/>
                <a:ea typeface="+mn-ea"/>
                <a:cs typeface="+mn-cs"/>
              </a:rPr>
              <a:t>En spisvakt är en apparat som bryter strömmen till spisen vid fara för brand.</a:t>
            </a:r>
            <a:r>
              <a:rPr lang="sv-SE" sz="1200" i="1" kern="120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I vissa kommuner kan den som har svårt för att larma själv få brandvarnare kopplad till sitt trygghetslarm</a:t>
            </a:r>
            <a:r>
              <a:rPr lang="sv-SE" sz="1200" i="1" kern="1200" dirty="0">
                <a:solidFill>
                  <a:schemeClr val="tx1"/>
                </a:solidFill>
                <a:effectLst/>
                <a:latin typeface="+mn-lt"/>
                <a:ea typeface="+mn-ea"/>
                <a:cs typeface="+mn-cs"/>
              </a:rPr>
              <a:t>. </a:t>
            </a:r>
            <a:r>
              <a:rPr lang="sv-SE" sz="1200" b="0" i="1" u="none" strike="noStrike" kern="1200" dirty="0">
                <a:solidFill>
                  <a:schemeClr val="tx1"/>
                </a:solidFill>
                <a:effectLst/>
                <a:latin typeface="+mn-lt"/>
                <a:ea typeface="+mn-ea"/>
                <a:cs typeface="+mn-cs"/>
              </a:rPr>
              <a:t>För personer som har svårt att röra sig och som samtidigt röker finns det automatiska släcksystem som snabbt begränsar bränder. Svårantändliga textilier och rökförkläden är också bra för rökare.</a:t>
            </a:r>
          </a:p>
        </p:txBody>
      </p:sp>
      <p:sp>
        <p:nvSpPr>
          <p:cNvPr id="4" name="Platshållare för bildnummer 3"/>
          <p:cNvSpPr>
            <a:spLocks noGrp="1"/>
          </p:cNvSpPr>
          <p:nvPr>
            <p:ph type="sldNum" sz="quarter" idx="5"/>
          </p:nvPr>
        </p:nvSpPr>
        <p:spPr/>
        <p:txBody>
          <a:bodyPr/>
          <a:lstStyle/>
          <a:p>
            <a:fld id="{8F7B7AFF-F671-CC4B-ACCC-4F7020E9BDA3}" type="slidenum">
              <a:rPr lang="sv-SE" smtClean="0"/>
              <a:t>9</a:t>
            </a:fld>
            <a:endParaRPr lang="sv-SE"/>
          </a:p>
        </p:txBody>
      </p:sp>
    </p:spTree>
    <p:extLst>
      <p:ext uri="{BB962C8B-B14F-4D97-AF65-F5344CB8AC3E}">
        <p14:creationId xmlns:p14="http://schemas.microsoft.com/office/powerpoint/2010/main" val="2444730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Master" Target="../slideMasters/slideMaster1.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1.xml"/><Relationship Id="rId5" Type="http://schemas.openxmlformats.org/officeDocument/2006/relationships/tags" Target="../tags/tag116.xml"/><Relationship Id="rId4" Type="http://schemas.openxmlformats.org/officeDocument/2006/relationships/tags" Target="../tags/tag1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1.xml"/><Relationship Id="rId4" Type="http://schemas.openxmlformats.org/officeDocument/2006/relationships/tags" Target="../tags/tag1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1.xml"/><Relationship Id="rId5" Type="http://schemas.openxmlformats.org/officeDocument/2006/relationships/tags" Target="../tags/tag128.xml"/><Relationship Id="rId4" Type="http://schemas.openxmlformats.org/officeDocument/2006/relationships/tags" Target="../tags/tag12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Master" Target="../slideMasters/slideMaster1.xml"/><Relationship Id="rId4" Type="http://schemas.openxmlformats.org/officeDocument/2006/relationships/tags" Target="../tags/tag13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Master" Target="../slideMasters/slideMaster1.xml"/><Relationship Id="rId5" Type="http://schemas.openxmlformats.org/officeDocument/2006/relationships/tags" Target="../tags/tag140.xml"/><Relationship Id="rId4" Type="http://schemas.openxmlformats.org/officeDocument/2006/relationships/tags" Target="../tags/tag1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1.xml"/><Relationship Id="rId5" Type="http://schemas.openxmlformats.org/officeDocument/2006/relationships/tags" Target="../tags/tag145.xml"/><Relationship Id="rId4" Type="http://schemas.openxmlformats.org/officeDocument/2006/relationships/tags" Target="../tags/tag14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774800" y="1368000"/>
            <a:ext cx="8582400" cy="1185077"/>
          </a:xfrm>
        </p:spPr>
        <p:txBody>
          <a:bodyPr anchor="b">
            <a:noAutofit/>
          </a:bodyPr>
          <a:lstStyle>
            <a:lvl1pPr algn="l">
              <a:defRPr sz="4000">
                <a:solidFill>
                  <a:srgbClr val="000000"/>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4" name="Bildobjekt 3" descr="MSB Logotyp">
            <a:extLst>
              <a:ext uri="{FF2B5EF4-FFF2-40B4-BE49-F238E27FC236}">
                <a16:creationId xmlns:a16="http://schemas.microsoft.com/office/drawing/2014/main" id="{C994DFFA-DF5D-4F3A-BF33-218A48784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14723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3" name="Rektangel 2" descr="TagShapePrint">
            <a:extLst>
              <a:ext uri="{FF2B5EF4-FFF2-40B4-BE49-F238E27FC236}">
                <a16:creationId xmlns:a16="http://schemas.microsoft.com/office/drawing/2014/main" id="{E8CE1D95-F632-4AF3-8B7F-A875F814B83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1305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07E4A293-52A1-4578-AC06-C2932B1885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60741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descr="TagShapePrint">
            <a:extLst>
              <a:ext uri="{FF2B5EF4-FFF2-40B4-BE49-F238E27FC236}">
                <a16:creationId xmlns:a16="http://schemas.microsoft.com/office/drawing/2014/main" id="{7D6F2A64-194C-49DE-98E8-41A62AD1FAC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EF1AA8D3-BD3E-4A66-8C0B-3325F522D10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29342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Mörkgrå, avsnitts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FFFFFF"/>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D7D29E5B-685D-482F-8494-A354F6A1AF6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8" name="Bildobjekt 7" descr="MSB Logotyp vit">
            <a:extLst>
              <a:ext uri="{FF2B5EF4-FFF2-40B4-BE49-F238E27FC236}">
                <a16:creationId xmlns:a16="http://schemas.microsoft.com/office/drawing/2014/main" id="{16E107E1-7AC3-43CF-A6CA-177B1B812FE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09693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format</a:t>
            </a:r>
          </a:p>
        </p:txBody>
      </p:sp>
      <p:sp>
        <p:nvSpPr>
          <p:cNvPr id="6" name="Rektangel 5" descr="TagShapePrint">
            <a:extLst>
              <a:ext uri="{FF2B5EF4-FFF2-40B4-BE49-F238E27FC236}">
                <a16:creationId xmlns:a16="http://schemas.microsoft.com/office/drawing/2014/main" id="{0D4D6CCC-51E3-41D8-8653-0477B694ECC3}"/>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7" name="Bildobjekt 6" descr="MSB Logotyp vit">
            <a:extLst>
              <a:ext uri="{FF2B5EF4-FFF2-40B4-BE49-F238E27FC236}">
                <a16:creationId xmlns:a16="http://schemas.microsoft.com/office/drawing/2014/main" id="{12C87B01-826C-48CD-AAC7-25A0765D79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4287683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örkgrå, foto med text">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Rektangel 7" descr="TagShapePrint">
            <a:extLst>
              <a:ext uri="{FF2B5EF4-FFF2-40B4-BE49-F238E27FC236}">
                <a16:creationId xmlns:a16="http://schemas.microsoft.com/office/drawing/2014/main" id="{E3053303-1555-4614-897F-4B3D25DF4C9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FEB3FE70-94B2-46E9-B618-19EE7B8667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7432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Avslut">
    <p:bg>
      <p:bgPr>
        <a:solidFill>
          <a:srgbClr val="E4E4E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FDEBDE7-F704-4303-803A-AFE52A2CA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8344"/>
            <a:ext cx="12192000" cy="635786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2019298" y="1362077"/>
            <a:ext cx="8582400" cy="633743"/>
          </a:xfrm>
        </p:spPr>
        <p:txBody>
          <a:bodyPr anchor="b">
            <a:noAutofit/>
          </a:bodyPr>
          <a:lstStyle>
            <a:lvl1pPr algn="l">
              <a:defRPr sz="4000">
                <a:solidFill>
                  <a:srgbClr val="000000"/>
                </a:solidFill>
              </a:defRPr>
            </a:lvl1pPr>
          </a:lstStyle>
          <a:p>
            <a:r>
              <a:rPr lang="sv-SE" dirty="0"/>
              <a:t>Klicka här rubrik</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descr="MSB Logotyp">
            <a:extLst>
              <a:ext uri="{FF2B5EF4-FFF2-40B4-BE49-F238E27FC236}">
                <a16:creationId xmlns:a16="http://schemas.microsoft.com/office/drawing/2014/main" id="{95DD5985-A25E-4117-9500-0C11FF49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4" name="Rektangel 3" descr="TagShapePrint">
            <a:extLst>
              <a:ext uri="{FF2B5EF4-FFF2-40B4-BE49-F238E27FC236}">
                <a16:creationId xmlns:a16="http://schemas.microsoft.com/office/drawing/2014/main" id="{EBDDE36C-32A0-4EC1-BAB2-21D6BA9EC603}"/>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20652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flipH="1">
            <a:off x="-1524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3D6D0EBF-3891-481A-A740-9B73D4E39495}"/>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583502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a:off x="750451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2"/>
            </p:custDataLst>
          </p:nvPr>
        </p:nvSpPr>
        <p:spPr>
          <a:xfrm>
            <a:off x="2700652" y="1368000"/>
            <a:ext cx="6552000" cy="1273968"/>
          </a:xfrm>
        </p:spPr>
        <p:txBody>
          <a:bodyPr anchor="t"/>
          <a:lstStyle>
            <a:lvl1pPr>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a:t>Redigera format för bakgrundstext</a:t>
            </a:r>
          </a:p>
        </p:txBody>
      </p:sp>
      <p:sp>
        <p:nvSpPr>
          <p:cNvPr id="2" name="Rektangel 1" descr="TagShapePrint">
            <a:extLst>
              <a:ext uri="{FF2B5EF4-FFF2-40B4-BE49-F238E27FC236}">
                <a16:creationId xmlns:a16="http://schemas.microsoft.com/office/drawing/2014/main" id="{C73F3707-EE23-4555-81ED-EFCFC740D44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22063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a:t>Redigera format för bakgrundstext</a:t>
            </a:r>
          </a:p>
        </p:txBody>
      </p:sp>
      <p:sp>
        <p:nvSpPr>
          <p:cNvPr id="2" name="Rektangel 1" descr="TagShapePrint">
            <a:extLst>
              <a:ext uri="{FF2B5EF4-FFF2-40B4-BE49-F238E27FC236}">
                <a16:creationId xmlns:a16="http://schemas.microsoft.com/office/drawing/2014/main" id="{B148343D-9557-4981-AFCA-B7C27BDB8EC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8938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1474FF95-72CE-4F15-A907-790A9405D51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48995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E6DFBAEC-38E5-4D97-A612-5262025ED7F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990629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4308DC1-56E8-4359-819D-8BB65DF4D55E}"/>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837287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2965331-77AE-4EFA-821D-2E502D8BBE29}"/>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5159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6CDF3D6E-D108-415E-8D5A-BD46F9E0757D}"/>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85740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F5304C78-2B55-4DEC-9EA7-F3D8D674318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96562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3AA8698-4192-4498-8F9A-9812855A80CA}"/>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28786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B2533FB9-D3CB-4513-AF01-6865DE32409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39371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24972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189061F8-55E7-49B6-9AEF-E1D14A4DD19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240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2E03C5E-1186-4165-9246-C2BDBD802763}"/>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90486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descr="TagShapePrint">
            <a:extLst>
              <a:ext uri="{FF2B5EF4-FFF2-40B4-BE49-F238E27FC236}">
                <a16:creationId xmlns:a16="http://schemas.microsoft.com/office/drawing/2014/main" id="{F7952798-40F2-43AF-ADCB-0F92798101F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Bildobjekt 10" descr="MSB Logotyp vit">
            <a:extLst>
              <a:ext uri="{FF2B5EF4-FFF2-40B4-BE49-F238E27FC236}">
                <a16:creationId xmlns:a16="http://schemas.microsoft.com/office/drawing/2014/main" id="{F1B410AC-55C0-4955-B070-81E9EC80043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5710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3EB786C1-5062-47EE-A182-4CBD58D4B38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0" name="Bildobjekt 9" descr="MSB Logotyp vit">
            <a:extLst>
              <a:ext uri="{FF2B5EF4-FFF2-40B4-BE49-F238E27FC236}">
                <a16:creationId xmlns:a16="http://schemas.microsoft.com/office/drawing/2014/main" id="{F530D0E8-4E0D-4D85-AB67-CEE8E5C02C8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1196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örkgrå, foto med text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59DDE75-2A1E-40D1-85C6-BD52C5491099}"/>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262E663B-7D0C-449C-81ED-E14E74EED1A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59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E357044C-DA38-49F5-A8E4-753F9E350B46}"/>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5506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C1671A04-B694-4E06-9704-066D21C9B34A}"/>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77485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51D0A648-C3B8-4A8C-9681-92309A44D8A6}"/>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846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07C7AC3-BC49-4601-A7B2-0EF800DF7D49}"/>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2665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6BD33255-FFA5-49B8-A9EF-FB42094D81C4}"/>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07285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84FB7889-B26A-4350-BD52-B5ADE9D4AF11}"/>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3475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Mörkgrå, foto med text lila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73E7AADB-07B4-4113-8BA0-A7187E6E1E12}"/>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994A03BA-DF65-448A-A694-8A0AE9D8BE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46361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0563D0BB-A7F6-4376-899B-98FBF764D89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081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48" Type="http://schemas.openxmlformats.org/officeDocument/2006/relationships/tags" Target="../tags/tag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4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4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4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2022-11-24</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4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4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49"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4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9.B5072EB0"/><Relationship Id="rId4" Type="http://schemas.openxmlformats.org/officeDocument/2006/relationships/hyperlink" Target="http://creativecommons.org/licenses/by-nd/2.5/s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hyperlink" Target="https://www.youtube.com/watch?v=Vv-rxQ84JyQ" TargetMode="External"/><Relationship Id="rId4" Type="http://schemas.openxmlformats.org/officeDocument/2006/relationships/hyperlink" Target="https://www.youtube.com/watch?v=3X_ZBluoug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Dekorativ bild. Ett par gamla händer stödjer sig på en käpp.">
            <a:extLst>
              <a:ext uri="{FF2B5EF4-FFF2-40B4-BE49-F238E27FC236}">
                <a16:creationId xmlns:a16="http://schemas.microsoft.com/office/drawing/2014/main" id="{18E6686C-AE15-6E42-A100-3917E7281B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457" t="1" r="16380" b="36567"/>
          <a:stretch/>
        </p:blipFill>
        <p:spPr>
          <a:xfrm>
            <a:off x="0" y="0"/>
            <a:ext cx="12192000" cy="6858000"/>
          </a:xfrm>
          <a:prstGeom prst="rect">
            <a:avLst/>
          </a:prstGeom>
        </p:spPr>
      </p:pic>
      <p:sp>
        <p:nvSpPr>
          <p:cNvPr id="4" name="Rektangel 3">
            <a:extLst>
              <a:ext uri="{FF2B5EF4-FFF2-40B4-BE49-F238E27FC236}">
                <a16:creationId xmlns:a16="http://schemas.microsoft.com/office/drawing/2014/main" id="{3FA7CFFB-7FB5-8F3A-0151-79254520838D}"/>
              </a:ext>
              <a:ext uri="{C183D7F6-B498-43B3-948B-1728B52AA6E4}">
                <adec:decorative xmlns:adec="http://schemas.microsoft.com/office/drawing/2017/decorative" xmlns="" val="1"/>
              </a:ext>
            </a:extLst>
          </p:cNvPr>
          <p:cNvSpPr/>
          <p:nvPr/>
        </p:nvSpPr>
        <p:spPr>
          <a:xfrm>
            <a:off x="-1" y="0"/>
            <a:ext cx="12192000" cy="6858000"/>
          </a:xfrm>
          <a:prstGeom prst="rect">
            <a:avLst/>
          </a:prstGeom>
          <a:solidFill>
            <a:srgbClr val="000000">
              <a:alpha val="4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Platshållare för text 2">
            <a:extLst>
              <a:ext uri="{FF2B5EF4-FFF2-40B4-BE49-F238E27FC236}">
                <a16:creationId xmlns:a16="http://schemas.microsoft.com/office/drawing/2014/main" id="{8747A810-4982-BB46-9D71-D035AB053E83}"/>
              </a:ext>
            </a:extLst>
          </p:cNvPr>
          <p:cNvSpPr txBox="1">
            <a:spLocks/>
          </p:cNvSpPr>
          <p:nvPr/>
        </p:nvSpPr>
        <p:spPr>
          <a:xfrm>
            <a:off x="1774800" y="1352539"/>
            <a:ext cx="8582400" cy="633743"/>
          </a:xfrm>
          <a:prstGeom prst="rect">
            <a:avLst/>
          </a:prstGeom>
          <a:effectLst/>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rgbClr val="000000"/>
                </a:solidFill>
                <a:latin typeface="+mn-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sz="1400" dirty="0">
                <a:solidFill>
                  <a:schemeClr val="bg1"/>
                </a:solidFill>
              </a:rPr>
              <a:t>PRESENTATION FÖR HANDLÄGGARE OCH UTFÖRARE</a:t>
            </a:r>
          </a:p>
        </p:txBody>
      </p:sp>
      <p:sp>
        <p:nvSpPr>
          <p:cNvPr id="2" name="Rubrik 1"/>
          <p:cNvSpPr>
            <a:spLocks noGrp="1"/>
          </p:cNvSpPr>
          <p:nvPr>
            <p:ph type="title"/>
          </p:nvPr>
        </p:nvSpPr>
        <p:spPr>
          <a:xfrm>
            <a:off x="1774800" y="1586413"/>
            <a:ext cx="8794588" cy="1273968"/>
          </a:xfrm>
          <a:effectLst>
            <a:outerShdw blurRad="50800" dist="38100" dir="2700000" algn="tl" rotWithShape="0">
              <a:prstClr val="black">
                <a:alpha val="40000"/>
              </a:prstClr>
            </a:outerShdw>
          </a:effectLst>
        </p:spPr>
        <p:txBody>
          <a:bodyPr/>
          <a:lstStyle/>
          <a:p>
            <a:r>
              <a:rPr lang="sv-SE" sz="3600" dirty="0">
                <a:solidFill>
                  <a:schemeClr val="bg1"/>
                </a:solidFill>
              </a:rPr>
              <a:t>Alla tar sig inte ut lika snabbt.</a:t>
            </a:r>
            <a:br>
              <a:rPr lang="sv-SE" sz="3600" dirty="0">
                <a:solidFill>
                  <a:schemeClr val="bg1"/>
                </a:solidFill>
              </a:rPr>
            </a:br>
            <a:r>
              <a:rPr lang="sv-SE" sz="3600" dirty="0">
                <a:solidFill>
                  <a:schemeClr val="bg1"/>
                </a:solidFill>
              </a:rPr>
              <a:t>Tyvärr tar bränder ingen hänsyn till det.</a:t>
            </a:r>
            <a:endParaRPr lang="en-GB" sz="3600" dirty="0">
              <a:solidFill>
                <a:schemeClr val="bg1"/>
              </a:solidFill>
            </a:endParaRPr>
          </a:p>
        </p:txBody>
      </p:sp>
      <p:sp>
        <p:nvSpPr>
          <p:cNvPr id="3" name="Platshållare för text 2"/>
          <p:cNvSpPr>
            <a:spLocks noGrp="1"/>
          </p:cNvSpPr>
          <p:nvPr>
            <p:ph type="body" idx="1"/>
          </p:nvPr>
        </p:nvSpPr>
        <p:spPr>
          <a:xfrm>
            <a:off x="1774800" y="3107311"/>
            <a:ext cx="8582400" cy="633743"/>
          </a:xfrm>
          <a:effectLst>
            <a:outerShdw blurRad="50800" dist="38100" dir="2700000" algn="tl" rotWithShape="0">
              <a:prstClr val="black">
                <a:alpha val="40000"/>
              </a:prstClr>
            </a:outerShdw>
          </a:effectLst>
        </p:spPr>
        <p:txBody>
          <a:bodyPr/>
          <a:lstStyle/>
          <a:p>
            <a:r>
              <a:rPr lang="sv-SE" dirty="0">
                <a:solidFill>
                  <a:schemeClr val="bg1"/>
                </a:solidFill>
              </a:rPr>
              <a:t>Hur kan vi vara med och rädda liv?</a:t>
            </a:r>
          </a:p>
        </p:txBody>
      </p:sp>
      <p:grpSp>
        <p:nvGrpSpPr>
          <p:cNvPr id="11" name="Grupp 10" descr="Logotyp: MSB och Socialstyrelsen">
            <a:extLst>
              <a:ext uri="{FF2B5EF4-FFF2-40B4-BE49-F238E27FC236}">
                <a16:creationId xmlns:a16="http://schemas.microsoft.com/office/drawing/2014/main" id="{7C08E093-83BD-0D4E-8750-A630A562CE03}"/>
              </a:ext>
            </a:extLst>
          </p:cNvPr>
          <p:cNvGrpSpPr/>
          <p:nvPr/>
        </p:nvGrpSpPr>
        <p:grpSpPr>
          <a:xfrm>
            <a:off x="3709946" y="4964477"/>
            <a:ext cx="4772108" cy="759056"/>
            <a:chOff x="5497862" y="4964477"/>
            <a:chExt cx="4772108" cy="759056"/>
          </a:xfrm>
        </p:grpSpPr>
        <p:pic>
          <p:nvPicPr>
            <p:cNvPr id="12" name="Bildobjekt 11">
              <a:extLst>
                <a:ext uri="{FF2B5EF4-FFF2-40B4-BE49-F238E27FC236}">
                  <a16:creationId xmlns:a16="http://schemas.microsoft.com/office/drawing/2014/main" id="{B1EC43BD-2DB7-A240-9A27-07EE3E174B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50740" y="5083116"/>
              <a:ext cx="2519230" cy="523575"/>
            </a:xfrm>
            <a:prstGeom prst="rect">
              <a:avLst/>
            </a:prstGeom>
          </p:spPr>
        </p:pic>
        <p:pic>
          <p:nvPicPr>
            <p:cNvPr id="13" name="Bildobjekt 12">
              <a:extLst>
                <a:ext uri="{FF2B5EF4-FFF2-40B4-BE49-F238E27FC236}">
                  <a16:creationId xmlns:a16="http://schemas.microsoft.com/office/drawing/2014/main" id="{E22B0CAB-4CF9-BE49-A797-6B9923E5E9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97862" y="4964477"/>
              <a:ext cx="1702882" cy="759056"/>
            </a:xfrm>
            <a:prstGeom prst="rect">
              <a:avLst/>
            </a:prstGeom>
          </p:spPr>
        </p:pic>
      </p:grpSp>
    </p:spTree>
    <p:extLst>
      <p:ext uri="{BB962C8B-B14F-4D97-AF65-F5344CB8AC3E}">
        <p14:creationId xmlns:p14="http://schemas.microsoft.com/office/powerpoint/2010/main" val="284208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804800" y="2155032"/>
            <a:ext cx="8582400" cy="1273968"/>
          </a:xfrm>
        </p:spPr>
        <p:txBody>
          <a:bodyPr/>
          <a:lstStyle/>
          <a:p>
            <a:pPr algn="ctr"/>
            <a:r>
              <a:rPr lang="sv-SE" dirty="0"/>
              <a:t>Reflektera och diskutera</a:t>
            </a:r>
            <a:endParaRPr lang="en-GB" dirty="0"/>
          </a:p>
        </p:txBody>
      </p:sp>
      <p:pic>
        <p:nvPicPr>
          <p:cNvPr id="7" name="Bildobjekt 6">
            <a:extLst>
              <a:ext uri="{FF2B5EF4-FFF2-40B4-BE49-F238E27FC236}">
                <a16:creationId xmlns:a16="http://schemas.microsoft.com/office/drawing/2014/main" id="{06F2CD38-A16E-B84C-BD04-120F1FC7440B}"/>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5" name="Rak koppling 4">
            <a:extLst>
              <a:ext uri="{FF2B5EF4-FFF2-40B4-BE49-F238E27FC236}">
                <a16:creationId xmlns:a16="http://schemas.microsoft.com/office/drawing/2014/main" id="{52C782EB-98B0-5B95-DD0E-B05AD3F937ED}"/>
              </a:ext>
              <a:ext uri="{C183D7F6-B498-43B3-948B-1728B52AA6E4}">
                <adec:decorative xmlns:adec="http://schemas.microsoft.com/office/drawing/2017/decorative" xmlns="" val="1"/>
              </a:ext>
            </a:extLst>
          </p:cNvPr>
          <p:cNvCxnSpPr>
            <a:cxnSpLocks/>
          </p:cNvCxnSpPr>
          <p:nvPr/>
        </p:nvCxnSpPr>
        <p:spPr>
          <a:xfrm>
            <a:off x="2941928" y="3429000"/>
            <a:ext cx="6308144"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137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E4E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D84CA51-FEE0-D8B3-8E09-EBF5F9786EDE}"/>
              </a:ext>
            </a:extLst>
          </p:cNvPr>
          <p:cNvSpPr>
            <a:spLocks noGrp="1"/>
          </p:cNvSpPr>
          <p:nvPr>
            <p:ph type="title"/>
          </p:nvPr>
        </p:nvSpPr>
        <p:spPr>
          <a:xfrm>
            <a:off x="1773388" y="1108424"/>
            <a:ext cx="8580582" cy="363784"/>
          </a:xfrm>
        </p:spPr>
        <p:txBody>
          <a:bodyPr/>
          <a:lstStyle/>
          <a:p>
            <a:r>
              <a:rPr lang="sv-SE" sz="2000" dirty="0"/>
              <a:t>Reflektera och diskutera #1</a:t>
            </a:r>
          </a:p>
        </p:txBody>
      </p:sp>
      <p:sp>
        <p:nvSpPr>
          <p:cNvPr id="3" name="Platshållare för innehåll 2"/>
          <p:cNvSpPr>
            <a:spLocks noGrp="1"/>
          </p:cNvSpPr>
          <p:nvPr>
            <p:ph idx="1"/>
          </p:nvPr>
        </p:nvSpPr>
        <p:spPr>
          <a:xfrm>
            <a:off x="1773388" y="2265119"/>
            <a:ext cx="8805712" cy="3601527"/>
          </a:xfrm>
        </p:spPr>
        <p:txBody>
          <a:bodyPr/>
          <a:lstStyle/>
          <a:p>
            <a:r>
              <a:rPr lang="sv-SE" sz="2800" dirty="0"/>
              <a:t>Har vi under det senaste året mött människor som är särskilt riskutsatta för brand? </a:t>
            </a:r>
          </a:p>
          <a:p>
            <a:r>
              <a:rPr lang="sv-SE" sz="2800" dirty="0"/>
              <a:t>Kan vi ge exempel och beskriva varför de är utsatta? </a:t>
            </a:r>
          </a:p>
          <a:p>
            <a:r>
              <a:rPr lang="sv-SE" sz="2800" dirty="0"/>
              <a:t>Har vi bidragit till att deras brandskydd stärkts? </a:t>
            </a:r>
          </a:p>
          <a:p>
            <a:r>
              <a:rPr lang="sv-SE" sz="2800" dirty="0"/>
              <a:t>Har vi varit med om några incidenter?  </a:t>
            </a:r>
            <a:endParaRPr lang="en-GB" sz="2800" dirty="0"/>
          </a:p>
        </p:txBody>
      </p:sp>
      <p:pic>
        <p:nvPicPr>
          <p:cNvPr id="8" name="Bildobjekt 7">
            <a:extLst>
              <a:ext uri="{FF2B5EF4-FFF2-40B4-BE49-F238E27FC236}">
                <a16:creationId xmlns:a16="http://schemas.microsoft.com/office/drawing/2014/main" id="{62861F5C-F99A-E741-924F-16C441E830EE}"/>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9" name="Rak koppling 8">
            <a:extLst>
              <a:ext uri="{FF2B5EF4-FFF2-40B4-BE49-F238E27FC236}">
                <a16:creationId xmlns:a16="http://schemas.microsoft.com/office/drawing/2014/main" id="{58995505-B159-F3A5-F3EC-CD5DEB899CA7}"/>
              </a:ext>
              <a:ext uri="{C183D7F6-B498-43B3-948B-1728B52AA6E4}">
                <adec:decorative xmlns:adec="http://schemas.microsoft.com/office/drawing/2017/decorative" xmlns="" val="1"/>
              </a:ext>
            </a:extLst>
          </p:cNvPr>
          <p:cNvCxnSpPr>
            <a:cxnSpLocks/>
          </p:cNvCxnSpPr>
          <p:nvPr/>
        </p:nvCxnSpPr>
        <p:spPr>
          <a:xfrm>
            <a:off x="1836888" y="1497608"/>
            <a:ext cx="345901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775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E4E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C9A1069-30A2-731C-68EE-7214484E5C41}"/>
              </a:ext>
            </a:extLst>
          </p:cNvPr>
          <p:cNvSpPr>
            <a:spLocks noGrp="1"/>
          </p:cNvSpPr>
          <p:nvPr>
            <p:ph type="title"/>
          </p:nvPr>
        </p:nvSpPr>
        <p:spPr>
          <a:xfrm>
            <a:off x="1773388" y="1108423"/>
            <a:ext cx="8580582" cy="440977"/>
          </a:xfrm>
        </p:spPr>
        <p:txBody>
          <a:bodyPr/>
          <a:lstStyle/>
          <a:p>
            <a:r>
              <a:rPr lang="sv-SE" sz="2000" dirty="0"/>
              <a:t>Reflektera och diskutera #2</a:t>
            </a:r>
          </a:p>
        </p:txBody>
      </p:sp>
      <p:sp>
        <p:nvSpPr>
          <p:cNvPr id="3" name="Platshållare för innehåll 2"/>
          <p:cNvSpPr>
            <a:spLocks noGrp="1"/>
          </p:cNvSpPr>
          <p:nvPr>
            <p:ph idx="1"/>
          </p:nvPr>
        </p:nvSpPr>
        <p:spPr>
          <a:xfrm>
            <a:off x="1773388" y="2265119"/>
            <a:ext cx="6811812" cy="3601527"/>
          </a:xfrm>
        </p:spPr>
        <p:txBody>
          <a:bodyPr/>
          <a:lstStyle/>
          <a:p>
            <a:r>
              <a:rPr lang="sv-SE" sz="2800" dirty="0"/>
              <a:t>Av de enkla åtgärder man kan göra för att stärka någons brandskydd, vad kan vi hjälpa till med? </a:t>
            </a:r>
          </a:p>
          <a:p>
            <a:r>
              <a:rPr lang="sv-SE" sz="2800" dirty="0"/>
              <a:t>Kan vi komma på fler enkla åtgärder som kan minska risken för brand? </a:t>
            </a:r>
            <a:endParaRPr lang="en-GB" sz="2800" dirty="0"/>
          </a:p>
        </p:txBody>
      </p:sp>
      <p:pic>
        <p:nvPicPr>
          <p:cNvPr id="8" name="Bildobjekt 7">
            <a:extLst>
              <a:ext uri="{FF2B5EF4-FFF2-40B4-BE49-F238E27FC236}">
                <a16:creationId xmlns:a16="http://schemas.microsoft.com/office/drawing/2014/main" id="{62ACD902-2691-A34B-A4CB-1233318F19CF}"/>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10" name="Rak koppling 9">
            <a:extLst>
              <a:ext uri="{FF2B5EF4-FFF2-40B4-BE49-F238E27FC236}">
                <a16:creationId xmlns:a16="http://schemas.microsoft.com/office/drawing/2014/main" id="{5FEED6FC-502D-E1E4-3495-3A0F247A9E2C}"/>
              </a:ext>
              <a:ext uri="{C183D7F6-B498-43B3-948B-1728B52AA6E4}">
                <adec:decorative xmlns:adec="http://schemas.microsoft.com/office/drawing/2017/decorative" xmlns="" val="1"/>
              </a:ext>
            </a:extLst>
          </p:cNvPr>
          <p:cNvCxnSpPr>
            <a:cxnSpLocks/>
          </p:cNvCxnSpPr>
          <p:nvPr/>
        </p:nvCxnSpPr>
        <p:spPr>
          <a:xfrm>
            <a:off x="1836888" y="1497608"/>
            <a:ext cx="345901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09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E4E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A66233-51B9-BB5F-A84A-09D4C16D707C}"/>
              </a:ext>
            </a:extLst>
          </p:cNvPr>
          <p:cNvSpPr>
            <a:spLocks noGrp="1"/>
          </p:cNvSpPr>
          <p:nvPr>
            <p:ph type="title"/>
          </p:nvPr>
        </p:nvSpPr>
        <p:spPr>
          <a:xfrm>
            <a:off x="1773388" y="1108423"/>
            <a:ext cx="8580582" cy="390177"/>
          </a:xfrm>
        </p:spPr>
        <p:txBody>
          <a:bodyPr/>
          <a:lstStyle/>
          <a:p>
            <a:r>
              <a:rPr lang="sv-SE" sz="2000" dirty="0"/>
              <a:t>Reflektera och diskutera #3</a:t>
            </a:r>
          </a:p>
        </p:txBody>
      </p:sp>
      <p:sp>
        <p:nvSpPr>
          <p:cNvPr id="3" name="Platshållare för innehåll 2"/>
          <p:cNvSpPr>
            <a:spLocks noGrp="1"/>
          </p:cNvSpPr>
          <p:nvPr>
            <p:ph idx="1"/>
          </p:nvPr>
        </p:nvSpPr>
        <p:spPr>
          <a:xfrm>
            <a:off x="1773388" y="2265119"/>
            <a:ext cx="7281712" cy="3601527"/>
          </a:xfrm>
        </p:spPr>
        <p:txBody>
          <a:bodyPr/>
          <a:lstStyle/>
          <a:p>
            <a:r>
              <a:rPr lang="sv-SE" sz="2800" dirty="0"/>
              <a:t>Jobbar vi idag systematiskt med att stärka brandskyddet hos riskutsatta? Om svaret är nej, vad beror det på? </a:t>
            </a:r>
          </a:p>
          <a:p>
            <a:r>
              <a:rPr lang="sv-SE" sz="2800" dirty="0"/>
              <a:t>Om något hindrar oss, hur kan vi lösa det? Om svaret är ja, finns det saker vi kan bli ännu bättre på?</a:t>
            </a:r>
            <a:endParaRPr lang="en-GB" sz="2800" dirty="0"/>
          </a:p>
        </p:txBody>
      </p:sp>
      <p:pic>
        <p:nvPicPr>
          <p:cNvPr id="8" name="Bildobjekt 7">
            <a:extLst>
              <a:ext uri="{FF2B5EF4-FFF2-40B4-BE49-F238E27FC236}">
                <a16:creationId xmlns:a16="http://schemas.microsoft.com/office/drawing/2014/main" id="{53F29651-859B-A546-99FC-ABEFE7678E4B}"/>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6" name="Rak koppling 5">
            <a:extLst>
              <a:ext uri="{FF2B5EF4-FFF2-40B4-BE49-F238E27FC236}">
                <a16:creationId xmlns:a16="http://schemas.microsoft.com/office/drawing/2014/main" id="{EB4FE4FA-8A7E-59F8-AFFA-D20739FE322D}"/>
              </a:ext>
              <a:ext uri="{C183D7F6-B498-43B3-948B-1728B52AA6E4}">
                <adec:decorative xmlns:adec="http://schemas.microsoft.com/office/drawing/2017/decorative" xmlns="" val="1"/>
              </a:ext>
            </a:extLst>
          </p:cNvPr>
          <p:cNvCxnSpPr>
            <a:cxnSpLocks/>
          </p:cNvCxnSpPr>
          <p:nvPr/>
        </p:nvCxnSpPr>
        <p:spPr>
          <a:xfrm>
            <a:off x="1836888" y="1497608"/>
            <a:ext cx="345901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905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407D4028-9E94-DBB3-9CD6-4AE218F704FC}"/>
              </a:ext>
            </a:extLst>
          </p:cNvPr>
          <p:cNvSpPr>
            <a:spLocks noGrp="1"/>
          </p:cNvSpPr>
          <p:nvPr>
            <p:ph type="title"/>
          </p:nvPr>
        </p:nvSpPr>
        <p:spPr>
          <a:xfrm>
            <a:off x="1773388" y="1108423"/>
            <a:ext cx="8580582" cy="428277"/>
          </a:xfrm>
        </p:spPr>
        <p:txBody>
          <a:bodyPr/>
          <a:lstStyle/>
          <a:p>
            <a:r>
              <a:rPr lang="sv-SE" sz="2000" dirty="0"/>
              <a:t>Reflektera och diskutera #4</a:t>
            </a:r>
          </a:p>
        </p:txBody>
      </p:sp>
      <p:sp>
        <p:nvSpPr>
          <p:cNvPr id="3" name="Platshållare för innehåll 2"/>
          <p:cNvSpPr>
            <a:spLocks noGrp="1"/>
          </p:cNvSpPr>
          <p:nvPr>
            <p:ph idx="1"/>
          </p:nvPr>
        </p:nvSpPr>
        <p:spPr>
          <a:xfrm>
            <a:off x="1773388" y="2265119"/>
            <a:ext cx="7662712" cy="3601527"/>
          </a:xfrm>
        </p:spPr>
        <p:txBody>
          <a:bodyPr/>
          <a:lstStyle/>
          <a:p>
            <a:r>
              <a:rPr lang="sv-SE" sz="2800" dirty="0"/>
              <a:t>Finns det andra aktörer i kommunen som vi skulle kunna samarbeta med för att bli ännu bättre på att stärka människors brandskydd? </a:t>
            </a:r>
            <a:endParaRPr lang="en-GB" sz="2800" dirty="0"/>
          </a:p>
        </p:txBody>
      </p:sp>
      <p:pic>
        <p:nvPicPr>
          <p:cNvPr id="8" name="Bildobjekt 7">
            <a:extLst>
              <a:ext uri="{FF2B5EF4-FFF2-40B4-BE49-F238E27FC236}">
                <a16:creationId xmlns:a16="http://schemas.microsoft.com/office/drawing/2014/main" id="{533B5AB8-E732-5849-8D4B-784E6EEE3934}"/>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6" name="Rak koppling 5">
            <a:extLst>
              <a:ext uri="{FF2B5EF4-FFF2-40B4-BE49-F238E27FC236}">
                <a16:creationId xmlns:a16="http://schemas.microsoft.com/office/drawing/2014/main" id="{B9DF49F5-C576-18CE-6B5F-84F1BE1E3028}"/>
              </a:ext>
              <a:ext uri="{C183D7F6-B498-43B3-948B-1728B52AA6E4}">
                <adec:decorative xmlns:adec="http://schemas.microsoft.com/office/drawing/2017/decorative" xmlns="" val="1"/>
              </a:ext>
            </a:extLst>
          </p:cNvPr>
          <p:cNvCxnSpPr>
            <a:cxnSpLocks/>
          </p:cNvCxnSpPr>
          <p:nvPr/>
        </p:nvCxnSpPr>
        <p:spPr>
          <a:xfrm>
            <a:off x="1836888" y="1497608"/>
            <a:ext cx="345901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34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E4E1"/>
        </a:solidFill>
        <a:effectLst/>
      </p:bgPr>
    </p:bg>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15500B1-ED3E-CE19-DED0-CB4DBB49676B}"/>
              </a:ext>
            </a:extLst>
          </p:cNvPr>
          <p:cNvSpPr>
            <a:spLocks noGrp="1"/>
          </p:cNvSpPr>
          <p:nvPr>
            <p:ph type="title"/>
          </p:nvPr>
        </p:nvSpPr>
        <p:spPr>
          <a:xfrm>
            <a:off x="1773388" y="1108423"/>
            <a:ext cx="8580582" cy="479077"/>
          </a:xfrm>
        </p:spPr>
        <p:txBody>
          <a:bodyPr/>
          <a:lstStyle/>
          <a:p>
            <a:r>
              <a:rPr lang="sv-SE" sz="2000" dirty="0"/>
              <a:t>Reflektera och diskutera #5</a:t>
            </a:r>
          </a:p>
        </p:txBody>
      </p:sp>
      <p:sp>
        <p:nvSpPr>
          <p:cNvPr id="3" name="Platshållare för innehåll 2"/>
          <p:cNvSpPr>
            <a:spLocks noGrp="1"/>
          </p:cNvSpPr>
          <p:nvPr>
            <p:ph idx="1"/>
          </p:nvPr>
        </p:nvSpPr>
        <p:spPr>
          <a:xfrm>
            <a:off x="1773388" y="2265119"/>
            <a:ext cx="6735612" cy="3601527"/>
          </a:xfrm>
        </p:spPr>
        <p:txBody>
          <a:bodyPr/>
          <a:lstStyle/>
          <a:p>
            <a:r>
              <a:rPr lang="sv-SE" sz="2800" dirty="0"/>
              <a:t>Vilka skulle målen med vårt arbete för att stärka brandsäkerheten hos särskilt riskutsatta kunna vara?</a:t>
            </a:r>
            <a:endParaRPr lang="en-GB" sz="2800" dirty="0"/>
          </a:p>
        </p:txBody>
      </p:sp>
      <p:pic>
        <p:nvPicPr>
          <p:cNvPr id="8" name="Bildobjekt 7">
            <a:extLst>
              <a:ext uri="{FF2B5EF4-FFF2-40B4-BE49-F238E27FC236}">
                <a16:creationId xmlns:a16="http://schemas.microsoft.com/office/drawing/2014/main" id="{1628A086-857F-6749-AE5F-52AEEF3532AB}"/>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216714" y="6363821"/>
            <a:ext cx="1556418" cy="319748"/>
          </a:xfrm>
          <a:prstGeom prst="rect">
            <a:avLst/>
          </a:prstGeom>
        </p:spPr>
      </p:pic>
      <p:cxnSp>
        <p:nvCxnSpPr>
          <p:cNvPr id="6" name="Rak koppling 5">
            <a:extLst>
              <a:ext uri="{FF2B5EF4-FFF2-40B4-BE49-F238E27FC236}">
                <a16:creationId xmlns:a16="http://schemas.microsoft.com/office/drawing/2014/main" id="{BEF75E7A-398C-91C7-F715-280594BE8CCC}"/>
              </a:ext>
              <a:ext uri="{C183D7F6-B498-43B3-948B-1728B52AA6E4}">
                <adec:decorative xmlns:adec="http://schemas.microsoft.com/office/drawing/2017/decorative" xmlns="" val="1"/>
              </a:ext>
            </a:extLst>
          </p:cNvPr>
          <p:cNvCxnSpPr>
            <a:cxnSpLocks/>
          </p:cNvCxnSpPr>
          <p:nvPr/>
        </p:nvCxnSpPr>
        <p:spPr>
          <a:xfrm>
            <a:off x="1836888" y="1497608"/>
            <a:ext cx="345901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38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837397" y="1814916"/>
            <a:ext cx="10517206" cy="1614084"/>
          </a:xfrm>
        </p:spPr>
        <p:txBody>
          <a:bodyPr/>
          <a:lstStyle/>
          <a:p>
            <a:pPr algn="ctr">
              <a:lnSpc>
                <a:spcPct val="100000"/>
              </a:lnSpc>
            </a:pPr>
            <a:r>
              <a:rPr lang="sv-SE" dirty="0"/>
              <a:t>Utifrån diskussioner, reflektioner och er målbild</a:t>
            </a:r>
            <a:r>
              <a:rPr lang="sv-SE" b="0" dirty="0"/>
              <a:t> </a:t>
            </a:r>
            <a:br>
              <a:rPr lang="sv-SE" b="0" dirty="0"/>
            </a:br>
            <a:r>
              <a:rPr lang="sv-SE" sz="2800" b="0" dirty="0"/>
              <a:t>– vilka steg kan vi ta nu för att bidra till att minska </a:t>
            </a:r>
            <a:br>
              <a:rPr lang="sv-SE" sz="2800" b="0" dirty="0"/>
            </a:br>
            <a:r>
              <a:rPr lang="sv-SE" sz="2800" b="0" dirty="0"/>
              <a:t>antalet skadade och döda till följd av bränder?</a:t>
            </a:r>
            <a:endParaRPr lang="en-GB" b="0" dirty="0"/>
          </a:p>
        </p:txBody>
      </p:sp>
      <p:sp>
        <p:nvSpPr>
          <p:cNvPr id="10" name="Rektangel 9">
            <a:extLst>
              <a:ext uri="{FF2B5EF4-FFF2-40B4-BE49-F238E27FC236}">
                <a16:creationId xmlns:a16="http://schemas.microsoft.com/office/drawing/2014/main" id="{74833B5F-2DAB-4F4D-9C91-22238C02226A}"/>
              </a:ext>
              <a:ext uri="{C183D7F6-B498-43B3-948B-1728B52AA6E4}">
                <adec:decorative xmlns:adec="http://schemas.microsoft.com/office/drawing/2017/decorative" xmlns="" val="1"/>
              </a:ext>
            </a:extLst>
          </p:cNvPr>
          <p:cNvSpPr/>
          <p:nvPr/>
        </p:nvSpPr>
        <p:spPr>
          <a:xfrm>
            <a:off x="10972800" y="6144768"/>
            <a:ext cx="1219200" cy="713232"/>
          </a:xfrm>
          <a:prstGeom prst="rect">
            <a:avLst/>
          </a:prstGeom>
          <a:solidFill>
            <a:srgbClr val="E4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descr="Logotyp: MSB">
            <a:extLst>
              <a:ext uri="{FF2B5EF4-FFF2-40B4-BE49-F238E27FC236}">
                <a16:creationId xmlns:a16="http://schemas.microsoft.com/office/drawing/2014/main" id="{EB375C66-C3E8-3E44-8E98-DE79A554B5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09946" y="4968566"/>
            <a:ext cx="1702882" cy="750877"/>
          </a:xfrm>
          <a:prstGeom prst="rect">
            <a:avLst/>
          </a:prstGeom>
        </p:spPr>
      </p:pic>
      <p:pic>
        <p:nvPicPr>
          <p:cNvPr id="14" name="Bildobjekt 13" descr="Logotyp: Socialstyrelsen">
            <a:extLst>
              <a:ext uri="{FF2B5EF4-FFF2-40B4-BE49-F238E27FC236}">
                <a16:creationId xmlns:a16="http://schemas.microsoft.com/office/drawing/2014/main" id="{9D0B7CD9-B4E7-984E-A841-8CC967AA6940}"/>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962824" y="5086131"/>
            <a:ext cx="2519230" cy="517545"/>
          </a:xfrm>
          <a:prstGeom prst="rect">
            <a:avLst/>
          </a:prstGeom>
        </p:spPr>
      </p:pic>
      <p:sp>
        <p:nvSpPr>
          <p:cNvPr id="7" name="Rubrik 1">
            <a:extLst>
              <a:ext uri="{FF2B5EF4-FFF2-40B4-BE49-F238E27FC236}">
                <a16:creationId xmlns:a16="http://schemas.microsoft.com/office/drawing/2014/main" id="{07AF50C0-858D-6149-B141-5141A39E8B63}"/>
              </a:ext>
            </a:extLst>
          </p:cNvPr>
          <p:cNvSpPr txBox="1">
            <a:spLocks/>
          </p:cNvSpPr>
          <p:nvPr/>
        </p:nvSpPr>
        <p:spPr>
          <a:xfrm>
            <a:off x="0" y="5995850"/>
            <a:ext cx="12192000" cy="65133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0000"/>
                </a:solidFill>
                <a:latin typeface="+mj-lt"/>
                <a:ea typeface="+mj-ea"/>
                <a:cs typeface="+mj-cs"/>
              </a:defRPr>
            </a:lvl1pPr>
          </a:lstStyle>
          <a:p>
            <a:pPr algn="ctr">
              <a:lnSpc>
                <a:spcPct val="100000"/>
              </a:lnSpc>
            </a:pPr>
            <a:r>
              <a:rPr lang="sv-SE" sz="1200" b="0" dirty="0"/>
              <a:t>Publ.nr: MSB1665 - februari 2021  |  Produktion: Le Bureau  |  Foto: Omslagsbild: </a:t>
            </a:r>
            <a:r>
              <a:rPr lang="sv-SE" sz="1200" b="0" dirty="0" err="1"/>
              <a:t>iStock</a:t>
            </a:r>
            <a:r>
              <a:rPr lang="sv-SE" sz="1200" b="0" dirty="0"/>
              <a:t>, övriga bilder: Pavel </a:t>
            </a:r>
            <a:r>
              <a:rPr lang="sv-SE" sz="1200" b="0" dirty="0" err="1"/>
              <a:t>Koubek</a:t>
            </a:r>
            <a:endParaRPr lang="sv-SE" sz="1200" b="0" dirty="0"/>
          </a:p>
        </p:txBody>
      </p:sp>
    </p:spTree>
    <p:extLst>
      <p:ext uri="{BB962C8B-B14F-4D97-AF65-F5344CB8AC3E}">
        <p14:creationId xmlns:p14="http://schemas.microsoft.com/office/powerpoint/2010/main" val="204654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39476D7-89B5-7A4A-A389-CB858E84D9A9}"/>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64213" y="6363821"/>
            <a:ext cx="1556418" cy="319748"/>
          </a:xfrm>
          <a:prstGeom prst="rect">
            <a:avLst/>
          </a:prstGeom>
        </p:spPr>
      </p:pic>
      <p:sp>
        <p:nvSpPr>
          <p:cNvPr id="3" name="Rubrik 2"/>
          <p:cNvSpPr>
            <a:spLocks noGrp="1"/>
          </p:cNvSpPr>
          <p:nvPr>
            <p:ph type="title"/>
          </p:nvPr>
        </p:nvSpPr>
        <p:spPr>
          <a:xfrm>
            <a:off x="1774800" y="1368000"/>
            <a:ext cx="8582400" cy="742902"/>
          </a:xfrm>
        </p:spPr>
        <p:txBody>
          <a:bodyPr anchor="t"/>
          <a:lstStyle/>
          <a:p>
            <a:r>
              <a:rPr lang="sv-SE" sz="3600" dirty="0"/>
              <a:t>Licens</a:t>
            </a:r>
          </a:p>
        </p:txBody>
      </p:sp>
      <p:pic>
        <p:nvPicPr>
          <p:cNvPr id="7" name="Bildobjekt 6" descr="image">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860525" y="2066371"/>
            <a:ext cx="1138782" cy="401162"/>
          </a:xfrm>
          <a:prstGeom prst="rect">
            <a:avLst/>
          </a:prstGeom>
          <a:noFill/>
          <a:ln>
            <a:noFill/>
          </a:ln>
        </p:spPr>
      </p:pic>
      <p:sp>
        <p:nvSpPr>
          <p:cNvPr id="13" name="Platshållare för text 12"/>
          <p:cNvSpPr>
            <a:spLocks noGrp="1"/>
          </p:cNvSpPr>
          <p:nvPr>
            <p:ph type="body" idx="1"/>
          </p:nvPr>
        </p:nvSpPr>
        <p:spPr>
          <a:xfrm>
            <a:off x="1774800" y="2673745"/>
            <a:ext cx="8582400" cy="3483864"/>
          </a:xfrm>
        </p:spPr>
        <p:txBody>
          <a:bodyPr/>
          <a:lstStyle/>
          <a:p>
            <a:r>
              <a:rPr lang="sv-SE" sz="2800" dirty="0"/>
              <a:t>Detta verk är licensierat enligt </a:t>
            </a:r>
            <a:r>
              <a:rPr lang="sv-SE" sz="2800" dirty="0" err="1"/>
              <a:t>Creative</a:t>
            </a:r>
            <a:r>
              <a:rPr lang="sv-SE" sz="2800" dirty="0"/>
              <a:t> </a:t>
            </a:r>
            <a:r>
              <a:rPr lang="sv-SE" sz="2800" dirty="0" err="1"/>
              <a:t>Commons</a:t>
            </a:r>
            <a:r>
              <a:rPr lang="sv-SE" sz="2800" dirty="0"/>
              <a:t> Erkännande 4.0 Internationell licens. Läs bestämmelserna genom att klicka på ikonen. </a:t>
            </a:r>
          </a:p>
          <a:p>
            <a:pPr>
              <a:spcBef>
                <a:spcPts val="2400"/>
              </a:spcBef>
            </a:pPr>
            <a:r>
              <a:rPr lang="sv-SE" i="1" dirty="0"/>
              <a:t>Februari 2021</a:t>
            </a:r>
          </a:p>
          <a:p>
            <a:r>
              <a:rPr lang="sv-SE" b="1" dirty="0"/>
              <a:t>MSB</a:t>
            </a:r>
          </a:p>
        </p:txBody>
      </p:sp>
    </p:spTree>
    <p:extLst>
      <p:ext uri="{BB962C8B-B14F-4D97-AF65-F5344CB8AC3E}">
        <p14:creationId xmlns:p14="http://schemas.microsoft.com/office/powerpoint/2010/main" val="420946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50843" y="479892"/>
            <a:ext cx="10517206" cy="933272"/>
          </a:xfrm>
        </p:spPr>
        <p:txBody>
          <a:bodyPr/>
          <a:lstStyle/>
          <a:p>
            <a:r>
              <a:rPr lang="sv-SE" dirty="0"/>
              <a:t>Material som är till vår hjälp i arbetet</a:t>
            </a:r>
            <a:endParaRPr lang="en-GB" dirty="0"/>
          </a:p>
        </p:txBody>
      </p:sp>
      <p:pic>
        <p:nvPicPr>
          <p:cNvPr id="9" name="Bildobjekt 8">
            <a:extLst>
              <a:ext uri="{FF2B5EF4-FFF2-40B4-BE49-F238E27FC236}">
                <a16:creationId xmlns:a16="http://schemas.microsoft.com/office/drawing/2014/main" id="{8828816A-E6B7-2046-879E-6A08C8526BB3}"/>
              </a:ext>
              <a:ext uri="{C183D7F6-B498-43B3-948B-1728B52AA6E4}">
                <adec:decorative xmlns:adec="http://schemas.microsoft.com/office/drawing/2017/decorative" xmlns=""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0808" y="2256169"/>
            <a:ext cx="2365279" cy="3357382"/>
          </a:xfrm>
          <a:prstGeom prst="rect">
            <a:avLst/>
          </a:prstGeom>
          <a:effectLst>
            <a:outerShdw blurRad="50800" dist="38100" dir="2700000" algn="tl" rotWithShape="0">
              <a:prstClr val="black">
                <a:alpha val="40000"/>
              </a:prstClr>
            </a:outerShdw>
          </a:effectLst>
        </p:spPr>
      </p:pic>
      <p:pic>
        <p:nvPicPr>
          <p:cNvPr id="12" name="Bildobjekt 11">
            <a:extLst>
              <a:ext uri="{FF2B5EF4-FFF2-40B4-BE49-F238E27FC236}">
                <a16:creationId xmlns:a16="http://schemas.microsoft.com/office/drawing/2014/main" id="{20542DAB-23E5-B748-B93F-D9320D57D16E}"/>
              </a:ext>
              <a:ext uri="{C183D7F6-B498-43B3-948B-1728B52AA6E4}">
                <adec:decorative xmlns:adec="http://schemas.microsoft.com/office/drawing/2017/decorative" xmlns=""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2460" y="1413164"/>
            <a:ext cx="2400152" cy="3391592"/>
          </a:xfrm>
          <a:prstGeom prst="rect">
            <a:avLst/>
          </a:prstGeom>
          <a:effectLst>
            <a:outerShdw blurRad="50800" dist="38100" dir="2700000" algn="tl" rotWithShape="0">
              <a:prstClr val="black">
                <a:alpha val="40000"/>
              </a:prstClr>
            </a:outerShdw>
          </a:effectLst>
        </p:spPr>
      </p:pic>
      <p:pic>
        <p:nvPicPr>
          <p:cNvPr id="10" name="Bildobjekt 9" descr="Bildurklipp med exempel på fem olika stödmaterial, i det här fallet bedömningsstöd, informationsblad, broschyr, vägledning och webbutbildning.">
            <a:extLst>
              <a:ext uri="{FF2B5EF4-FFF2-40B4-BE49-F238E27FC236}">
                <a16:creationId xmlns:a16="http://schemas.microsoft.com/office/drawing/2014/main" id="{989F64CF-C931-6247-93F1-124E2E4452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43" y="2865768"/>
            <a:ext cx="2374977" cy="3357383"/>
          </a:xfrm>
          <a:prstGeom prst="rect">
            <a:avLst/>
          </a:prstGeom>
          <a:effectLst>
            <a:outerShdw blurRad="50800" dist="38100" dir="2700000" algn="tl" rotWithShape="0">
              <a:prstClr val="black">
                <a:alpha val="40000"/>
              </a:prstClr>
            </a:outerShdw>
          </a:effectLst>
        </p:spPr>
      </p:pic>
      <p:pic>
        <p:nvPicPr>
          <p:cNvPr id="11" name="Bildobjekt 10">
            <a:extLst>
              <a:ext uri="{FF2B5EF4-FFF2-40B4-BE49-F238E27FC236}">
                <a16:creationId xmlns:a16="http://schemas.microsoft.com/office/drawing/2014/main" id="{721D3EAC-C71A-3944-BA0F-9427DE6D8C31}"/>
              </a:ext>
              <a:ext uri="{C183D7F6-B498-43B3-948B-1728B52AA6E4}">
                <adec:decorative xmlns:adec="http://schemas.microsoft.com/office/drawing/2017/decorative" xmlns=""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7693" y="1256674"/>
            <a:ext cx="3982530" cy="1982471"/>
          </a:xfrm>
          <a:prstGeom prst="rect">
            <a:avLst/>
          </a:prstGeom>
          <a:effectLst>
            <a:outerShdw blurRad="50800" dist="38100" dir="2700000" algn="tl" rotWithShape="0">
              <a:prstClr val="black">
                <a:alpha val="40000"/>
              </a:prstClr>
            </a:outerShdw>
          </a:effectLst>
        </p:spPr>
      </p:pic>
      <p:pic>
        <p:nvPicPr>
          <p:cNvPr id="5" name="Bildobjekt 4">
            <a:extLst>
              <a:ext uri="{FF2B5EF4-FFF2-40B4-BE49-F238E27FC236}">
                <a16:creationId xmlns:a16="http://schemas.microsoft.com/office/drawing/2014/main" id="{E3372694-7AC9-6E4D-9D3F-BD2E3B3682E4}"/>
              </a:ext>
              <a:ext uri="{C183D7F6-B498-43B3-948B-1728B52AA6E4}">
                <adec:decorative xmlns:adec="http://schemas.microsoft.com/office/drawing/2017/decorative" xmlns="" val="1"/>
              </a:ext>
            </a:extLst>
          </p:cNvPr>
          <p:cNvPicPr>
            <a:picLocks noChangeAspect="1"/>
          </p:cNvPicPr>
          <p:nvPr/>
        </p:nvPicPr>
        <p:blipFill rotWithShape="1">
          <a:blip r:embed="rId7"/>
          <a:srcRect l="1950" r="1097" b="566"/>
          <a:stretch/>
        </p:blipFill>
        <p:spPr>
          <a:xfrm>
            <a:off x="8025691" y="2844415"/>
            <a:ext cx="2371376" cy="3378736"/>
          </a:xfrm>
          <a:prstGeom prst="rect">
            <a:avLst/>
          </a:prstGeom>
          <a:effectLst>
            <a:outerShdw blurRad="50800" dist="38100" dir="2700000" algn="tl" rotWithShape="0">
              <a:prstClr val="black">
                <a:alpha val="40000"/>
              </a:prstClr>
            </a:outerShdw>
          </a:effectLst>
        </p:spPr>
      </p:pic>
      <p:pic>
        <p:nvPicPr>
          <p:cNvPr id="3" name="Bildobjekt 2">
            <a:extLst>
              <a:ext uri="{FF2B5EF4-FFF2-40B4-BE49-F238E27FC236}">
                <a16:creationId xmlns:a16="http://schemas.microsoft.com/office/drawing/2014/main" id="{9E16E5D8-23CF-2CA3-9565-2BB1FDA654A7}"/>
              </a:ext>
              <a:ext uri="{C183D7F6-B498-43B3-948B-1728B52AA6E4}">
                <adec:decorative xmlns:adec="http://schemas.microsoft.com/office/drawing/2017/decorative" xmlns=""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64213" y="6363821"/>
            <a:ext cx="1556418" cy="319748"/>
          </a:xfrm>
          <a:prstGeom prst="rect">
            <a:avLst/>
          </a:prstGeom>
        </p:spPr>
      </p:pic>
    </p:spTree>
    <p:extLst>
      <p:ext uri="{BB962C8B-B14F-4D97-AF65-F5344CB8AC3E}">
        <p14:creationId xmlns:p14="http://schemas.microsoft.com/office/powerpoint/2010/main" val="2609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39476D7-89B5-7A4A-A389-CB858E84D9A9}"/>
              </a:ext>
              <a:ext uri="{C183D7F6-B498-43B3-948B-1728B52AA6E4}">
                <adec:decorative xmlns:adec="http://schemas.microsoft.com/office/drawing/2017/decorative" xmlns=""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64213" y="6363821"/>
            <a:ext cx="1556418" cy="319748"/>
          </a:xfrm>
          <a:prstGeom prst="rect">
            <a:avLst/>
          </a:prstGeom>
        </p:spPr>
      </p:pic>
      <p:sp>
        <p:nvSpPr>
          <p:cNvPr id="12" name="Rubrik 11"/>
          <p:cNvSpPr>
            <a:spLocks noGrp="1"/>
          </p:cNvSpPr>
          <p:nvPr>
            <p:ph type="title"/>
          </p:nvPr>
        </p:nvSpPr>
        <p:spPr>
          <a:xfrm>
            <a:off x="1774800" y="1552824"/>
            <a:ext cx="8582400" cy="742903"/>
          </a:xfrm>
        </p:spPr>
        <p:txBody>
          <a:bodyPr anchor="t"/>
          <a:lstStyle/>
          <a:p>
            <a:r>
              <a:rPr lang="sv-SE" sz="3600" dirty="0"/>
              <a:t>En film som belyser problembilden </a:t>
            </a:r>
          </a:p>
        </p:txBody>
      </p:sp>
      <p:sp>
        <p:nvSpPr>
          <p:cNvPr id="13" name="Platshållare för text 12"/>
          <p:cNvSpPr>
            <a:spLocks noGrp="1"/>
          </p:cNvSpPr>
          <p:nvPr>
            <p:ph type="body" idx="1"/>
          </p:nvPr>
        </p:nvSpPr>
        <p:spPr>
          <a:xfrm>
            <a:off x="1774800" y="2430553"/>
            <a:ext cx="8582400" cy="2588919"/>
          </a:xfrm>
        </p:spPr>
        <p:txBody>
          <a:bodyPr/>
          <a:lstStyle/>
          <a:p>
            <a:pPr lvl="0"/>
            <a:r>
              <a:rPr lang="sv-SE" sz="2800" dirty="0"/>
              <a:t>Klicka på länken för att starta filmen: </a:t>
            </a:r>
            <a:r>
              <a:rPr lang="sv-SE" sz="2800" dirty="0">
                <a:hlinkClick r:id="rId4"/>
              </a:rPr>
              <a:t>https://www.youtube.com/watch?v=3X_ZBluougI</a:t>
            </a:r>
            <a:endParaRPr lang="sv-SE" sz="2800" dirty="0"/>
          </a:p>
          <a:p>
            <a:pPr>
              <a:spcBef>
                <a:spcPts val="3000"/>
              </a:spcBef>
            </a:pPr>
            <a:r>
              <a:rPr lang="sv-SE" sz="2800" dirty="0"/>
              <a:t>Syntolkad version:</a:t>
            </a:r>
            <a:br>
              <a:rPr lang="sv-SE" sz="2800" dirty="0"/>
            </a:br>
            <a:r>
              <a:rPr lang="sv-SE" sz="2800" dirty="0">
                <a:hlinkClick r:id="rId5"/>
              </a:rPr>
              <a:t>https://www.youtube.com/watch?v=Vv-rxQ84JyQ</a:t>
            </a:r>
            <a:endParaRPr lang="sv-SE" sz="2800" dirty="0"/>
          </a:p>
        </p:txBody>
      </p:sp>
    </p:spTree>
    <p:extLst>
      <p:ext uri="{BB962C8B-B14F-4D97-AF65-F5344CB8AC3E}">
        <p14:creationId xmlns:p14="http://schemas.microsoft.com/office/powerpoint/2010/main" val="179260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fullt utvecklad brand i ett dockhus.">
            <a:extLst>
              <a:ext uri="{FF2B5EF4-FFF2-40B4-BE49-F238E27FC236}">
                <a16:creationId xmlns:a16="http://schemas.microsoft.com/office/drawing/2014/main" id="{F2183081-F997-914B-AFB0-43FB26A249D5}"/>
              </a:ext>
            </a:extLst>
          </p:cNvPr>
          <p:cNvPicPr>
            <a:picLocks noChangeAspect="1"/>
          </p:cNvPicPr>
          <p:nvPr/>
        </p:nvPicPr>
        <p:blipFill rotWithShape="1">
          <a:blip r:embed="rId3">
            <a:extLst>
              <a:ext uri="{28A0092B-C50C-407E-A947-70E740481C1C}">
                <a14:useLocalDpi xmlns:a14="http://schemas.microsoft.com/office/drawing/2010/main" val="0"/>
              </a:ext>
            </a:extLst>
          </a:blip>
          <a:srcRect l="1" t="7813" r="-1" b="7813"/>
          <a:stretch/>
        </p:blipFill>
        <p:spPr>
          <a:xfrm>
            <a:off x="0" y="-1"/>
            <a:ext cx="12192000" cy="6858000"/>
          </a:xfrm>
          <a:prstGeom prst="rect">
            <a:avLst/>
          </a:prstGeom>
        </p:spPr>
      </p:pic>
      <p:sp>
        <p:nvSpPr>
          <p:cNvPr id="7" name="Rektangel 6">
            <a:extLst>
              <a:ext uri="{FF2B5EF4-FFF2-40B4-BE49-F238E27FC236}">
                <a16:creationId xmlns:a16="http://schemas.microsoft.com/office/drawing/2014/main" id="{8417B5D7-3BA9-0844-BC9E-CCE02F558E10}"/>
              </a:ext>
              <a:ext uri="{C183D7F6-B498-43B3-948B-1728B52AA6E4}">
                <adec:decorative xmlns:adec="http://schemas.microsoft.com/office/drawing/2017/decorative" xmlns="" val="1"/>
              </a:ext>
            </a:extLst>
          </p:cNvPr>
          <p:cNvSpPr/>
          <p:nvPr/>
        </p:nvSpPr>
        <p:spPr>
          <a:xfrm>
            <a:off x="0" y="-1"/>
            <a:ext cx="12192000" cy="6858000"/>
          </a:xfrm>
          <a:prstGeom prst="rect">
            <a:avLst/>
          </a:prstGeom>
          <a:solidFill>
            <a:srgbClr val="0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395422" y="988892"/>
            <a:ext cx="8582400" cy="1273968"/>
          </a:xfrm>
        </p:spPr>
        <p:txBody>
          <a:bodyPr/>
          <a:lstStyle/>
          <a:p>
            <a:r>
              <a:rPr lang="sv-SE" sz="3600" dirty="0"/>
              <a:t>Problembild </a:t>
            </a:r>
            <a:endParaRPr lang="en-GB" sz="3600" dirty="0"/>
          </a:p>
        </p:txBody>
      </p:sp>
      <p:sp>
        <p:nvSpPr>
          <p:cNvPr id="3" name="Platshållare för text 2"/>
          <p:cNvSpPr>
            <a:spLocks noGrp="1"/>
          </p:cNvSpPr>
          <p:nvPr>
            <p:ph type="body" idx="1"/>
          </p:nvPr>
        </p:nvSpPr>
        <p:spPr>
          <a:xfrm>
            <a:off x="1395421" y="2459736"/>
            <a:ext cx="9100723" cy="3094757"/>
          </a:xfrm>
        </p:spPr>
        <p:txBody>
          <a:bodyPr/>
          <a:lstStyle/>
          <a:p>
            <a:r>
              <a:rPr lang="sv-SE" sz="2800" dirty="0"/>
              <a:t>Varje år dör ungefär 80 personer i bostadsbränder i Sverige. Personer som har svårt för att uppfatta en brand eller som har svårt för att agera vid en brand är särskilt riskutsatta. De som bor hemma men som har svårigheter att uppfatta en brand och utrymma, behöver ett förstärkt brandskydd.</a:t>
            </a:r>
            <a:endParaRPr lang="en-GB" sz="2800" dirty="0"/>
          </a:p>
        </p:txBody>
      </p:sp>
    </p:spTree>
    <p:extLst>
      <p:ext uri="{BB962C8B-B14F-4D97-AF65-F5344CB8AC3E}">
        <p14:creationId xmlns:p14="http://schemas.microsoft.com/office/powerpoint/2010/main" val="352832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man ligger i en soffa och röker.">
            <a:extLst>
              <a:ext uri="{FF2B5EF4-FFF2-40B4-BE49-F238E27FC236}">
                <a16:creationId xmlns:a16="http://schemas.microsoft.com/office/drawing/2014/main" id="{8DE2D52C-79B0-214D-B83D-19B03C86C4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060" r="21943"/>
          <a:stretch/>
        </p:blipFill>
        <p:spPr>
          <a:xfrm>
            <a:off x="1" y="-11267"/>
            <a:ext cx="12192000" cy="6863633"/>
          </a:xfrm>
          <a:prstGeom prst="rect">
            <a:avLst/>
          </a:prstGeom>
        </p:spPr>
      </p:pic>
      <p:sp>
        <p:nvSpPr>
          <p:cNvPr id="7" name="Rektangel 6">
            <a:extLst>
              <a:ext uri="{FF2B5EF4-FFF2-40B4-BE49-F238E27FC236}">
                <a16:creationId xmlns:a16="http://schemas.microsoft.com/office/drawing/2014/main" id="{9724E21A-913D-4E4E-9407-5D8787B46FAC}"/>
              </a:ext>
              <a:ext uri="{C183D7F6-B498-43B3-948B-1728B52AA6E4}">
                <adec:decorative xmlns:adec="http://schemas.microsoft.com/office/drawing/2017/decorative" xmlns="" val="1"/>
              </a:ext>
            </a:extLst>
          </p:cNvPr>
          <p:cNvSpPr/>
          <p:nvPr/>
        </p:nvSpPr>
        <p:spPr>
          <a:xfrm>
            <a:off x="-2" y="-11268"/>
            <a:ext cx="12192001" cy="6869268"/>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395421" y="1098695"/>
            <a:ext cx="8580582" cy="662011"/>
          </a:xfrm>
        </p:spPr>
        <p:txBody>
          <a:bodyPr/>
          <a:lstStyle/>
          <a:p>
            <a:r>
              <a:rPr lang="sv-SE" sz="3600" dirty="0"/>
              <a:t>Vilka omkommer i bränder?</a:t>
            </a:r>
            <a:endParaRPr lang="en-GB" sz="3600" dirty="0"/>
          </a:p>
        </p:txBody>
      </p:sp>
      <p:sp>
        <p:nvSpPr>
          <p:cNvPr id="3" name="Platshållare för innehåll 2"/>
          <p:cNvSpPr>
            <a:spLocks noGrp="1"/>
          </p:cNvSpPr>
          <p:nvPr>
            <p:ph idx="1"/>
          </p:nvPr>
        </p:nvSpPr>
        <p:spPr>
          <a:xfrm>
            <a:off x="1395422" y="1856220"/>
            <a:ext cx="7672169" cy="4165201"/>
          </a:xfrm>
        </p:spPr>
        <p:txBody>
          <a:bodyPr/>
          <a:lstStyle/>
          <a:p>
            <a:r>
              <a:rPr lang="sv-SE" sz="2800" dirty="0"/>
              <a:t>Äldre människor är tydligt överrepresenterade bland de som omkommer i bostadsbränder</a:t>
            </a:r>
          </a:p>
          <a:p>
            <a:r>
              <a:rPr lang="sv-SE" sz="2800" dirty="0"/>
              <a:t>Det finns vanligen fysiska, medicinska eller kognitiva orsaker till att de drabbade inte kan sätta sig i säkerhet </a:t>
            </a:r>
          </a:p>
          <a:p>
            <a:r>
              <a:rPr lang="sv-SE" sz="2800" dirty="0"/>
              <a:t>Av de som dör har många alkohol i blodet</a:t>
            </a:r>
          </a:p>
          <a:p>
            <a:r>
              <a:rPr lang="sv-SE" sz="2800" dirty="0"/>
              <a:t>Minst en tredjedel av alla dödsbränder är rökningsrelaterade</a:t>
            </a:r>
            <a:endParaRPr lang="en-GB" sz="2800" dirty="0"/>
          </a:p>
        </p:txBody>
      </p:sp>
    </p:spTree>
    <p:extLst>
      <p:ext uri="{BB962C8B-B14F-4D97-AF65-F5344CB8AC3E}">
        <p14:creationId xmlns:p14="http://schemas.microsoft.com/office/powerpoint/2010/main" val="182024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äldre man med rullator tittar ut från balkongen."/>
          <p:cNvPicPr>
            <a:picLocks noChangeAspect="1"/>
          </p:cNvPicPr>
          <p:nvPr/>
        </p:nvPicPr>
        <p:blipFill rotWithShape="1">
          <a:blip r:embed="rId3" cstate="screen">
            <a:extLst>
              <a:ext uri="{28A0092B-C50C-407E-A947-70E740481C1C}">
                <a14:useLocalDpi xmlns:a14="http://schemas.microsoft.com/office/drawing/2010/main"/>
              </a:ext>
            </a:extLst>
          </a:blip>
          <a:srcRect l="27202" t="18881" r="4583" b="23774"/>
          <a:stretch/>
        </p:blipFill>
        <p:spPr>
          <a:xfrm>
            <a:off x="-1" y="19049"/>
            <a:ext cx="12192001" cy="6858000"/>
          </a:xfrm>
          <a:prstGeom prst="rect">
            <a:avLst/>
          </a:prstGeom>
        </p:spPr>
      </p:pic>
      <p:sp>
        <p:nvSpPr>
          <p:cNvPr id="7" name="Rektangel 6">
            <a:extLst>
              <a:ext uri="{FF2B5EF4-FFF2-40B4-BE49-F238E27FC236}">
                <a16:creationId xmlns:a16="http://schemas.microsoft.com/office/drawing/2014/main" id="{4B08C4BC-B99A-C846-87B0-95D8BB5942BF}"/>
              </a:ext>
              <a:ext uri="{C183D7F6-B498-43B3-948B-1728B52AA6E4}">
                <adec:decorative xmlns:adec="http://schemas.microsoft.com/office/drawing/2017/decorative" xmlns="" val="1"/>
              </a:ext>
            </a:extLst>
          </p:cNvPr>
          <p:cNvSpPr/>
          <p:nvPr/>
        </p:nvSpPr>
        <p:spPr>
          <a:xfrm>
            <a:off x="0" y="19049"/>
            <a:ext cx="12192001" cy="6857999"/>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395421" y="1964987"/>
            <a:ext cx="9674655" cy="633743"/>
          </a:xfrm>
        </p:spPr>
        <p:txBody>
          <a:bodyPr/>
          <a:lstStyle/>
          <a:p>
            <a:r>
              <a:rPr lang="sv-SE" sz="3600" dirty="0"/>
              <a:t>Vad menas med förstärkt brandskydd? </a:t>
            </a:r>
          </a:p>
        </p:txBody>
      </p:sp>
      <p:sp>
        <p:nvSpPr>
          <p:cNvPr id="3" name="Platshållare för text 2"/>
          <p:cNvSpPr>
            <a:spLocks noGrp="1"/>
          </p:cNvSpPr>
          <p:nvPr>
            <p:ph type="body" idx="1"/>
          </p:nvPr>
        </p:nvSpPr>
        <p:spPr>
          <a:xfrm>
            <a:off x="1395422" y="2630509"/>
            <a:ext cx="9071540" cy="2374910"/>
          </a:xfrm>
        </p:spPr>
        <p:txBody>
          <a:bodyPr/>
          <a:lstStyle/>
          <a:p>
            <a:r>
              <a:rPr lang="sv-SE" sz="2800" dirty="0"/>
              <a:t>Alla bostäder bör ha fungerande brandvarnare. Dessutom rekommenderas brandsläckare och brandfilt. Tillsammans med bostadens grundskydd räcker det för de flesta, men inte för alla. De som är särskilt riskutsatta behöver ett förstärkt brandskydd.</a:t>
            </a:r>
          </a:p>
        </p:txBody>
      </p:sp>
    </p:spTree>
    <p:extLst>
      <p:ext uri="{BB962C8B-B14F-4D97-AF65-F5344CB8AC3E}">
        <p14:creationId xmlns:p14="http://schemas.microsoft.com/office/powerpoint/2010/main" val="1042662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Tre batteridrivna ljus på en bricka.">
            <a:extLst>
              <a:ext uri="{FF2B5EF4-FFF2-40B4-BE49-F238E27FC236}">
                <a16:creationId xmlns:a16="http://schemas.microsoft.com/office/drawing/2014/main" id="{90F911BB-B1FD-8A49-82CC-12CDBD8E6517}"/>
              </a:ext>
            </a:extLst>
          </p:cNvPr>
          <p:cNvPicPr>
            <a:picLocks noChangeAspect="1"/>
          </p:cNvPicPr>
          <p:nvPr/>
        </p:nvPicPr>
        <p:blipFill>
          <a:blip r:embed="rId3" cstate="screen">
            <a:extLst>
              <a:ext uri="{28A0092B-C50C-407E-A947-70E740481C1C}">
                <a14:useLocalDpi xmlns:a14="http://schemas.microsoft.com/office/drawing/2010/main"/>
              </a:ext>
            </a:extLst>
          </a:blip>
          <a:srcRect t="7812" b="7812"/>
          <a:stretch/>
        </p:blipFill>
        <p:spPr>
          <a:xfrm>
            <a:off x="0" y="-1"/>
            <a:ext cx="12192000" cy="6858001"/>
          </a:xfrm>
          <a:prstGeom prst="rect">
            <a:avLst/>
          </a:prstGeom>
        </p:spPr>
      </p:pic>
      <p:sp>
        <p:nvSpPr>
          <p:cNvPr id="7" name="Rektangel 6">
            <a:extLst>
              <a:ext uri="{FF2B5EF4-FFF2-40B4-BE49-F238E27FC236}">
                <a16:creationId xmlns:a16="http://schemas.microsoft.com/office/drawing/2014/main" id="{C2896B47-DFCF-F644-99D3-3DDC3929AB22}"/>
              </a:ext>
              <a:ext uri="{C183D7F6-B498-43B3-948B-1728B52AA6E4}">
                <adec:decorative xmlns:adec="http://schemas.microsoft.com/office/drawing/2017/decorative" xmlns="" val="1"/>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395421" y="1352144"/>
            <a:ext cx="10005396" cy="644854"/>
          </a:xfrm>
        </p:spPr>
        <p:txBody>
          <a:bodyPr/>
          <a:lstStyle/>
          <a:p>
            <a:r>
              <a:rPr lang="sv-SE" sz="3600" dirty="0"/>
              <a:t>Enkla och omedelbara åtgärder, exempel:</a:t>
            </a:r>
          </a:p>
        </p:txBody>
      </p:sp>
      <p:sp>
        <p:nvSpPr>
          <p:cNvPr id="3" name="Platshållare för innehåll 2"/>
          <p:cNvSpPr>
            <a:spLocks noGrp="1"/>
          </p:cNvSpPr>
          <p:nvPr>
            <p:ph idx="1"/>
          </p:nvPr>
        </p:nvSpPr>
        <p:spPr>
          <a:xfrm>
            <a:off x="1395422" y="2109476"/>
            <a:ext cx="8993718" cy="3601527"/>
          </a:xfrm>
        </p:spPr>
        <p:txBody>
          <a:bodyPr/>
          <a:lstStyle/>
          <a:p>
            <a:r>
              <a:rPr lang="sv-SE" sz="2800" dirty="0"/>
              <a:t>Test av brandvarnare. Se till att batterierna byts om det behövs</a:t>
            </a:r>
          </a:p>
          <a:p>
            <a:r>
              <a:rPr lang="sv-SE" sz="2800" dirty="0"/>
              <a:t>Ta bort brännbart material vid spisen</a:t>
            </a:r>
          </a:p>
          <a:p>
            <a:r>
              <a:rPr lang="sv-SE" sz="2800" dirty="0"/>
              <a:t>Möblera om för att förbättra utrymningsmöjligheterna </a:t>
            </a:r>
          </a:p>
          <a:p>
            <a:r>
              <a:rPr lang="sv-SE" sz="2800" dirty="0"/>
              <a:t>Batteriljus istället för vanliga ljus </a:t>
            </a:r>
          </a:p>
          <a:p>
            <a:r>
              <a:rPr lang="sv-SE" sz="2800" dirty="0"/>
              <a:t>Informera om vad personen själv kan göra för att öka sin säkerhet</a:t>
            </a:r>
          </a:p>
        </p:txBody>
      </p:sp>
    </p:spTree>
    <p:extLst>
      <p:ext uri="{BB962C8B-B14F-4D97-AF65-F5344CB8AC3E}">
        <p14:creationId xmlns:p14="http://schemas.microsoft.com/office/powerpoint/2010/main" val="177280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spisvakt installerad på väggen ovanför en spis med en kastrull på.">
            <a:extLst>
              <a:ext uri="{FF2B5EF4-FFF2-40B4-BE49-F238E27FC236}">
                <a16:creationId xmlns:a16="http://schemas.microsoft.com/office/drawing/2014/main" id="{46B07726-760D-C940-81CC-B0BDC36B8FF8}"/>
              </a:ext>
            </a:extLst>
          </p:cNvPr>
          <p:cNvPicPr>
            <a:picLocks noChangeAspect="1"/>
          </p:cNvPicPr>
          <p:nvPr/>
        </p:nvPicPr>
        <p:blipFill rotWithShape="1">
          <a:blip r:embed="rId3">
            <a:extLst>
              <a:ext uri="{28A0092B-C50C-407E-A947-70E740481C1C}">
                <a14:useLocalDpi xmlns:a14="http://schemas.microsoft.com/office/drawing/2010/main" val="0"/>
              </a:ext>
            </a:extLst>
          </a:blip>
          <a:srcRect b="15624"/>
          <a:stretch/>
        </p:blipFill>
        <p:spPr>
          <a:xfrm>
            <a:off x="0" y="0"/>
            <a:ext cx="12192000" cy="6858000"/>
          </a:xfrm>
          <a:prstGeom prst="rect">
            <a:avLst/>
          </a:prstGeom>
        </p:spPr>
      </p:pic>
      <p:sp>
        <p:nvSpPr>
          <p:cNvPr id="7" name="Rektangel 6">
            <a:extLst>
              <a:ext uri="{FF2B5EF4-FFF2-40B4-BE49-F238E27FC236}">
                <a16:creationId xmlns:a16="http://schemas.microsoft.com/office/drawing/2014/main" id="{FD5C2190-0545-3E4F-9526-2BA8F584D139}"/>
              </a:ext>
              <a:ext uri="{C183D7F6-B498-43B3-948B-1728B52AA6E4}">
                <adec:decorative xmlns:adec="http://schemas.microsoft.com/office/drawing/2017/decorative" xmlns="" val="1"/>
              </a:ext>
            </a:extLst>
          </p:cNvPr>
          <p:cNvSpPr/>
          <p:nvPr/>
        </p:nvSpPr>
        <p:spPr>
          <a:xfrm>
            <a:off x="0" y="0"/>
            <a:ext cx="12192000" cy="6858000"/>
          </a:xfrm>
          <a:prstGeom prst="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p:cNvSpPr>
            <a:spLocks noGrp="1"/>
          </p:cNvSpPr>
          <p:nvPr>
            <p:ph type="title"/>
          </p:nvPr>
        </p:nvSpPr>
        <p:spPr>
          <a:xfrm>
            <a:off x="1395421" y="1507258"/>
            <a:ext cx="8580582" cy="1156696"/>
          </a:xfrm>
        </p:spPr>
        <p:txBody>
          <a:bodyPr/>
          <a:lstStyle/>
          <a:p>
            <a:r>
              <a:rPr lang="sv-SE" sz="3600" dirty="0"/>
              <a:t>Ytterligare åtgärder för att stärka brandskyddet, exempel: </a:t>
            </a:r>
          </a:p>
        </p:txBody>
      </p:sp>
      <p:sp>
        <p:nvSpPr>
          <p:cNvPr id="3" name="Platshållare för innehåll 2"/>
          <p:cNvSpPr>
            <a:spLocks noGrp="1"/>
          </p:cNvSpPr>
          <p:nvPr>
            <p:ph idx="1"/>
          </p:nvPr>
        </p:nvSpPr>
        <p:spPr>
          <a:xfrm>
            <a:off x="1395422" y="2663955"/>
            <a:ext cx="9071540" cy="3065637"/>
          </a:xfrm>
        </p:spPr>
        <p:txBody>
          <a:bodyPr/>
          <a:lstStyle/>
          <a:p>
            <a:r>
              <a:rPr lang="sv-SE" sz="2800" dirty="0"/>
              <a:t>Varseblivningshjälpmedel</a:t>
            </a:r>
          </a:p>
          <a:p>
            <a:r>
              <a:rPr lang="sv-SE" sz="2800" dirty="0"/>
              <a:t>Spisvakt </a:t>
            </a:r>
          </a:p>
          <a:p>
            <a:r>
              <a:rPr lang="sv-SE" sz="2800" dirty="0"/>
              <a:t>Brandvarnare kopplad till trygghetslarm</a:t>
            </a:r>
          </a:p>
          <a:p>
            <a:r>
              <a:rPr lang="sv-SE" sz="2800" dirty="0"/>
              <a:t>Automatiskt släcksystem </a:t>
            </a:r>
          </a:p>
          <a:p>
            <a:r>
              <a:rPr lang="sv-SE" sz="2800" dirty="0"/>
              <a:t>Svårantändliga textilier och rökförkläden - vid rökning</a:t>
            </a:r>
          </a:p>
        </p:txBody>
      </p:sp>
    </p:spTree>
    <p:extLst>
      <p:ext uri="{BB962C8B-B14F-4D97-AF65-F5344CB8AC3E}">
        <p14:creationId xmlns:p14="http://schemas.microsoft.com/office/powerpoint/2010/main" val="2971094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0"/>
</p:tagLst>
</file>

<file path=ppt/tags/tag101.xml><?xml version="1.0" encoding="utf-8"?>
<p:tagLst xmlns:a="http://schemas.openxmlformats.org/drawingml/2006/main" xmlns:r="http://schemas.openxmlformats.org/officeDocument/2006/relationships" xmlns:p="http://schemas.openxmlformats.org/presentationml/2006/main">
  <p:tag name="TEXTCOLOR" val="0"/>
</p:tagLst>
</file>

<file path=ppt/tags/tag102.xml><?xml version="1.0" encoding="utf-8"?>
<p:tagLst xmlns:a="http://schemas.openxmlformats.org/drawingml/2006/main" xmlns:r="http://schemas.openxmlformats.org/officeDocument/2006/relationships" xmlns:p="http://schemas.openxmlformats.org/presentationml/2006/main">
  <p:tag name="TEXTCOLOR" val="0"/>
</p:tagLst>
</file>

<file path=ppt/tags/tag103.xml><?xml version="1.0" encoding="utf-8"?>
<p:tagLst xmlns:a="http://schemas.openxmlformats.org/drawingml/2006/main" xmlns:r="http://schemas.openxmlformats.org/officeDocument/2006/relationships" xmlns:p="http://schemas.openxmlformats.org/presentationml/2006/main">
  <p:tag name="TEXTCOLOR" val="16777215"/>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16777215"/>
</p:tagLst>
</file>

<file path=ppt/tags/tag106.xml><?xml version="1.0" encoding="utf-8"?>
<p:tagLst xmlns:a="http://schemas.openxmlformats.org/drawingml/2006/main" xmlns:r="http://schemas.openxmlformats.org/officeDocument/2006/relationships" xmlns:p="http://schemas.openxmlformats.org/presentationml/2006/main">
  <p:tag name="TEXTCOLOR" val="16777215"/>
</p:tagLst>
</file>

<file path=ppt/tags/tag107.xml><?xml version="1.0" encoding="utf-8"?>
<p:tagLst xmlns:a="http://schemas.openxmlformats.org/drawingml/2006/main" xmlns:r="http://schemas.openxmlformats.org/officeDocument/2006/relationships" xmlns:p="http://schemas.openxmlformats.org/presentationml/2006/main">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09.xml><?xml version="1.0" encoding="utf-8"?>
<p:tagLst xmlns:a="http://schemas.openxmlformats.org/drawingml/2006/main" xmlns:r="http://schemas.openxmlformats.org/officeDocument/2006/relationships" xmlns:p="http://schemas.openxmlformats.org/presentationml/2006/main">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16777215"/>
</p:tagLst>
</file>

<file path=ppt/tags/tag11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2.xml><?xml version="1.0" encoding="utf-8"?>
<p:tagLst xmlns:a="http://schemas.openxmlformats.org/drawingml/2006/main" xmlns:r="http://schemas.openxmlformats.org/officeDocument/2006/relationships" xmlns:p="http://schemas.openxmlformats.org/presentationml/2006/main">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16777215"/>
</p:tagLst>
</file>

<file path=ppt/tags/tag115.xml><?xml version="1.0" encoding="utf-8"?>
<p:tagLst xmlns:a="http://schemas.openxmlformats.org/drawingml/2006/main" xmlns:r="http://schemas.openxmlformats.org/officeDocument/2006/relationships" xmlns:p="http://schemas.openxmlformats.org/presentationml/2006/main">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7.xml><?xml version="1.0" encoding="utf-8"?>
<p:tagLst xmlns:a="http://schemas.openxmlformats.org/drawingml/2006/main" xmlns:r="http://schemas.openxmlformats.org/officeDocument/2006/relationships" xmlns:p="http://schemas.openxmlformats.org/presentationml/2006/main">
  <p:tag name="TEXTCOLOR" val="0"/>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1.xml><?xml version="1.0" encoding="utf-8"?>
<p:tagLst xmlns:a="http://schemas.openxmlformats.org/drawingml/2006/main" xmlns:r="http://schemas.openxmlformats.org/officeDocument/2006/relationships" xmlns:p="http://schemas.openxmlformats.org/presentationml/2006/main">
  <p:tag name="TEXTCOLOR" val="0"/>
</p:tagLst>
</file>

<file path=ppt/tags/tag122.xml><?xml version="1.0" encoding="utf-8"?>
<p:tagLst xmlns:a="http://schemas.openxmlformats.org/drawingml/2006/main" xmlns:r="http://schemas.openxmlformats.org/officeDocument/2006/relationships" xmlns:p="http://schemas.openxmlformats.org/presentationml/2006/main">
  <p:tag name="TEXTCOLOR" val="16777215"/>
</p:tagLst>
</file>

<file path=ppt/tags/tag1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TEXTCOLOR" val="0"/>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9.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TEXTCOLOR" val="0"/>
</p:tagLst>
</file>

<file path=ppt/tags/tag131.xml><?xml version="1.0" encoding="utf-8"?>
<p:tagLst xmlns:a="http://schemas.openxmlformats.org/drawingml/2006/main" xmlns:r="http://schemas.openxmlformats.org/officeDocument/2006/relationships" xmlns:p="http://schemas.openxmlformats.org/presentationml/2006/main">
  <p:tag name="TEXTCOLOR" val="16777215"/>
</p:tagLst>
</file>

<file path=ppt/tags/tag1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3.xml><?xml version="1.0" encoding="utf-8"?>
<p:tagLst xmlns:a="http://schemas.openxmlformats.org/drawingml/2006/main" xmlns:r="http://schemas.openxmlformats.org/officeDocument/2006/relationships" xmlns:p="http://schemas.openxmlformats.org/presentationml/2006/main">
  <p:tag name="TEXTCOLOR" val="0"/>
</p:tagLst>
</file>

<file path=ppt/tags/tag134.xml><?xml version="1.0" encoding="utf-8"?>
<p:tagLst xmlns:a="http://schemas.openxmlformats.org/drawingml/2006/main" xmlns:r="http://schemas.openxmlformats.org/officeDocument/2006/relationships" xmlns:p="http://schemas.openxmlformats.org/presentationml/2006/main">
  <p:tag name="TEXTCOLOR" val="16777215"/>
</p:tagLst>
</file>

<file path=ppt/tags/tag13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6.xml><?xml version="1.0" encoding="utf-8"?>
<p:tagLst xmlns:a="http://schemas.openxmlformats.org/drawingml/2006/main" xmlns:r="http://schemas.openxmlformats.org/officeDocument/2006/relationships" xmlns:p="http://schemas.openxmlformats.org/presentationml/2006/main">
  <p:tag name="TEXTCOLOR" val="0"/>
</p:tagLst>
</file>

<file path=ppt/tags/tag137.xml><?xml version="1.0" encoding="utf-8"?>
<p:tagLst xmlns:a="http://schemas.openxmlformats.org/drawingml/2006/main" xmlns:r="http://schemas.openxmlformats.org/officeDocument/2006/relationships" xmlns:p="http://schemas.openxmlformats.org/presentationml/2006/main">
  <p:tag name="TEXTCOLOR" val="0"/>
</p:tagLst>
</file>

<file path=ppt/tags/tag138.xml><?xml version="1.0" encoding="utf-8"?>
<p:tagLst xmlns:a="http://schemas.openxmlformats.org/drawingml/2006/main" xmlns:r="http://schemas.openxmlformats.org/officeDocument/2006/relationships" xmlns:p="http://schemas.openxmlformats.org/presentationml/2006/main">
  <p:tag name="TEXTCOLOR" val="0"/>
</p:tagLst>
</file>

<file path=ppt/tags/tag139.xml><?xml version="1.0" encoding="utf-8"?>
<p:tagLst xmlns:a="http://schemas.openxmlformats.org/drawingml/2006/main" xmlns:r="http://schemas.openxmlformats.org/officeDocument/2006/relationships" xmlns:p="http://schemas.openxmlformats.org/presentationml/2006/main">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16777215"/>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16777215"/>
</p:tagLst>
</file>

<file path=ppt/tags/tag1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TEXTCOLOR" val="0"/>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TEXTCOLOR" val="0"/>
</p:tagLst>
</file>

<file path=ppt/tags/tag2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TEXTCOLOR" val="0"/>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TEXTCOLOR" val="0"/>
</p:tagLst>
</file>

<file path=ppt/tags/tag3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TEXTCOLOR" val="0"/>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0"/>
</p:tagLst>
</file>

<file path=ppt/tags/tag49.xml><?xml version="1.0" encoding="utf-8"?>
<p:tagLst xmlns:a="http://schemas.openxmlformats.org/drawingml/2006/main" xmlns:r="http://schemas.openxmlformats.org/officeDocument/2006/relationships" xmlns:p="http://schemas.openxmlformats.org/presentationml/2006/main">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0"/>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TEXTCOLOR" val="0"/>
</p:tagLst>
</file>

<file path=ppt/tags/tag6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TEXTCOLOR" val="0"/>
</p:tagLst>
</file>

<file path=ppt/tags/tag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TEXTCOLOR" val="0"/>
</p:tagLst>
</file>

<file path=ppt/tags/tag7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4.xml><?xml version="1.0" encoding="utf-8"?>
<p:tagLst xmlns:a="http://schemas.openxmlformats.org/drawingml/2006/main" xmlns:r="http://schemas.openxmlformats.org/officeDocument/2006/relationships" xmlns:p="http://schemas.openxmlformats.org/presentationml/2006/main">
  <p:tag name="TEXTCOLOR" val="0"/>
</p:tagLst>
</file>

<file path=ppt/tags/tag7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TEXTCOLOR" val="0"/>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16777215"/>
</p:tagLst>
</file>

<file path=ppt/tags/tag8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5.xml><?xml version="1.0" encoding="utf-8"?>
<p:tagLst xmlns:a="http://schemas.openxmlformats.org/drawingml/2006/main" xmlns:r="http://schemas.openxmlformats.org/officeDocument/2006/relationships" xmlns:p="http://schemas.openxmlformats.org/presentationml/2006/main">
  <p:tag name="TEXTCOLOR" val="0"/>
</p:tagLst>
</file>

<file path=ppt/tags/tag86.xml><?xml version="1.0" encoding="utf-8"?>
<p:tagLst xmlns:a="http://schemas.openxmlformats.org/drawingml/2006/main" xmlns:r="http://schemas.openxmlformats.org/officeDocument/2006/relationships" xmlns:p="http://schemas.openxmlformats.org/presentationml/2006/main">
  <p:tag name="TEXTCOLOR" val="16777215"/>
</p:tagLst>
</file>

<file path=ppt/tags/tag8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TEXTCOLOR" val="0"/>
</p:tagLst>
</file>

<file path=ppt/tags/tag91.xml><?xml version="1.0" encoding="utf-8"?>
<p:tagLst xmlns:a="http://schemas.openxmlformats.org/drawingml/2006/main" xmlns:r="http://schemas.openxmlformats.org/officeDocument/2006/relationships" xmlns:p="http://schemas.openxmlformats.org/presentationml/2006/main">
  <p:tag name="TEXTCOLOR" val="16777215"/>
</p:tagLst>
</file>

<file path=ppt/tags/tag9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16777215"/>
</p:tagLst>
</file>

<file path=ppt/tags/tag9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potx" id="{AEA58E0F-F7B8-476F-898C-C869FAD00B00}" vid="{F5E8F45D-1BAD-4605-B7EE-D434F65F831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1266</Words>
  <Application>Microsoft Office PowerPoint</Application>
  <PresentationFormat>Bredbild</PresentationFormat>
  <Paragraphs>102</Paragraphs>
  <Slides>16</Slides>
  <Notes>16</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16</vt:i4>
      </vt:variant>
    </vt:vector>
  </HeadingPairs>
  <TitlesOfParts>
    <vt:vector size="20" baseType="lpstr">
      <vt:lpstr>Arial</vt:lpstr>
      <vt:lpstr>Calibri</vt:lpstr>
      <vt:lpstr>Century Gothic</vt:lpstr>
      <vt:lpstr>MSB PPT Egna</vt:lpstr>
      <vt:lpstr>Alla tar sig inte ut lika snabbt. Tyvärr tar bränder ingen hänsyn till det.</vt:lpstr>
      <vt:lpstr>Licens</vt:lpstr>
      <vt:lpstr>Material som är till vår hjälp i arbetet</vt:lpstr>
      <vt:lpstr>En film som belyser problembilden </vt:lpstr>
      <vt:lpstr>Problembild </vt:lpstr>
      <vt:lpstr>Vilka omkommer i bränder?</vt:lpstr>
      <vt:lpstr>Vad menas med förstärkt brandskydd? </vt:lpstr>
      <vt:lpstr>Enkla och omedelbara åtgärder, exempel:</vt:lpstr>
      <vt:lpstr>Ytterligare åtgärder för att stärka brandskyddet, exempel: </vt:lpstr>
      <vt:lpstr>Reflektera och diskutera</vt:lpstr>
      <vt:lpstr>Reflektera och diskutera #1</vt:lpstr>
      <vt:lpstr>Reflektera och diskutera #2</vt:lpstr>
      <vt:lpstr>Reflektera och diskutera #3</vt:lpstr>
      <vt:lpstr>Reflektera och diskutera #4</vt:lpstr>
      <vt:lpstr>Reflektera och diskutera #5</vt:lpstr>
      <vt:lpstr>Utifrån diskussioner, reflektioner och er målbild  – vilka steg kan vi ta nu för att bidra till att minska  antalet skadade och döda till följd av bränder?</vt:lpstr>
    </vt:vector>
  </TitlesOfParts>
  <Company>MSB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Kämpe Marie</dc:creator>
  <cp:lastModifiedBy>Bergroth Maria</cp:lastModifiedBy>
  <cp:revision>85</cp:revision>
  <cp:lastPrinted>2020-12-14T09:17:39Z</cp:lastPrinted>
  <dcterms:created xsi:type="dcterms:W3CDTF">2020-10-22T08:08:36Z</dcterms:created>
  <dcterms:modified xsi:type="dcterms:W3CDTF">2022-11-24T12:32:14Z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ies>
</file>