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B496"/>
    <a:srgbClr val="92E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3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0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837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56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6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9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7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91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4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8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06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0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6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85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3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8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Relationship Id="rId48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2020-09-18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hyperlink" Target="mailto:kontinuitetshantering@msb.se" TargetMode="External"/><Relationship Id="rId4" Type="http://schemas.openxmlformats.org/officeDocument/2006/relationships/hyperlink" Target="http://www.msb.se/kontinuitetshanteri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CE763-DB27-4F55-93FD-B49ECB6C3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Processbild för konsekvensanalys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3702B55-6E9C-44EA-A4DD-FF528ECDC9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47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materialet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 smtClean="0"/>
              <a:t>I det här materialet finns två mallar som kan användas för att sammanfatta, illustrera och kommunicera de kritiska aktiviteter och beroenden som kartläggs i </a:t>
            </a:r>
            <a:r>
              <a:rPr lang="sv-SE" sz="2000" dirty="0" smtClean="0">
                <a:solidFill>
                  <a:schemeClr val="tx1"/>
                </a:solidFill>
              </a:rPr>
              <a:t>konsekvensanalysen (se </a:t>
            </a:r>
            <a:r>
              <a:rPr lang="sv-SE" sz="2000" i="1" dirty="0" smtClean="0">
                <a:solidFill>
                  <a:schemeClr val="tx1"/>
                </a:solidFill>
              </a:rPr>
              <a:t>En </a:t>
            </a:r>
            <a:r>
              <a:rPr lang="sv-SE" sz="2000" i="1" dirty="0">
                <a:solidFill>
                  <a:schemeClr val="tx1"/>
                </a:solidFill>
              </a:rPr>
              <a:t>lathund för arbete med kontinuitetshantering (MSB1406 </a:t>
            </a:r>
            <a:r>
              <a:rPr lang="sv-SE" sz="2000" i="1" dirty="0" smtClean="0">
                <a:solidFill>
                  <a:schemeClr val="tx1"/>
                </a:solidFill>
              </a:rPr>
              <a:t>– reviderad september 2020)</a:t>
            </a:r>
            <a:r>
              <a:rPr lang="sv-SE" sz="20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4" name="textruta 3"/>
          <p:cNvSpPr txBox="1"/>
          <p:nvPr/>
        </p:nvSpPr>
        <p:spPr>
          <a:xfrm>
            <a:off x="448831" y="6129826"/>
            <a:ext cx="4835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Publ.nr: </a:t>
            </a:r>
            <a:r>
              <a:rPr lang="sv-SE" sz="1600" dirty="0" smtClean="0"/>
              <a:t>MSB1508 – reviderad september 2020 </a:t>
            </a:r>
            <a:endParaRPr lang="sv-SE" sz="1600" dirty="0"/>
          </a:p>
        </p:txBody>
      </p:sp>
      <p:cxnSp>
        <p:nvCxnSpPr>
          <p:cNvPr id="12" name="Rak 4">
            <a:extLst>
              <a:ext uri="{FF2B5EF4-FFF2-40B4-BE49-F238E27FC236}">
                <a16:creationId xmlns:a16="http://schemas.microsoft.com/office/drawing/2014/main" id="{E00EAAFE-8687-F64F-B963-B594ACE51470}"/>
              </a:ext>
            </a:extLst>
          </p:cNvPr>
          <p:cNvCxnSpPr>
            <a:cxnSpLocks/>
          </p:cNvCxnSpPr>
          <p:nvPr/>
        </p:nvCxnSpPr>
        <p:spPr>
          <a:xfrm>
            <a:off x="1870930" y="4241791"/>
            <a:ext cx="7632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 12">
            <a:extLst>
              <a:ext uri="{FF2B5EF4-FFF2-40B4-BE49-F238E27FC236}">
                <a16:creationId xmlns:a16="http://schemas.microsoft.com/office/drawing/2014/main" id="{4A9AB1A4-79A5-614F-B1C4-B0C0F85E6A3A}"/>
              </a:ext>
            </a:extLst>
          </p:cNvPr>
          <p:cNvGrpSpPr/>
          <p:nvPr/>
        </p:nvGrpSpPr>
        <p:grpSpPr>
          <a:xfrm>
            <a:off x="1773387" y="4496297"/>
            <a:ext cx="2452232" cy="1525516"/>
            <a:chOff x="7705080" y="1390709"/>
            <a:chExt cx="3731280" cy="2321203"/>
          </a:xfrm>
        </p:grpSpPr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677D7DCF-9208-4242-9977-680D2F6B5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080" y="1390709"/>
              <a:ext cx="3731280" cy="2321203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561736AE-C20B-384C-9C54-3CF743FD68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251"/>
            <a:stretch/>
          </p:blipFill>
          <p:spPr>
            <a:xfrm>
              <a:off x="8092419" y="1549400"/>
              <a:ext cx="2956810" cy="1733550"/>
            </a:xfrm>
            <a:prstGeom prst="rect">
              <a:avLst/>
            </a:prstGeom>
            <a:effectLst>
              <a:innerShdw blurRad="50800">
                <a:prstClr val="black">
                  <a:alpha val="20000"/>
                </a:prstClr>
              </a:innerShdw>
            </a:effectLst>
          </p:spPr>
        </p:pic>
      </p:grpSp>
      <p:grpSp>
        <p:nvGrpSpPr>
          <p:cNvPr id="16" name="Grupp 15">
            <a:extLst>
              <a:ext uri="{FF2B5EF4-FFF2-40B4-BE49-F238E27FC236}">
                <a16:creationId xmlns:a16="http://schemas.microsoft.com/office/drawing/2014/main" id="{E8998ED0-D060-F74F-83E9-B385F01D5BA6}"/>
              </a:ext>
            </a:extLst>
          </p:cNvPr>
          <p:cNvGrpSpPr/>
          <p:nvPr/>
        </p:nvGrpSpPr>
        <p:grpSpPr>
          <a:xfrm>
            <a:off x="4190506" y="4487439"/>
            <a:ext cx="5311136" cy="1388993"/>
            <a:chOff x="886762" y="4282624"/>
            <a:chExt cx="5311136" cy="13889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DC37941-FD99-884E-95DC-2C9D29606DBB}"/>
                </a:ext>
              </a:extLst>
            </p:cNvPr>
            <p:cNvSpPr/>
            <p:nvPr/>
          </p:nvSpPr>
          <p:spPr>
            <a:xfrm>
              <a:off x="886762" y="4282624"/>
              <a:ext cx="5311136" cy="13889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3999" tIns="144000" rIns="0" bIns="18000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600" dirty="0">
                  <a:solidFill>
                    <a:schemeClr val="tx1"/>
                  </a:solidFill>
                </a:rPr>
                <a:t>För mer material kring kontinuitetshantering, besök oss </a:t>
              </a:r>
              <a:r>
                <a:rPr lang="sv-SE" sz="1600" dirty="0" smtClean="0">
                  <a:solidFill>
                    <a:schemeClr val="tx1"/>
                  </a:solidFill>
                </a:rPr>
                <a:t>på </a:t>
              </a:r>
              <a:r>
                <a:rPr lang="sv-SE" sz="1600" b="1" dirty="0" smtClean="0">
                  <a:solidFill>
                    <a:schemeClr val="tx1"/>
                  </a:solidFill>
                  <a:hlinkClick r:id="rId4"/>
                </a:rPr>
                <a:t>www.msb.se/kontinuitetshantering</a:t>
              </a:r>
              <a:r>
                <a:rPr lang="sv-SE" sz="1600" b="1" dirty="0" smtClean="0">
                  <a:solidFill>
                    <a:schemeClr val="tx1"/>
                  </a:solidFill>
                </a:rPr>
                <a:t>.</a:t>
              </a:r>
              <a:r>
                <a:rPr lang="sv-SE" sz="1600" dirty="0" smtClean="0">
                  <a:solidFill>
                    <a:schemeClr val="tx1"/>
                  </a:solidFill>
                </a:rPr>
                <a:t> </a:t>
              </a:r>
              <a:endParaRPr lang="sv-SE" sz="1600" dirty="0">
                <a:solidFill>
                  <a:schemeClr val="tx1"/>
                </a:solidFill>
              </a:endParaRPr>
            </a:p>
            <a:p>
              <a:pPr>
                <a:spcAft>
                  <a:spcPts val="600"/>
                </a:spcAft>
              </a:pPr>
              <a:r>
                <a:rPr lang="sv-SE" sz="1600" dirty="0">
                  <a:solidFill>
                    <a:schemeClr val="tx1"/>
                  </a:solidFill>
                </a:rPr>
                <a:t>Har du frågor är du välkommen att kontakta oss på </a:t>
              </a:r>
              <a:br>
                <a:rPr lang="sv-SE" sz="1600" dirty="0">
                  <a:solidFill>
                    <a:schemeClr val="tx1"/>
                  </a:solidFill>
                </a:rPr>
              </a:br>
              <a:r>
                <a:rPr lang="sv-SE" sz="1600" b="1" dirty="0" smtClean="0">
                  <a:solidFill>
                    <a:schemeClr val="tx1"/>
                  </a:solidFill>
                  <a:hlinkClick r:id="rId5"/>
                </a:rPr>
                <a:t>kontinuitetshantering@msb.se</a:t>
              </a:r>
              <a:r>
                <a:rPr lang="sv-SE" sz="1600" b="1" dirty="0" smtClean="0">
                  <a:solidFill>
                    <a:schemeClr val="tx1"/>
                  </a:solidFill>
                </a:rPr>
                <a:t>.</a:t>
              </a:r>
              <a:r>
                <a:rPr lang="sv-SE" sz="1600" dirty="0" smtClean="0">
                  <a:solidFill>
                    <a:schemeClr val="tx1"/>
                  </a:solidFill>
                </a:rPr>
                <a:t> </a:t>
              </a:r>
              <a:endParaRPr lang="sv-SE" sz="1600" dirty="0">
                <a:solidFill>
                  <a:schemeClr val="tx1"/>
                </a:solidFill>
              </a:endParaRPr>
            </a:p>
          </p:txBody>
        </p:sp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2D3E9927-9BE9-D24E-AAB4-2D9195986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36090" y="4506374"/>
              <a:ext cx="223037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289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Tabell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59159"/>
              </p:ext>
            </p:extLst>
          </p:nvPr>
        </p:nvGraphicFramePr>
        <p:xfrm>
          <a:off x="156450" y="1857299"/>
          <a:ext cx="11847600" cy="425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889">
                  <a:extLst>
                    <a:ext uri="{9D8B030D-6E8A-4147-A177-3AD203B41FA5}">
                      <a16:colId xmlns:a16="http://schemas.microsoft.com/office/drawing/2014/main" val="3471620760"/>
                    </a:ext>
                  </a:extLst>
                </a:gridCol>
                <a:gridCol w="10832711">
                  <a:extLst>
                    <a:ext uri="{9D8B030D-6E8A-4147-A177-3AD203B41FA5}">
                      <a16:colId xmlns:a16="http://schemas.microsoft.com/office/drawing/2014/main" val="687916271"/>
                    </a:ext>
                  </a:extLst>
                </a:gridCol>
              </a:tblGrid>
              <a:tr h="1338430">
                <a:tc>
                  <a:txBody>
                    <a:bodyPr/>
                    <a:lstStyle/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Kritiska</a:t>
                      </a:r>
                    </a:p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aktiviteter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5715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407256"/>
                  </a:ext>
                </a:extLst>
              </a:tr>
              <a:tr h="121925">
                <a:tc>
                  <a:txBody>
                    <a:bodyPr/>
                    <a:lstStyle/>
                    <a:p>
                      <a:pPr algn="r"/>
                      <a:endParaRPr lang="sv-SE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551561"/>
                  </a:ext>
                </a:extLst>
              </a:tr>
              <a:tr h="1338430">
                <a:tc>
                  <a:txBody>
                    <a:bodyPr/>
                    <a:lstStyle/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Interna</a:t>
                      </a:r>
                    </a:p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resurser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5715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914570"/>
                  </a:ext>
                </a:extLst>
              </a:tr>
              <a:tr h="121925">
                <a:tc>
                  <a:txBody>
                    <a:bodyPr/>
                    <a:lstStyle/>
                    <a:p>
                      <a:pPr algn="r"/>
                      <a:endParaRPr lang="sv-SE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194149"/>
                  </a:ext>
                </a:extLst>
              </a:tr>
              <a:tr h="1338430">
                <a:tc>
                  <a:txBody>
                    <a:bodyPr/>
                    <a:lstStyle/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Externa resurser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070945"/>
                  </a:ext>
                </a:extLst>
              </a:tr>
            </a:tbl>
          </a:graphicData>
        </a:graphic>
      </p:graphicFrame>
      <p:pic>
        <p:nvPicPr>
          <p:cNvPr id="6" name="Bildobjekt 5">
            <a:extLst>
              <a:ext uri="{FF2B5EF4-FFF2-40B4-BE49-F238E27FC236}">
                <a16:creationId xmlns:a16="http://schemas.microsoft.com/office/drawing/2014/main" id="{DE16BD0F-DDD9-3243-8752-3B8538F5C7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38" t="-12020" r="-12367" b="-15585"/>
          <a:stretch/>
        </p:blipFill>
        <p:spPr>
          <a:xfrm>
            <a:off x="395882" y="272030"/>
            <a:ext cx="998225" cy="99822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</p:pic>
      <p:grpSp>
        <p:nvGrpSpPr>
          <p:cNvPr id="62" name="Grupp 61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1465969" y="1930380"/>
            <a:ext cx="1190021" cy="1163261"/>
            <a:chOff x="7778375" y="2610105"/>
            <a:chExt cx="778311" cy="760809"/>
          </a:xfrm>
        </p:grpSpPr>
        <p:sp>
          <p:nvSpPr>
            <p:cNvPr id="63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Rektangel 63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r>
                <a:rPr kumimoji="0" lang="sv-SE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25" name="Grupp 124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1465969" y="3423201"/>
            <a:ext cx="1190021" cy="1163261"/>
            <a:chOff x="7778375" y="2610105"/>
            <a:chExt cx="778311" cy="760809"/>
          </a:xfrm>
        </p:grpSpPr>
        <p:sp>
          <p:nvSpPr>
            <p:cNvPr id="129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0" name="Rektangel 129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81" name="Grupp 180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1465969" y="4881283"/>
            <a:ext cx="1190021" cy="1163261"/>
            <a:chOff x="7778375" y="2610105"/>
            <a:chExt cx="778311" cy="760809"/>
          </a:xfrm>
        </p:grpSpPr>
        <p:sp>
          <p:nvSpPr>
            <p:cNvPr id="182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3" name="Rektangel 182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sp>
        <p:nvSpPr>
          <p:cNvPr id="77" name="Rubrik 5">
            <a:extLst>
              <a:ext uri="{FF2B5EF4-FFF2-40B4-BE49-F238E27FC236}">
                <a16:creationId xmlns:a16="http://schemas.microsoft.com/office/drawing/2014/main" id="{DACF6D3B-5E7D-1746-8EA2-651730E46425}"/>
              </a:ext>
            </a:extLst>
          </p:cNvPr>
          <p:cNvSpPr txBox="1">
            <a:spLocks/>
          </p:cNvSpPr>
          <p:nvPr/>
        </p:nvSpPr>
        <p:spPr>
          <a:xfrm>
            <a:off x="1686310" y="428386"/>
            <a:ext cx="10240908" cy="4308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Konsekvensanalys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Samhällsviktig verksamhet:</a:t>
            </a: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grpSp>
        <p:nvGrpSpPr>
          <p:cNvPr id="105" name="Grupp 104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2795708" y="1932178"/>
            <a:ext cx="1190021" cy="1163261"/>
            <a:chOff x="7778375" y="2610105"/>
            <a:chExt cx="778311" cy="760809"/>
          </a:xfrm>
        </p:grpSpPr>
        <p:sp>
          <p:nvSpPr>
            <p:cNvPr id="106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7" name="Rektangel 106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08" name="Grupp 107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2795708" y="3424999"/>
            <a:ext cx="1190021" cy="1163261"/>
            <a:chOff x="7778375" y="2610105"/>
            <a:chExt cx="778311" cy="760809"/>
          </a:xfrm>
        </p:grpSpPr>
        <p:sp>
          <p:nvSpPr>
            <p:cNvPr id="109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0" name="Rektangel 109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11" name="Grupp 110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2795708" y="4883081"/>
            <a:ext cx="1190021" cy="1163261"/>
            <a:chOff x="7778375" y="2610105"/>
            <a:chExt cx="778311" cy="760809"/>
          </a:xfrm>
        </p:grpSpPr>
        <p:sp>
          <p:nvSpPr>
            <p:cNvPr id="112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3" name="Rektangel 112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14" name="Grupp 113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4121959" y="1930380"/>
            <a:ext cx="1190021" cy="1163261"/>
            <a:chOff x="7778375" y="2610105"/>
            <a:chExt cx="778311" cy="760809"/>
          </a:xfrm>
        </p:grpSpPr>
        <p:sp>
          <p:nvSpPr>
            <p:cNvPr id="115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6" name="Rektangel 115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17" name="Grupp 116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4121959" y="3423201"/>
            <a:ext cx="1190021" cy="1163261"/>
            <a:chOff x="7778375" y="2610105"/>
            <a:chExt cx="778311" cy="760809"/>
          </a:xfrm>
        </p:grpSpPr>
        <p:sp>
          <p:nvSpPr>
            <p:cNvPr id="118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9" name="Rektangel 118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20" name="Grupp 119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4121959" y="4881283"/>
            <a:ext cx="1190021" cy="1163261"/>
            <a:chOff x="7778375" y="2610105"/>
            <a:chExt cx="778311" cy="760809"/>
          </a:xfrm>
        </p:grpSpPr>
        <p:sp>
          <p:nvSpPr>
            <p:cNvPr id="121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2" name="Rektangel 121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23" name="Grupp 122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5454724" y="1930380"/>
            <a:ext cx="1190021" cy="1163261"/>
            <a:chOff x="7778375" y="2610105"/>
            <a:chExt cx="778311" cy="760809"/>
          </a:xfrm>
        </p:grpSpPr>
        <p:sp>
          <p:nvSpPr>
            <p:cNvPr id="124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6" name="Rektangel 125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27" name="Grupp 126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5454724" y="3423201"/>
            <a:ext cx="1190021" cy="1163261"/>
            <a:chOff x="7778375" y="2610105"/>
            <a:chExt cx="778311" cy="760809"/>
          </a:xfrm>
        </p:grpSpPr>
        <p:sp>
          <p:nvSpPr>
            <p:cNvPr id="128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1" name="Rektangel 130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33" name="Grupp 132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5454724" y="4881283"/>
            <a:ext cx="1190021" cy="1163261"/>
            <a:chOff x="7778375" y="2610105"/>
            <a:chExt cx="778311" cy="760809"/>
          </a:xfrm>
        </p:grpSpPr>
        <p:sp>
          <p:nvSpPr>
            <p:cNvPr id="134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5" name="Rektangel 134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38" name="Grupp 137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6784463" y="1932178"/>
            <a:ext cx="1190021" cy="1163261"/>
            <a:chOff x="7778375" y="2610105"/>
            <a:chExt cx="778311" cy="760809"/>
          </a:xfrm>
        </p:grpSpPr>
        <p:sp>
          <p:nvSpPr>
            <p:cNvPr id="140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1" name="Rektangel 140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42" name="Grupp 141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6784463" y="3424999"/>
            <a:ext cx="1190021" cy="1163261"/>
            <a:chOff x="7778375" y="2610105"/>
            <a:chExt cx="778311" cy="760809"/>
          </a:xfrm>
        </p:grpSpPr>
        <p:sp>
          <p:nvSpPr>
            <p:cNvPr id="145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7" name="Rektangel 146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48" name="Grupp 147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6784463" y="4883081"/>
            <a:ext cx="1190021" cy="1163261"/>
            <a:chOff x="7778375" y="2610105"/>
            <a:chExt cx="778311" cy="760809"/>
          </a:xfrm>
        </p:grpSpPr>
        <p:sp>
          <p:nvSpPr>
            <p:cNvPr id="149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2" name="Rektangel 151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54" name="Grupp 153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8110714" y="1930380"/>
            <a:ext cx="1190021" cy="1163261"/>
            <a:chOff x="7778375" y="2610105"/>
            <a:chExt cx="778311" cy="760809"/>
          </a:xfrm>
        </p:grpSpPr>
        <p:sp>
          <p:nvSpPr>
            <p:cNvPr id="155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6" name="Rektangel 155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59" name="Grupp 158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8110714" y="3423201"/>
            <a:ext cx="1190021" cy="1163261"/>
            <a:chOff x="7778375" y="2610105"/>
            <a:chExt cx="778311" cy="760809"/>
          </a:xfrm>
        </p:grpSpPr>
        <p:sp>
          <p:nvSpPr>
            <p:cNvPr id="161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2" name="Rektangel 161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63" name="Grupp 162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8110714" y="4881283"/>
            <a:ext cx="1190021" cy="1163261"/>
            <a:chOff x="7778375" y="2610105"/>
            <a:chExt cx="778311" cy="760809"/>
          </a:xfrm>
        </p:grpSpPr>
        <p:sp>
          <p:nvSpPr>
            <p:cNvPr id="166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8" name="Rektangel 167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69" name="Grupp 168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9436965" y="1930380"/>
            <a:ext cx="1190021" cy="1163261"/>
            <a:chOff x="7778375" y="2610105"/>
            <a:chExt cx="778311" cy="760809"/>
          </a:xfrm>
        </p:grpSpPr>
        <p:sp>
          <p:nvSpPr>
            <p:cNvPr id="170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3" name="Rektangel 172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74" name="Grupp 173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9436965" y="3423201"/>
            <a:ext cx="1190021" cy="1163261"/>
            <a:chOff x="7778375" y="2610105"/>
            <a:chExt cx="778311" cy="760809"/>
          </a:xfrm>
        </p:grpSpPr>
        <p:sp>
          <p:nvSpPr>
            <p:cNvPr id="175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6" name="Rektangel 175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77" name="Grupp 176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9436965" y="4881283"/>
            <a:ext cx="1190021" cy="1163261"/>
            <a:chOff x="7778375" y="2610105"/>
            <a:chExt cx="778311" cy="760809"/>
          </a:xfrm>
        </p:grpSpPr>
        <p:sp>
          <p:nvSpPr>
            <p:cNvPr id="178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9" name="Rektangel 178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cxnSp>
        <p:nvCxnSpPr>
          <p:cNvPr id="70" name="Rak 8">
            <a:extLst>
              <a:ext uri="{FF2B5EF4-FFF2-40B4-BE49-F238E27FC236}">
                <a16:creationId xmlns:a16="http://schemas.microsoft.com/office/drawing/2014/main" id="{92AAB94A-9B7C-F144-8327-BAFBBCACBF0D}"/>
              </a:ext>
            </a:extLst>
          </p:cNvPr>
          <p:cNvCxnSpPr>
            <a:cxnSpLocks/>
          </p:cNvCxnSpPr>
          <p:nvPr/>
        </p:nvCxnSpPr>
        <p:spPr>
          <a:xfrm>
            <a:off x="1615203" y="386924"/>
            <a:ext cx="0" cy="8640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179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DE16BD0F-DDD9-3243-8752-3B8538F5C7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38" t="-12020" r="-12367" b="-15585"/>
          <a:stretch/>
        </p:blipFill>
        <p:spPr>
          <a:xfrm>
            <a:off x="395882" y="272030"/>
            <a:ext cx="998225" cy="99822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DACF6D3B-5E7D-1746-8EA2-651730E46425}"/>
              </a:ext>
            </a:extLst>
          </p:cNvPr>
          <p:cNvSpPr txBox="1">
            <a:spLocks/>
          </p:cNvSpPr>
          <p:nvPr/>
        </p:nvSpPr>
        <p:spPr>
          <a:xfrm>
            <a:off x="1686310" y="428386"/>
            <a:ext cx="10240908" cy="4308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Konsekvensanalys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Samhällsviktig verksamhet:</a:t>
            </a: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7" name="Rak 8">
            <a:extLst>
              <a:ext uri="{FF2B5EF4-FFF2-40B4-BE49-F238E27FC236}">
                <a16:creationId xmlns:a16="http://schemas.microsoft.com/office/drawing/2014/main" id="{92AAB94A-9B7C-F144-8327-BAFBBCACBF0D}"/>
              </a:ext>
            </a:extLst>
          </p:cNvPr>
          <p:cNvCxnSpPr>
            <a:cxnSpLocks/>
          </p:cNvCxnSpPr>
          <p:nvPr/>
        </p:nvCxnSpPr>
        <p:spPr>
          <a:xfrm>
            <a:off x="1615203" y="386924"/>
            <a:ext cx="0" cy="8640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 10"/>
          <p:cNvGrpSpPr/>
          <p:nvPr/>
        </p:nvGrpSpPr>
        <p:grpSpPr>
          <a:xfrm>
            <a:off x="623246" y="1783336"/>
            <a:ext cx="1622822" cy="1440000"/>
            <a:chOff x="623246" y="1783336"/>
            <a:chExt cx="1622822" cy="1440000"/>
          </a:xfrm>
        </p:grpSpPr>
        <p:sp>
          <p:nvSpPr>
            <p:cNvPr id="8" name="textruta 7"/>
            <p:cNvSpPr txBox="1"/>
            <p:nvPr/>
          </p:nvSpPr>
          <p:spPr>
            <a:xfrm>
              <a:off x="623246" y="2180170"/>
              <a:ext cx="15417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v-SE" b="1" dirty="0" smtClean="0">
                  <a:latin typeface="+mj-lt"/>
                </a:rPr>
                <a:t>Kritiska aktiviteter</a:t>
              </a:r>
              <a:endParaRPr lang="sv-SE" b="1" dirty="0">
                <a:latin typeface="+mj-lt"/>
              </a:endParaRPr>
            </a:p>
          </p:txBody>
        </p:sp>
        <p:cxnSp>
          <p:nvCxnSpPr>
            <p:cNvPr id="9" name="Rak 8">
              <a:extLst>
                <a:ext uri="{FF2B5EF4-FFF2-40B4-BE49-F238E27FC236}">
                  <a16:creationId xmlns:a16="http://schemas.microsoft.com/office/drawing/2014/main" id="{92AAB94A-9B7C-F144-8327-BAFBBCACBF0D}"/>
                </a:ext>
              </a:extLst>
            </p:cNvPr>
            <p:cNvCxnSpPr>
              <a:cxnSpLocks/>
            </p:cNvCxnSpPr>
            <p:nvPr/>
          </p:nvCxnSpPr>
          <p:spPr>
            <a:xfrm>
              <a:off x="2246068" y="1783336"/>
              <a:ext cx="0" cy="1440000"/>
            </a:xfrm>
            <a:prstGeom prst="line">
              <a:avLst/>
            </a:prstGeom>
            <a:ln w="63500">
              <a:solidFill>
                <a:srgbClr val="8227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 11"/>
          <p:cNvGrpSpPr/>
          <p:nvPr/>
        </p:nvGrpSpPr>
        <p:grpSpPr>
          <a:xfrm>
            <a:off x="623246" y="3427398"/>
            <a:ext cx="1622822" cy="1440000"/>
            <a:chOff x="623246" y="1783336"/>
            <a:chExt cx="1622822" cy="1440000"/>
          </a:xfrm>
        </p:grpSpPr>
        <p:sp>
          <p:nvSpPr>
            <p:cNvPr id="13" name="textruta 12"/>
            <p:cNvSpPr txBox="1"/>
            <p:nvPr/>
          </p:nvSpPr>
          <p:spPr>
            <a:xfrm>
              <a:off x="623246" y="2180170"/>
              <a:ext cx="15417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v-SE" b="1" dirty="0" smtClean="0">
                  <a:latin typeface="+mj-lt"/>
                </a:rPr>
                <a:t>Interna</a:t>
              </a:r>
            </a:p>
            <a:p>
              <a:pPr algn="r"/>
              <a:r>
                <a:rPr lang="sv-SE" b="1" dirty="0" smtClean="0">
                  <a:latin typeface="+mj-lt"/>
                </a:rPr>
                <a:t>resurser</a:t>
              </a:r>
              <a:endParaRPr lang="sv-SE" b="1" dirty="0">
                <a:latin typeface="+mj-lt"/>
              </a:endParaRPr>
            </a:p>
          </p:txBody>
        </p:sp>
        <p:cxnSp>
          <p:nvCxnSpPr>
            <p:cNvPr id="14" name="Rak 8">
              <a:extLst>
                <a:ext uri="{FF2B5EF4-FFF2-40B4-BE49-F238E27FC236}">
                  <a16:creationId xmlns:a16="http://schemas.microsoft.com/office/drawing/2014/main" id="{92AAB94A-9B7C-F144-8327-BAFBBCACBF0D}"/>
                </a:ext>
              </a:extLst>
            </p:cNvPr>
            <p:cNvCxnSpPr>
              <a:cxnSpLocks/>
            </p:cNvCxnSpPr>
            <p:nvPr/>
          </p:nvCxnSpPr>
          <p:spPr>
            <a:xfrm>
              <a:off x="2246068" y="1783336"/>
              <a:ext cx="0" cy="1440000"/>
            </a:xfrm>
            <a:prstGeom prst="line">
              <a:avLst/>
            </a:prstGeom>
            <a:ln w="63500">
              <a:solidFill>
                <a:srgbClr val="41B4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 14"/>
          <p:cNvGrpSpPr/>
          <p:nvPr/>
        </p:nvGrpSpPr>
        <p:grpSpPr>
          <a:xfrm>
            <a:off x="623246" y="5057313"/>
            <a:ext cx="1622822" cy="1440000"/>
            <a:chOff x="623246" y="1783336"/>
            <a:chExt cx="1622822" cy="1440000"/>
          </a:xfrm>
        </p:grpSpPr>
        <p:sp>
          <p:nvSpPr>
            <p:cNvPr id="16" name="textruta 15"/>
            <p:cNvSpPr txBox="1"/>
            <p:nvPr/>
          </p:nvSpPr>
          <p:spPr>
            <a:xfrm>
              <a:off x="623246" y="2180170"/>
              <a:ext cx="15417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v-SE" b="1" dirty="0" smtClean="0">
                  <a:latin typeface="+mj-lt"/>
                </a:rPr>
                <a:t>Externa</a:t>
              </a:r>
            </a:p>
            <a:p>
              <a:pPr algn="r"/>
              <a:r>
                <a:rPr lang="sv-SE" b="1" dirty="0" smtClean="0">
                  <a:latin typeface="+mj-lt"/>
                </a:rPr>
                <a:t>resurser</a:t>
              </a:r>
              <a:endParaRPr lang="sv-SE" b="1" dirty="0">
                <a:latin typeface="+mj-lt"/>
              </a:endParaRPr>
            </a:p>
          </p:txBody>
        </p:sp>
        <p:cxnSp>
          <p:nvCxnSpPr>
            <p:cNvPr id="17" name="Rak 8">
              <a:extLst>
                <a:ext uri="{FF2B5EF4-FFF2-40B4-BE49-F238E27FC236}">
                  <a16:creationId xmlns:a16="http://schemas.microsoft.com/office/drawing/2014/main" id="{92AAB94A-9B7C-F144-8327-BAFBBCACBF0D}"/>
                </a:ext>
              </a:extLst>
            </p:cNvPr>
            <p:cNvCxnSpPr>
              <a:cxnSpLocks/>
            </p:cNvCxnSpPr>
            <p:nvPr/>
          </p:nvCxnSpPr>
          <p:spPr>
            <a:xfrm>
              <a:off x="2246068" y="1783336"/>
              <a:ext cx="0" cy="144000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 17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2529225" y="1964378"/>
            <a:ext cx="1190021" cy="1163261"/>
            <a:chOff x="7778375" y="2610105"/>
            <a:chExt cx="778311" cy="760809"/>
          </a:xfrm>
        </p:grpSpPr>
        <p:sp>
          <p:nvSpPr>
            <p:cNvPr id="19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r>
                <a:rPr kumimoji="0" lang="sv-SE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21" name="Grupp 20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2529225" y="3552896"/>
            <a:ext cx="1190021" cy="1163261"/>
            <a:chOff x="7778375" y="2610105"/>
            <a:chExt cx="778311" cy="760809"/>
          </a:xfrm>
        </p:grpSpPr>
        <p:sp>
          <p:nvSpPr>
            <p:cNvPr id="22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24" name="Grupp 23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2529225" y="5159840"/>
            <a:ext cx="1190021" cy="1163261"/>
            <a:chOff x="7778375" y="2610105"/>
            <a:chExt cx="778311" cy="760809"/>
          </a:xfrm>
        </p:grpSpPr>
        <p:sp>
          <p:nvSpPr>
            <p:cNvPr id="25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3858964" y="1966176"/>
            <a:ext cx="1190021" cy="1163261"/>
            <a:chOff x="7778375" y="2610105"/>
            <a:chExt cx="778311" cy="760809"/>
          </a:xfrm>
        </p:grpSpPr>
        <p:sp>
          <p:nvSpPr>
            <p:cNvPr id="28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30" name="Grupp 29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3858964" y="3554694"/>
            <a:ext cx="1190021" cy="1163261"/>
            <a:chOff x="7778375" y="2610105"/>
            <a:chExt cx="778311" cy="760809"/>
          </a:xfrm>
        </p:grpSpPr>
        <p:sp>
          <p:nvSpPr>
            <p:cNvPr id="31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33" name="Grupp 32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3858964" y="5161638"/>
            <a:ext cx="1190021" cy="1163261"/>
            <a:chOff x="7778375" y="2610105"/>
            <a:chExt cx="778311" cy="760809"/>
          </a:xfrm>
        </p:grpSpPr>
        <p:sp>
          <p:nvSpPr>
            <p:cNvPr id="34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5185215" y="1964378"/>
            <a:ext cx="1190021" cy="1163261"/>
            <a:chOff x="7778375" y="2610105"/>
            <a:chExt cx="778311" cy="760809"/>
          </a:xfrm>
        </p:grpSpPr>
        <p:sp>
          <p:nvSpPr>
            <p:cNvPr id="37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39" name="Grupp 38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5185215" y="3552896"/>
            <a:ext cx="1190021" cy="1163261"/>
            <a:chOff x="7778375" y="2610105"/>
            <a:chExt cx="778311" cy="760809"/>
          </a:xfrm>
        </p:grpSpPr>
        <p:sp>
          <p:nvSpPr>
            <p:cNvPr id="40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5185215" y="5159840"/>
            <a:ext cx="1190021" cy="1163261"/>
            <a:chOff x="7778375" y="2610105"/>
            <a:chExt cx="778311" cy="760809"/>
          </a:xfrm>
        </p:grpSpPr>
        <p:sp>
          <p:nvSpPr>
            <p:cNvPr id="43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45" name="Grupp 44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6517980" y="1964378"/>
            <a:ext cx="1190021" cy="1163261"/>
            <a:chOff x="7778375" y="2610105"/>
            <a:chExt cx="778311" cy="760809"/>
          </a:xfrm>
        </p:grpSpPr>
        <p:sp>
          <p:nvSpPr>
            <p:cNvPr id="46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48" name="Grupp 47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6517980" y="3552896"/>
            <a:ext cx="1190021" cy="1163261"/>
            <a:chOff x="7778375" y="2610105"/>
            <a:chExt cx="778311" cy="760809"/>
          </a:xfrm>
        </p:grpSpPr>
        <p:sp>
          <p:nvSpPr>
            <p:cNvPr id="49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51" name="Grupp 50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6517980" y="5159840"/>
            <a:ext cx="1190021" cy="1163261"/>
            <a:chOff x="7778375" y="2610105"/>
            <a:chExt cx="778311" cy="760809"/>
          </a:xfrm>
        </p:grpSpPr>
        <p:sp>
          <p:nvSpPr>
            <p:cNvPr id="52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54" name="Grupp 53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7847719" y="1966176"/>
            <a:ext cx="1190021" cy="1163261"/>
            <a:chOff x="7778375" y="2610105"/>
            <a:chExt cx="778311" cy="760809"/>
          </a:xfrm>
        </p:grpSpPr>
        <p:sp>
          <p:nvSpPr>
            <p:cNvPr id="55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57" name="Grupp 56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7847719" y="3554694"/>
            <a:ext cx="1190021" cy="1163261"/>
            <a:chOff x="7778375" y="2610105"/>
            <a:chExt cx="778311" cy="760809"/>
          </a:xfrm>
        </p:grpSpPr>
        <p:sp>
          <p:nvSpPr>
            <p:cNvPr id="58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60" name="Grupp 59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7847719" y="5161638"/>
            <a:ext cx="1190021" cy="1163261"/>
            <a:chOff x="7778375" y="2610105"/>
            <a:chExt cx="778311" cy="760809"/>
          </a:xfrm>
        </p:grpSpPr>
        <p:sp>
          <p:nvSpPr>
            <p:cNvPr id="61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Rektangel 61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63" name="Grupp 62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9173970" y="1964378"/>
            <a:ext cx="1190021" cy="1163261"/>
            <a:chOff x="7778375" y="2610105"/>
            <a:chExt cx="778311" cy="760809"/>
          </a:xfrm>
        </p:grpSpPr>
        <p:sp>
          <p:nvSpPr>
            <p:cNvPr id="64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Rektangel 64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66" name="Grupp 65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9173970" y="3552896"/>
            <a:ext cx="1190021" cy="1163261"/>
            <a:chOff x="7778375" y="2610105"/>
            <a:chExt cx="778311" cy="760809"/>
          </a:xfrm>
        </p:grpSpPr>
        <p:sp>
          <p:nvSpPr>
            <p:cNvPr id="67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Rektangel 67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69" name="Grupp 68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9173970" y="5159840"/>
            <a:ext cx="1190021" cy="1163261"/>
            <a:chOff x="7778375" y="2610105"/>
            <a:chExt cx="778311" cy="760809"/>
          </a:xfrm>
        </p:grpSpPr>
        <p:sp>
          <p:nvSpPr>
            <p:cNvPr id="70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1" name="Rektangel 70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cxnSp>
        <p:nvCxnSpPr>
          <p:cNvPr id="81" name="Rak 8">
            <a:extLst>
              <a:ext uri="{FF2B5EF4-FFF2-40B4-BE49-F238E27FC236}">
                <a16:creationId xmlns:a16="http://schemas.microsoft.com/office/drawing/2014/main" id="{92AAB94A-9B7C-F144-8327-BAFBBCACBF0D}"/>
              </a:ext>
            </a:extLst>
          </p:cNvPr>
          <p:cNvCxnSpPr>
            <a:cxnSpLocks/>
          </p:cNvCxnSpPr>
          <p:nvPr/>
        </p:nvCxnSpPr>
        <p:spPr>
          <a:xfrm flipV="1">
            <a:off x="1222744" y="3306243"/>
            <a:ext cx="9739423" cy="36000"/>
          </a:xfrm>
          <a:prstGeom prst="line">
            <a:avLst/>
          </a:prstGeom>
          <a:ln w="28575">
            <a:solidFill>
              <a:srgbClr val="E2E2E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Rak 8">
            <a:extLst>
              <a:ext uri="{FF2B5EF4-FFF2-40B4-BE49-F238E27FC236}">
                <a16:creationId xmlns:a16="http://schemas.microsoft.com/office/drawing/2014/main" id="{92AAB94A-9B7C-F144-8327-BAFBBCACBF0D}"/>
              </a:ext>
            </a:extLst>
          </p:cNvPr>
          <p:cNvCxnSpPr>
            <a:cxnSpLocks/>
          </p:cNvCxnSpPr>
          <p:nvPr/>
        </p:nvCxnSpPr>
        <p:spPr>
          <a:xfrm flipV="1">
            <a:off x="1222743" y="4944355"/>
            <a:ext cx="9739423" cy="36000"/>
          </a:xfrm>
          <a:prstGeom prst="line">
            <a:avLst/>
          </a:prstGeom>
          <a:ln w="28575">
            <a:solidFill>
              <a:srgbClr val="E2E2E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57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06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heme/theme1.xml><?xml version="1.0" encoding="utf-8"?>
<a:theme xmlns:a="http://schemas.openxmlformats.org/drawingml/2006/main" name="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MSB sv.potx" id="{AEA58E0F-F7B8-476F-898C-C869FAD00B00}" vid="{F5E8F45D-1BAD-4605-B7EE-D434F65F831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SB Dokument" ma:contentTypeID="0x0101008239AB5D3D2647B580F011DA2F3561110100F658D6BCDEE2324F9E8D7E730A347927" ma:contentTypeVersion="6" ma:contentTypeDescription="Skapa ett nytt dokument." ma:contentTypeScope="" ma:versionID="70e0d9ad65f15c7e4446e8702c522845">
  <xsd:schema xmlns:xsd="http://www.w3.org/2001/XMLSchema" xmlns:xs="http://www.w3.org/2001/XMLSchema" xmlns:p="http://schemas.microsoft.com/office/2006/metadata/properties" xmlns:ns2="09080109-f6cd-4eba-a2ee-73217fe696ed" xmlns:ns3="24cfc045-c5a1-49b9-9948-fe59e82f39e0" targetNamespace="http://schemas.microsoft.com/office/2006/metadata/properties" ma:root="true" ma:fieldsID="bc557ddd87210af3e1dcd406c81de311" ns2:_="" ns3:_="">
    <xsd:import namespace="09080109-f6cd-4eba-a2ee-73217fe696ed"/>
    <xsd:import namespace="24cfc045-c5a1-49b9-9948-fe59e82f39e0"/>
    <xsd:element name="properties">
      <xsd:complexType>
        <xsd:sequence>
          <xsd:element name="documentManagement">
            <xsd:complexType>
              <xsd:all>
                <xsd:element ref="ns2:msbLabel" minOccurs="0"/>
                <xsd:element ref="ns3:me2188190c4743278d5e2496f7571cdb" minOccurs="0"/>
                <xsd:element ref="ns3:TaxCatchAll" minOccurs="0"/>
                <xsd:element ref="ns3:TaxCatchAllLabel" minOccurs="0"/>
                <xsd:element ref="ns3:pce63744e68d442685f882c419dee97e" minOccurs="0"/>
                <xsd:element ref="ns3:MSB_Record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80109-f6cd-4eba-a2ee-73217fe696ed" elementFormDefault="qualified">
    <xsd:import namespace="http://schemas.microsoft.com/office/2006/documentManagement/types"/>
    <xsd:import namespace="http://schemas.microsoft.com/office/infopath/2007/PartnerControls"/>
    <xsd:element name="msbLabel" ma:index="8" nillable="true" ma:displayName="Märkning" ma:list="{8dc633b5-3e57-4612-ac26-e73598a8604b}" ma:internalName="msbLabel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fc045-c5a1-49b9-9948-fe59e82f39e0" elementFormDefault="qualified">
    <xsd:import namespace="http://schemas.microsoft.com/office/2006/documentManagement/types"/>
    <xsd:import namespace="http://schemas.microsoft.com/office/infopath/2007/PartnerControls"/>
    <xsd:element name="me2188190c4743278d5e2496f7571cdb" ma:index="9" nillable="true" ma:taxonomy="true" ma:internalName="me2188190c4743278d5e2496f7571cdb" ma:taxonomyFieldName="MSB_SiteBusinessProcess" ma:displayName="Handlingsslag" ma:default="1;#Standard|42db7290-f92b-446b-999c-1bee6d848af0" ma:fieldId="{6e218819-0c47-4327-8d5e-2496f7571cdb}" ma:sspId="1d297c32-e349-4b6d-b895-deec35520f0b" ma:termSetId="84c5b001-a021-41b2-9608-e8b90a27b6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Global taxonomikolumn" ma:hidden="true" ma:list="{f7b2145f-c4ba-4122-8d2b-09752664fc90}" ma:internalName="TaxCatchAll" ma:showField="CatchAllData" ma:web="24cfc045-c5a1-49b9-9948-fe59e82f39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Global taxonomikolumn1" ma:hidden="true" ma:list="{f7b2145f-c4ba-4122-8d2b-09752664fc90}" ma:internalName="TaxCatchAllLabel" ma:readOnly="true" ma:showField="CatchAllDataLabel" ma:web="24cfc045-c5a1-49b9-9948-fe59e82f39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ce63744e68d442685f882c419dee97e" ma:index="13" nillable="true" ma:taxonomy="true" ma:internalName="pce63744e68d442685f882c419dee97e" ma:taxonomyFieldName="MSB_DocumentType" ma:displayName="Handlingstyp" ma:fieldId="{9ce63744-e68d-4426-85f8-82c419dee97e}" ma:sspId="1d297c32-e349-4b6d-b895-deec35520f0b" ma:termSetId="e3c19ec3-4bda-47fb-b9f4-9ecf798a87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SB_RecordId" ma:index="15" nillable="true" ma:displayName="Diarienummer" ma:internalName="MSB_RecordId">
      <xsd:simpleType>
        <xsd:restriction base="dms:Text"/>
      </xsd:simpleType>
    </xsd:element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SB_RecordId xmlns="24cfc045-c5a1-49b9-9948-fe59e82f39e0" xsi:nil="true"/>
    <pce63744e68d442685f882c419dee97e xmlns="24cfc045-c5a1-49b9-9948-fe59e82f39e0">
      <Terms xmlns="http://schemas.microsoft.com/office/infopath/2007/PartnerControls"/>
    </pce63744e68d442685f882c419dee97e>
    <msbLabel xmlns="09080109-f6cd-4eba-a2ee-73217fe696ed"/>
    <me2188190c4743278d5e2496f7571cdb xmlns="24cfc045-c5a1-49b9-9948-fe59e82f39e0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</TermName>
          <TermId xmlns="http://schemas.microsoft.com/office/infopath/2007/PartnerControls">42db7290-f92b-446b-999c-1bee6d848af0</TermId>
        </TermInfo>
      </Terms>
    </me2188190c4743278d5e2496f7571cdb>
    <TaxCatchAll xmlns="24cfc045-c5a1-49b9-9948-fe59e82f39e0">
      <Value>1</Value>
    </TaxCatchAll>
  </documentManagement>
</p:properties>
</file>

<file path=customXml/itemProps1.xml><?xml version="1.0" encoding="utf-8"?>
<ds:datastoreItem xmlns:ds="http://schemas.openxmlformats.org/officeDocument/2006/customXml" ds:itemID="{C572779B-7648-49FC-BC9E-603300318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080109-f6cd-4eba-a2ee-73217fe696ed"/>
    <ds:schemaRef ds:uri="24cfc045-c5a1-49b9-9948-fe59e82f39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582748-5278-43A5-9CF1-0C5E158632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D904F-06EA-44D0-8484-37CD8C267486}">
  <ds:schemaRefs>
    <ds:schemaRef ds:uri="http://purl.org/dc/terms/"/>
    <ds:schemaRef ds:uri="http://schemas.openxmlformats.org/package/2006/metadata/core-properties"/>
    <ds:schemaRef ds:uri="09080109-f6cd-4eba-a2ee-73217fe696ed"/>
    <ds:schemaRef ds:uri="http://schemas.microsoft.com/office/2006/documentManagement/types"/>
    <ds:schemaRef ds:uri="http://schemas.microsoft.com/office/infopath/2007/PartnerControls"/>
    <ds:schemaRef ds:uri="24cfc045-c5a1-49b9-9948-fe59e82f39e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</TotalTime>
  <Words>371</Words>
  <Application>Microsoft Office PowerPoint</Application>
  <PresentationFormat>Bredbild</PresentationFormat>
  <Paragraphs>99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MSB PPT Egna</vt:lpstr>
      <vt:lpstr>Processbild för konsekvensanalys</vt:lpstr>
      <vt:lpstr>Om materialet</vt:lpstr>
      <vt:lpstr>PowerPoint-presentation</vt:lpstr>
      <vt:lpstr>PowerPoint-presentation</vt:lpstr>
      <vt:lpstr>PowerPoint-presentation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Workshopmaterial</dc:title>
  <dc:creator>Grundel Alexandra</dc:creator>
  <cp:lastModifiedBy>Bornström Mats</cp:lastModifiedBy>
  <cp:revision>21</cp:revision>
  <dcterms:created xsi:type="dcterms:W3CDTF">2020-02-03T10:29:41Z</dcterms:created>
  <dcterms:modified xsi:type="dcterms:W3CDTF">2020-09-18T12:13:03Z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0x0101008239AB5D3D2647B580F011DA2F3561110100F658D6BCDEE2324F9E8D7E730A347927</vt:lpwstr>
  </property>
  <property fmtid="{D5CDD505-2E9C-101B-9397-08002B2CF9AE}" pid="4" name="MSB_SiteBusinessProcess">
    <vt:lpwstr>1;#Standard|42db7290-f92b-446b-999c-1bee6d848af0</vt:lpwstr>
  </property>
  <property fmtid="{D5CDD505-2E9C-101B-9397-08002B2CF9AE}" pid="5" name="MSB_DocumentType">
    <vt:lpwstr/>
  </property>
</Properties>
</file>