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2" r:id="rId5"/>
  </p:sldMasterIdLst>
  <p:notesMasterIdLst>
    <p:notesMasterId r:id="rId29"/>
  </p:notesMasterIdLst>
  <p:sldIdLst>
    <p:sldId id="333" r:id="rId6"/>
    <p:sldId id="327" r:id="rId7"/>
    <p:sldId id="310" r:id="rId8"/>
    <p:sldId id="376" r:id="rId9"/>
    <p:sldId id="380" r:id="rId10"/>
    <p:sldId id="379" r:id="rId11"/>
    <p:sldId id="382" r:id="rId12"/>
    <p:sldId id="312" r:id="rId13"/>
    <p:sldId id="383" r:id="rId14"/>
    <p:sldId id="384" r:id="rId15"/>
    <p:sldId id="359" r:id="rId16"/>
    <p:sldId id="338" r:id="rId17"/>
    <p:sldId id="339" r:id="rId18"/>
    <p:sldId id="354" r:id="rId19"/>
    <p:sldId id="385" r:id="rId20"/>
    <p:sldId id="386" r:id="rId21"/>
    <p:sldId id="358" r:id="rId22"/>
    <p:sldId id="344" r:id="rId23"/>
    <p:sldId id="357" r:id="rId24"/>
    <p:sldId id="355" r:id="rId25"/>
    <p:sldId id="374" r:id="rId26"/>
    <p:sldId id="324" r:id="rId27"/>
    <p:sldId id="381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74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Lintzén" initials="ML" lastIdx="37" clrIdx="0">
    <p:extLst>
      <p:ext uri="{19B8F6BF-5375-455C-9EA6-DF929625EA0E}">
        <p15:presenceInfo xmlns:p15="http://schemas.microsoft.com/office/powerpoint/2012/main" userId="Malin Lintzén" providerId="None"/>
      </p:ext>
    </p:extLst>
  </p:cmAuthor>
  <p:cmAuthor id="2" name="Grundel Alexandra" initials="GA" lastIdx="15" clrIdx="1">
    <p:extLst>
      <p:ext uri="{19B8F6BF-5375-455C-9EA6-DF929625EA0E}">
        <p15:presenceInfo xmlns:p15="http://schemas.microsoft.com/office/powerpoint/2012/main" userId="S-1-5-21-466509168-1772936955-2901788264-15327" providerId="AD"/>
      </p:ext>
    </p:extLst>
  </p:cmAuthor>
  <p:cmAuthor id="3" name="Kullgren Ida" initials="KI" lastIdx="3" clrIdx="2">
    <p:extLst>
      <p:ext uri="{19B8F6BF-5375-455C-9EA6-DF929625EA0E}">
        <p15:presenceInfo xmlns:p15="http://schemas.microsoft.com/office/powerpoint/2012/main" userId="S-1-5-21-466509168-1772936955-2901788264-3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6D4"/>
    <a:srgbClr val="F8D6C7"/>
    <a:srgbClr val="E67C5E"/>
    <a:srgbClr val="FEE8B0"/>
    <a:srgbClr val="FFCD46"/>
    <a:srgbClr val="41B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5089" autoAdjust="0"/>
  </p:normalViewPr>
  <p:slideViewPr>
    <p:cSldViewPr snapToGrid="0" showGuides="1">
      <p:cViewPr varScale="1">
        <p:scale>
          <a:sx n="121" d="100"/>
          <a:sy n="121" d="100"/>
        </p:scale>
        <p:origin x="96" y="186"/>
      </p:cViewPr>
      <p:guideLst>
        <p:guide orient="horz" pos="822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C564-1050-4A93-B27A-7ED1D1DB181D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80CC-C7FE-48AD-AFEC-0E69A4555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29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88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204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86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12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67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7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1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2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42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8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00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50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05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8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4" name="Bildobjekt 3" descr="MSB Logotyp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E8CE1D95-F632-4AF3-8B7F-A875F814B8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D6F2A64-194C-49DE-98E8-41A62AD1FA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EF1AA8D3-BD3E-4A66-8C0B-3325F522D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,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D7D29E5B-685D-482F-8494-A354F6A1AF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 descr="MSB Logotyp vit">
            <a:extLst>
              <a:ext uri="{FF2B5EF4-FFF2-40B4-BE49-F238E27FC236}">
                <a16:creationId xmlns:a16="http://schemas.microsoft.com/office/drawing/2014/main" id="{16E107E1-7AC3-43CF-A6CA-177B1B812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Rektangel 5" descr="TagShapePrint">
            <a:extLst>
              <a:ext uri="{FF2B5EF4-FFF2-40B4-BE49-F238E27FC236}">
                <a16:creationId xmlns:a16="http://schemas.microsoft.com/office/drawing/2014/main" id="{0D4D6CCC-51E3-41D8-8653-0477B694EC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 descr="MSB Logotyp vit">
            <a:extLst>
              <a:ext uri="{FF2B5EF4-FFF2-40B4-BE49-F238E27FC236}">
                <a16:creationId xmlns:a16="http://schemas.microsoft.com/office/drawing/2014/main" id="{12C87B01-826C-48CD-AAC7-25A0765D7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ektangel 7" descr="TagShapePrint">
            <a:extLst>
              <a:ext uri="{FF2B5EF4-FFF2-40B4-BE49-F238E27FC236}">
                <a16:creationId xmlns:a16="http://schemas.microsoft.com/office/drawing/2014/main" id="{E3053303-1555-4614-897F-4B3D25DF4C9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FEB3FE70-94B2-46E9-B618-19EE7B8667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 descr="MSB Logotyp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BDDE36C-32A0-4EC1-BAB2-21D6BA9EC6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flipH="1">
            <a:off x="-1524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D6D0EBF-3891-481A-A740-9B73D4E3949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50451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1CD9792-B3DA-483F-864B-624F57AED9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1474FF95-72CE-4F15-A907-790A9405D5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6DFBAEC-38E5-4D97-A612-5262025ED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4308DC1-56E8-4359-819D-8BB65DF4D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2965331-77AE-4EFA-821D-2E502D8BBE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CDF3D6E-D108-415E-8D5A-BD46F9E075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F5304C78-2B55-4DEC-9EA7-F3D8D6743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3AA8698-4192-4498-8F9A-9812855A80C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B2533FB9-D3CB-4513-AF01-6865DE3240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189061F8-55E7-49B6-9AEF-E1D14A4DD1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2E03C5E-1186-4165-9246-C2BDBD80276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F7952798-40F2-43AF-ADCB-0F92798101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1" name="Bildobjekt 10" descr="MSB Logotyp vit">
            <a:extLst>
              <a:ext uri="{FF2B5EF4-FFF2-40B4-BE49-F238E27FC236}">
                <a16:creationId xmlns:a16="http://schemas.microsoft.com/office/drawing/2014/main" id="{F1B410AC-55C0-4955-B070-81E9EC8004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EB786C1-5062-47EE-A182-4CBD58D4B3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0" name="Bildobjekt 9" descr="MSB Logotyp vit">
            <a:extLst>
              <a:ext uri="{FF2B5EF4-FFF2-40B4-BE49-F238E27FC236}">
                <a16:creationId xmlns:a16="http://schemas.microsoft.com/office/drawing/2014/main" id="{F530D0E8-4E0D-4D85-AB67-CEE8E5C02C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59DDE75-2A1E-40D1-85C6-BD52C549109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262E663B-7D0C-449C-81ED-E14E74EED1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E357044C-DA38-49F5-A8E4-753F9E350B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C1671A04-B694-4E06-9704-066D21C9B3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51D0A648-C3B8-4A8C-9681-92309A44D8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07C7AC3-BC49-4601-A7B2-0EF800DF7D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BD33255-FFA5-49B8-A9EF-FB42094D81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84FB7889-B26A-4350-BD52-B5ADE9D4AF1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73E7AADB-07B4-4113-8BA0-A7187E6E1E1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994A03BA-DF65-448A-A694-8A0AE9D8BE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285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60284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41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7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16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86449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249233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9027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1357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433223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0242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å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978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25589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023292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D16FB5AD-921C-45BF-86EA-92175399D0E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4F0956D-78F9-4CAE-A663-BE0AC314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0B3A82A4-3D41-42C7-99EB-41059353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21527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31B19DC8-B88F-477F-B0DE-AF27442BC4F6}"/>
              </a:ext>
            </a:extLst>
          </p:cNvPr>
          <p:cNvGrpSpPr/>
          <p:nvPr/>
        </p:nvGrpSpPr>
        <p:grpSpPr>
          <a:xfrm>
            <a:off x="10675620" y="6119856"/>
            <a:ext cx="1297478" cy="571294"/>
            <a:chOff x="10675620" y="6119856"/>
            <a:chExt cx="1297478" cy="571294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11CB780-89A5-4EB6-86A8-CDF107ABD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620" y="6119856"/>
              <a:ext cx="574596" cy="571294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B699213-0B08-448B-9588-C3044E0AD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484" y="6248400"/>
              <a:ext cx="657614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18652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79A7A8C-BC63-4E07-9BB7-FAA2A032CDC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F851F30E-CB90-4CE1-B5C6-8E28D6A3B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5" name="Bildobjekt 4" descr="MSB Logga vit">
              <a:extLst>
                <a:ext uri="{FF2B5EF4-FFF2-40B4-BE49-F238E27FC236}">
                  <a16:creationId xmlns:a16="http://schemas.microsoft.com/office/drawing/2014/main" id="{DFC4A88D-9574-45E3-A2B9-464558FCD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18553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EE50EC-52C5-4BDF-8D27-E225311BCF5D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D8DA891-6A1B-43B2-8C08-3190285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DC103D7D-9DC0-4611-8EDF-958FD7A0C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85798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881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-1524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2125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451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9011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124771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675416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8938934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262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92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028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076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09090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88557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6705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27193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18599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65105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9097EA0-DCA5-48E8-AE2A-8F7E9C10A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C3A49E7A-B3ED-4CD3-9220-9F4D6F7BC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777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E38265-4740-4F0B-889A-CB701337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87B4136A-4379-40D0-B246-C38E5B081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7372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5EC4C38-E736-456A-965E-E2BA17F82D3F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46B2715-4F6B-4C9A-925B-79DBA7A8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C4A6E57B-E5D9-4DE7-A424-068515EBF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38587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06708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11200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58008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01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563D0BB-A7F6-4376-899B-98FBF764D8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63377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12290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95AD137-BC73-42BB-81EA-D9F1C9CBBE89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2786C9B-713D-4AEE-8C45-2555A3135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1919E40C-EE0B-4F85-BD94-4D8638081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78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å,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44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B6F4-6F0E-449D-99C3-FA3961AAF713}" type="datetimeFigureOut">
              <a:rPr lang="sv-SE" smtClean="0"/>
              <a:t>2020-09-18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4F8C-CEC5-4B2C-9C29-5300068510B6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9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hyperlink" Target="mailto:kontinuitetshantering@msb.se" TargetMode="External"/><Relationship Id="rId4" Type="http://schemas.openxmlformats.org/officeDocument/2006/relationships/hyperlink" Target="http://www.msb.se/kontinuitetshanteri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2.png"/><Relationship Id="rId4" Type="http://schemas.openxmlformats.org/officeDocument/2006/relationships/hyperlink" Target="http://www.msb.se/kontinuitetshante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2.png"/><Relationship Id="rId4" Type="http://schemas.openxmlformats.org/officeDocument/2006/relationships/hyperlink" Target="http://www.msb.se/kontinuitetshante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06A37-9FF8-6C4D-9918-97A1D4528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800" y="1368000"/>
            <a:ext cx="9116720" cy="1185077"/>
          </a:xfrm>
        </p:spPr>
        <p:txBody>
          <a:bodyPr/>
          <a:lstStyle/>
          <a:p>
            <a:r>
              <a:rPr lang="sv-SE" dirty="0" smtClean="0"/>
              <a:t>Kontinuitetshantering – </a:t>
            </a:r>
            <a:r>
              <a:rPr lang="sv-SE" dirty="0" smtClean="0">
                <a:solidFill>
                  <a:schemeClr val="tx1"/>
                </a:solidFill>
              </a:rPr>
              <a:t>sjukresor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2A689D-22CE-F647-9CEF-9AEF751FA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Ett förenklat exempel </a:t>
            </a:r>
          </a:p>
        </p:txBody>
      </p:sp>
    </p:spTree>
    <p:extLst>
      <p:ext uri="{BB962C8B-B14F-4D97-AF65-F5344CB8AC3E}">
        <p14:creationId xmlns:p14="http://schemas.microsoft.com/office/powerpoint/2010/main" val="541263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050314" cy="7294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>
                <a:solidFill>
                  <a:schemeClr val="tx1"/>
                </a:solidFill>
              </a:rPr>
              <a:t>Acceptabel </a:t>
            </a:r>
            <a:r>
              <a:rPr lang="sv-SE" sz="2200" b="0" dirty="0" smtClean="0">
                <a:solidFill>
                  <a:schemeClr val="tx1"/>
                </a:solidFill>
              </a:rPr>
              <a:t>avbrottstid</a:t>
            </a:r>
            <a:endParaRPr lang="sv-SE" sz="2200" b="0" dirty="0">
              <a:solidFill>
                <a:schemeClr val="tx1"/>
              </a:solidFill>
            </a:endParaRP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803229"/>
            <a:ext cx="6579222" cy="3054772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94809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998022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78308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359FAC4A-F36B-2A48-8259-91F496B4A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80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744521"/>
            <a:ext cx="5413878" cy="19697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Nästa del är att bestämma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maximalt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acceptabel avbrottstid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(benämns i fortsättningen som acceptabel avbrottstid) för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respektive aktivitet. Med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acceptabel avbrottstid menas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hur lång tid en aktivitet kan ligga nere innan det ger oacceptabla konsekvenser för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verksamheten, organisationen eller samhället.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bl. a. konsekvenserna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avbrottstiderna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görs en bedömning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 vilka aktiviteter som är kritiska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som ska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prioriteras i det fortsatta arbetet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81" name="Grupp 80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2861455"/>
            <a:ext cx="801377" cy="784679"/>
            <a:chOff x="9744377" y="2574480"/>
            <a:chExt cx="772082" cy="755995"/>
          </a:xfrm>
        </p:grpSpPr>
        <p:sp>
          <p:nvSpPr>
            <p:cNvPr id="82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2938779"/>
            <a:ext cx="806366" cy="783857"/>
            <a:chOff x="10727379" y="2670723"/>
            <a:chExt cx="776889" cy="755203"/>
          </a:xfrm>
        </p:grpSpPr>
        <p:sp>
          <p:nvSpPr>
            <p:cNvPr id="85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88" name="Grupp 87">
            <a:extLst>
              <a:ext uri="{FF2B5EF4-FFF2-40B4-BE49-F238E27FC236}">
                <a16:creationId xmlns:a16="http://schemas.microsoft.com/office/drawing/2014/main" id="{3EC40EFE-A24A-9C44-86A7-92CBEA5CB091}"/>
              </a:ext>
            </a:extLst>
          </p:cNvPr>
          <p:cNvGrpSpPr/>
          <p:nvPr/>
        </p:nvGrpSpPr>
        <p:grpSpPr>
          <a:xfrm>
            <a:off x="11430111" y="3460814"/>
            <a:ext cx="630890" cy="539985"/>
            <a:chOff x="7778375" y="2610105"/>
            <a:chExt cx="778312" cy="760810"/>
          </a:xfrm>
        </p:grpSpPr>
        <p:sp>
          <p:nvSpPr>
            <p:cNvPr id="89" name="Rektangel 64">
              <a:extLst>
                <a:ext uri="{FF2B5EF4-FFF2-40B4-BE49-F238E27FC236}">
                  <a16:creationId xmlns:a16="http://schemas.microsoft.com/office/drawing/2014/main" id="{C13D448C-6523-2940-8E8C-549BC881C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08065733-2399-0A4F-868E-4D1F13053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2" name="Grupp 91">
            <a:extLst>
              <a:ext uri="{FF2B5EF4-FFF2-40B4-BE49-F238E27FC236}">
                <a16:creationId xmlns:a16="http://schemas.microsoft.com/office/drawing/2014/main" id="{689C6439-6CBD-1042-BA12-6CBD488E5F3F}"/>
              </a:ext>
            </a:extLst>
          </p:cNvPr>
          <p:cNvGrpSpPr/>
          <p:nvPr/>
        </p:nvGrpSpPr>
        <p:grpSpPr>
          <a:xfrm>
            <a:off x="10287111" y="3460814"/>
            <a:ext cx="630890" cy="539985"/>
            <a:chOff x="7778375" y="2610105"/>
            <a:chExt cx="778312" cy="760810"/>
          </a:xfrm>
        </p:grpSpPr>
        <p:sp>
          <p:nvSpPr>
            <p:cNvPr id="93" name="Rektangel 64">
              <a:extLst>
                <a:ext uri="{FF2B5EF4-FFF2-40B4-BE49-F238E27FC236}">
                  <a16:creationId xmlns:a16="http://schemas.microsoft.com/office/drawing/2014/main" id="{2AB12127-580C-F847-8494-73F16F24D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311F81C3-42CC-E145-9417-591DA3E1A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95" name="Platshållare för innehåll 14">
            <a:extLst>
              <a:ext uri="{FF2B5EF4-FFF2-40B4-BE49-F238E27FC236}">
                <a16:creationId xmlns:a16="http://schemas.microsoft.com/office/drawing/2014/main" id="{99F73DA0-143B-A246-A3B5-93C9832EF8B1}"/>
              </a:ext>
            </a:extLst>
          </p:cNvPr>
          <p:cNvSpPr txBox="1">
            <a:spLocks/>
          </p:cNvSpPr>
          <p:nvPr/>
        </p:nvSpPr>
        <p:spPr>
          <a:xfrm>
            <a:off x="7497145" y="6203641"/>
            <a:ext cx="45682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som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prioriteras i fortsatt </a:t>
            </a: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arbete.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6" name="Rak 160">
            <a:extLst>
              <a:ext uri="{FF2B5EF4-FFF2-40B4-BE49-F238E27FC236}">
                <a16:creationId xmlns:a16="http://schemas.microsoft.com/office/drawing/2014/main" id="{5D803B65-7212-E344-8F90-93651880DE9A}"/>
              </a:ext>
            </a:extLst>
          </p:cNvPr>
          <p:cNvCxnSpPr>
            <a:cxnSpLocks/>
          </p:cNvCxnSpPr>
          <p:nvPr/>
        </p:nvCxnSpPr>
        <p:spPr>
          <a:xfrm flipV="1">
            <a:off x="8355579" y="5918613"/>
            <a:ext cx="0" cy="28502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lips 96">
            <a:extLst>
              <a:ext uri="{FF2B5EF4-FFF2-40B4-BE49-F238E27FC236}">
                <a16:creationId xmlns:a16="http://schemas.microsoft.com/office/drawing/2014/main" id="{A1934992-CEF8-464B-8521-0A81802AE24A}"/>
              </a:ext>
            </a:extLst>
          </p:cNvPr>
          <p:cNvSpPr>
            <a:spLocks noChangeAspect="1"/>
          </p:cNvSpPr>
          <p:nvPr/>
        </p:nvSpPr>
        <p:spPr>
          <a:xfrm>
            <a:off x="7366432" y="617752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8" name="Grupp 97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99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02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09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7" name="Grupp 146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48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9" name="Rektangel 148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51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445087" y="2937004"/>
            <a:ext cx="801375" cy="788485"/>
            <a:chOff x="8761376" y="2670723"/>
            <a:chExt cx="772082" cy="759662"/>
          </a:xfrm>
        </p:grpSpPr>
        <p:sp>
          <p:nvSpPr>
            <p:cNvPr id="154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5" name="Rektangel 154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2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6" name="Grupp 155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2892694"/>
            <a:ext cx="807843" cy="789677"/>
            <a:chOff x="7778375" y="2610105"/>
            <a:chExt cx="778312" cy="760810"/>
          </a:xfrm>
        </p:grpSpPr>
        <p:sp>
          <p:nvSpPr>
            <p:cNvPr id="162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3" name="Rektangel 162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4" name="Grupp 163">
            <a:extLst>
              <a:ext uri="{FF2B5EF4-FFF2-40B4-BE49-F238E27FC236}">
                <a16:creationId xmlns:a16="http://schemas.microsoft.com/office/drawing/2014/main" id="{FEFFE708-454A-7246-88D6-45226D9632C6}"/>
              </a:ext>
            </a:extLst>
          </p:cNvPr>
          <p:cNvGrpSpPr/>
          <p:nvPr/>
        </p:nvGrpSpPr>
        <p:grpSpPr>
          <a:xfrm>
            <a:off x="9057025" y="3460814"/>
            <a:ext cx="630890" cy="539985"/>
            <a:chOff x="7778375" y="2610105"/>
            <a:chExt cx="778312" cy="760810"/>
          </a:xfrm>
        </p:grpSpPr>
        <p:sp>
          <p:nvSpPr>
            <p:cNvPr id="165" name="Rektangel 64">
              <a:extLst>
                <a:ext uri="{FF2B5EF4-FFF2-40B4-BE49-F238E27FC236}">
                  <a16:creationId xmlns:a16="http://schemas.microsoft.com/office/drawing/2014/main" id="{20E5F46F-8FBB-8440-9D18-2094AAACB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6" name="Rektangel 165">
              <a:extLst>
                <a:ext uri="{FF2B5EF4-FFF2-40B4-BE49-F238E27FC236}">
                  <a16:creationId xmlns:a16="http://schemas.microsoft.com/office/drawing/2014/main" id="{2FCBBDD7-36AF-F24F-A5FE-2E3B44E17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7" name="Grupp 166">
            <a:extLst>
              <a:ext uri="{FF2B5EF4-FFF2-40B4-BE49-F238E27FC236}">
                <a16:creationId xmlns:a16="http://schemas.microsoft.com/office/drawing/2014/main" id="{7DAA3140-6B44-2842-900A-FBB20A72B2BF}"/>
              </a:ext>
            </a:extLst>
          </p:cNvPr>
          <p:cNvGrpSpPr/>
          <p:nvPr/>
        </p:nvGrpSpPr>
        <p:grpSpPr>
          <a:xfrm>
            <a:off x="7783397" y="3460814"/>
            <a:ext cx="630890" cy="539985"/>
            <a:chOff x="7778375" y="2610105"/>
            <a:chExt cx="778312" cy="760810"/>
          </a:xfrm>
        </p:grpSpPr>
        <p:sp>
          <p:nvSpPr>
            <p:cNvPr id="168" name="Rektangel 64">
              <a:extLst>
                <a:ext uri="{FF2B5EF4-FFF2-40B4-BE49-F238E27FC236}">
                  <a16:creationId xmlns:a16="http://schemas.microsoft.com/office/drawing/2014/main" id="{AEC245B2-1408-374B-8682-90715DBA7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9" name="Rektangel 168">
              <a:extLst>
                <a:ext uri="{FF2B5EF4-FFF2-40B4-BE49-F238E27FC236}">
                  <a16:creationId xmlns:a16="http://schemas.microsoft.com/office/drawing/2014/main" id="{928998A3-B609-2648-A636-638688160F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0" name="Grupp 169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171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2" name="Rektangel 171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 </a:t>
              </a: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3" name="Grupp 172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174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5" name="Rektangel 174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 </a:t>
              </a: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6" name="Grupp 175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177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8" name="Rektangel 177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 </a:t>
              </a: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9" name="Grupp 178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180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1" name="Rektangel 180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82" name="Grupp 181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183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4" name="Rektangel 183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85" name="Rektangel 184">
            <a:extLst>
              <a:ext uri="{FF2B5EF4-FFF2-40B4-BE49-F238E27FC236}">
                <a16:creationId xmlns:a16="http://schemas.microsoft.com/office/drawing/2014/main" id="{0C7C9627-6E53-DB40-BB7C-3E906F4F7035}"/>
              </a:ext>
            </a:extLst>
          </p:cNvPr>
          <p:cNvSpPr/>
          <p:nvPr/>
        </p:nvSpPr>
        <p:spPr>
          <a:xfrm>
            <a:off x="7089994" y="2824876"/>
            <a:ext cx="2611176" cy="3093737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Platshållare för innehåll 14">
            <a:extLst>
              <a:ext uri="{FF2B5EF4-FFF2-40B4-BE49-F238E27FC236}">
                <a16:creationId xmlns:a16="http://schemas.microsoft.com/office/drawing/2014/main" id="{E7A794DE-052C-5847-AFF2-F804477B1E25}"/>
              </a:ext>
            </a:extLst>
          </p:cNvPr>
          <p:cNvSpPr txBox="1">
            <a:spLocks/>
          </p:cNvSpPr>
          <p:nvPr/>
        </p:nvSpPr>
        <p:spPr>
          <a:xfrm>
            <a:off x="7439483" y="1699762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Hur länge kan aktiviteten ligga nere?</a:t>
            </a:r>
          </a:p>
        </p:txBody>
      </p:sp>
      <p:sp>
        <p:nvSpPr>
          <p:cNvPr id="187" name="Platshållare för innehåll 14">
            <a:extLst>
              <a:ext uri="{FF2B5EF4-FFF2-40B4-BE49-F238E27FC236}">
                <a16:creationId xmlns:a16="http://schemas.microsoft.com/office/drawing/2014/main" id="{C87BCF48-4893-144E-AA34-65389734A858}"/>
              </a:ext>
            </a:extLst>
          </p:cNvPr>
          <p:cNvSpPr txBox="1">
            <a:spLocks/>
          </p:cNvSpPr>
          <p:nvPr/>
        </p:nvSpPr>
        <p:spPr>
          <a:xfrm>
            <a:off x="7721530" y="2093698"/>
            <a:ext cx="4124702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Använd gärna post it-lappar för att lista de acceptabla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avbrottstiderna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(står som tid i de vita rutorna).</a:t>
            </a:r>
          </a:p>
        </p:txBody>
      </p:sp>
      <p:sp>
        <p:nvSpPr>
          <p:cNvPr id="188" name="Ellips 187">
            <a:extLst>
              <a:ext uri="{FF2B5EF4-FFF2-40B4-BE49-F238E27FC236}">
                <a16:creationId xmlns:a16="http://schemas.microsoft.com/office/drawing/2014/main" id="{D81EE78F-2488-C24E-90A6-E42BC30C9412}"/>
              </a:ext>
            </a:extLst>
          </p:cNvPr>
          <p:cNvSpPr>
            <a:spLocks noChangeAspect="1"/>
          </p:cNvSpPr>
          <p:nvPr/>
        </p:nvSpPr>
        <p:spPr>
          <a:xfrm>
            <a:off x="7366432" y="204147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346611"/>
            <a:ext cx="57848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länge kan en aktivitet ligga nere innan det ger oacceptabla konsekvenser utifrån kriteriemodellen?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Finns det tidpunkter när aktiviteten är särskilt viktig? T.ex. vid ett visst datum, tid på dygnet eller årstid.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aktiviteter ger vid en störning mest allvarliga konsekvenser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Har kortast acceptabel avbrottstid? Är särskilt viktiga vid vissa tidpunkter?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 vi behöver prioritera mellan aktiviteter, vilken eller vilka är viktigast att upprätthålla?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det någon aktivitet som flera aktiviteter eller samhällsviktiga verksamheter är beroende av?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Grupp 7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78" name="Frihandsfigur 7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9" name="Frihandsfigur 7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6" name="Frihandsfigur 85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7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5" name="textruta 114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sp>
        <p:nvSpPr>
          <p:cNvPr id="105" name="Platshållare för innehåll 14">
            <a:extLst>
              <a:ext uri="{FF2B5EF4-FFF2-40B4-BE49-F238E27FC236}">
                <a16:creationId xmlns:a16="http://schemas.microsoft.com/office/drawing/2014/main" id="{0251A077-17D2-D142-B1FD-968AEA9B3B7A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schemeClr val="tx1"/>
                </a:solidFill>
                <a:latin typeface="Century Gothic"/>
                <a:cs typeface="+mn-cs"/>
              </a:rPr>
              <a:t>Sjukresor</a:t>
            </a:r>
            <a:br>
              <a:rPr lang="sv-SE" sz="1400" dirty="0">
                <a:solidFill>
                  <a:schemeClr val="tx1"/>
                </a:solidFill>
                <a:latin typeface="Century Gothic"/>
                <a:cs typeface="+mn-cs"/>
              </a:rPr>
            </a:br>
            <a:endParaRPr lang="sv-SE" sz="1400" dirty="0">
              <a:solidFill>
                <a:schemeClr val="tx1"/>
              </a:solidFill>
              <a:highlight>
                <a:srgbClr val="FFFF00"/>
              </a:highlight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748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F788D07-FA13-0C4F-9223-DA4B365A9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0704"/>
              </p:ext>
            </p:extLst>
          </p:nvPr>
        </p:nvGraphicFramePr>
        <p:xfrm>
          <a:off x="395882" y="2036966"/>
          <a:ext cx="11480431" cy="379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0632">
                  <a:extLst>
                    <a:ext uri="{9D8B030D-6E8A-4147-A177-3AD203B41FA5}">
                      <a16:colId xmlns:a16="http://schemas.microsoft.com/office/drawing/2014/main" val="3986732965"/>
                    </a:ext>
                  </a:extLst>
                </a:gridCol>
                <a:gridCol w="6204351">
                  <a:extLst>
                    <a:ext uri="{9D8B030D-6E8A-4147-A177-3AD203B41FA5}">
                      <a16:colId xmlns:a16="http://schemas.microsoft.com/office/drawing/2014/main" val="345775357"/>
                    </a:ext>
                  </a:extLst>
                </a:gridCol>
                <a:gridCol w="2199421">
                  <a:extLst>
                    <a:ext uri="{9D8B030D-6E8A-4147-A177-3AD203B41FA5}">
                      <a16:colId xmlns:a16="http://schemas.microsoft.com/office/drawing/2014/main" val="1009937067"/>
                    </a:ext>
                  </a:extLst>
                </a:gridCol>
                <a:gridCol w="1426027">
                  <a:extLst>
                    <a:ext uri="{9D8B030D-6E8A-4147-A177-3AD203B41FA5}">
                      <a16:colId xmlns:a16="http://schemas.microsoft.com/office/drawing/2014/main" val="2023658421"/>
                    </a:ext>
                  </a:extLst>
                </a:gridCol>
              </a:tblGrid>
              <a:tr h="756913">
                <a:tc>
                  <a:txBody>
                    <a:bodyPr/>
                    <a:lstStyle/>
                    <a:p>
                      <a:pPr algn="l"/>
                      <a:r>
                        <a:rPr lang="sv-SE" sz="1200" dirty="0">
                          <a:latin typeface="+mj-lt"/>
                        </a:rPr>
                        <a:t>Aktiviteter som upprätthåller den samhällsviktiga verksamheten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+mj-lt"/>
                        </a:rPr>
                        <a:t>Exempel på konsekvenser vid </a:t>
                      </a:r>
                      <a:r>
                        <a:rPr lang="sv-SE" sz="1200" dirty="0" smtClean="0">
                          <a:latin typeface="+mj-lt"/>
                        </a:rPr>
                        <a:t>störning </a:t>
                      </a:r>
                      <a:r>
                        <a:rPr lang="sv-SE" sz="1200" dirty="0">
                          <a:latin typeface="+mj-lt"/>
                        </a:rPr>
                        <a:t>(exemplet utgår från kriterierna på </a:t>
                      </a:r>
                      <a:r>
                        <a:rPr lang="sv-SE" sz="1200" dirty="0" smtClean="0">
                          <a:latin typeface="+mj-lt"/>
                        </a:rPr>
                        <a:t>bild 9)</a:t>
                      </a:r>
                      <a:endParaRPr lang="sv-SE" sz="1200" dirty="0"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Acceptabel avbrottstid</a:t>
                      </a:r>
                      <a:br>
                        <a:rPr lang="sv-S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för aktiviteten</a:t>
                      </a:r>
                      <a:endParaRPr lang="sv-S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Är det här en kritisk aktivitet som ska prioriteras i det fortsatta arbetet? 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818095702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Kunden </a:t>
                      </a:r>
                      <a:r>
                        <a:rPr lang="sv-SE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beställer </a:t>
                      </a:r>
                      <a:r>
                        <a:rPr lang="sv-S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sjukresa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Om kunden inte kan beställa sin sjukresa kan det få påverkan på kundens liv och hälsa. Det riskerar även att påverka verksamhetens</a:t>
                      </a:r>
                      <a:r>
                        <a:rPr lang="sv-SE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förtroende samtidigt som det riskerar att bli köer och förseningar i systemet. </a:t>
                      </a:r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Det kan också få ekonomiska konsekvenser om ersättningstransporter måste beställas. 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98277232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Trafikdirigering av trafikföretagen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Om man inte</a:t>
                      </a:r>
                      <a:r>
                        <a:rPr lang="sv-SE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kan </a:t>
                      </a:r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utföra sina beställningar,</a:t>
                      </a:r>
                      <a:r>
                        <a:rPr lang="sv-SE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kommer det att leda till förseningar. Det kan få hälsomässiga konsekvenser. Förtroendet för verksamheten</a:t>
                      </a:r>
                      <a:r>
                        <a:rPr lang="sv-SE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riskerar att påverkas. </a:t>
                      </a:r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Det kan också få ekonomiska konsekvenser om ersättningstransporter måste beställas. </a:t>
                      </a:r>
                      <a:endParaRPr lang="sv-S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36874599"/>
                  </a:ext>
                </a:extLst>
              </a:tr>
              <a:tr h="49839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Utförande av transport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Patientens hälsa kan påverkas om transporterna inte kan genomföras. Det riskerar att</a:t>
                      </a:r>
                      <a:r>
                        <a:rPr lang="sv-SE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påverka förtroendet genom ett dåligt </a:t>
                      </a:r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rykte och dålig publicitet. Minskad trovärdighet, både för</a:t>
                      </a:r>
                      <a:r>
                        <a:rPr lang="sv-SE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den som beställer tjänsten och den som levererar tjänsten. Det kan </a:t>
                      </a:r>
                      <a:r>
                        <a:rPr lang="sv-SE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också få </a:t>
                      </a:r>
                      <a:r>
                        <a:rPr lang="sv-S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ekonomiska konsekvenser om ersättningstransporter måste beställas. </a:t>
                      </a:r>
                      <a:endParaRPr lang="sv-S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Anges inte i detta exempel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218289420"/>
                  </a:ext>
                </a:extLst>
              </a:tr>
            </a:tbl>
          </a:graphicData>
        </a:graphic>
      </p:graphicFrame>
      <p:sp>
        <p:nvSpPr>
          <p:cNvPr id="10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024" y="540585"/>
            <a:ext cx="9975289" cy="729670"/>
          </a:xfrm>
        </p:spPr>
        <p:txBody>
          <a:bodyPr/>
          <a:lstStyle/>
          <a:p>
            <a:r>
              <a:rPr lang="sv-SE" sz="2400" dirty="0"/>
              <a:t>Konsekvensanalys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delresultat efter workshop </a:t>
            </a:r>
            <a:r>
              <a:rPr lang="sv-SE" sz="2200" b="0" dirty="0">
                <a:solidFill>
                  <a:schemeClr val="tx1"/>
                </a:solidFill>
              </a:rPr>
              <a:t>1- Prioriteringsunderlag</a:t>
            </a:r>
          </a:p>
        </p:txBody>
      </p:sp>
      <p:cxnSp>
        <p:nvCxnSpPr>
          <p:cNvPr id="11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829917" y="508909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2078718" y="1299182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avbrottstider eller återställningstider mot 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718718" y="128627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5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R</a:t>
            </a:r>
            <a:r>
              <a:rPr lang="sv-SE" sz="2200" b="0" dirty="0" smtClean="0"/>
              <a:t>esurser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Nästa del i konsekvensanalysen innebär att identifiera de resurser (beroenden) som </a:t>
            </a:r>
            <a:r>
              <a:rPr lang="sv-SE" sz="1400" dirty="0"/>
              <a:t>upprätthåller var och en av de kritiska aktiviteterna, </a:t>
            </a:r>
            <a:r>
              <a:rPr lang="sv-SE" sz="1400" dirty="0" smtClean="0">
                <a:solidFill>
                  <a:schemeClr val="tx1"/>
                </a:solidFill>
              </a:rPr>
              <a:t>dvs. </a:t>
            </a:r>
            <a:r>
              <a:rPr lang="sv-SE" sz="1400" dirty="0">
                <a:solidFill>
                  <a:schemeClr val="tx1"/>
                </a:solidFill>
              </a:rPr>
              <a:t>de aktiviteter som har prioriterats utifrån tidigare moment.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Det underlättar om ni tänker på att de kritiska resurserna utgörs av </a:t>
            </a:r>
            <a:r>
              <a:rPr lang="sv-SE" sz="1400" dirty="0" smtClean="0"/>
              <a:t>substantiv, </a:t>
            </a:r>
            <a:r>
              <a:rPr lang="sv-SE" sz="1400" smtClean="0"/>
              <a:t>exempelvis</a:t>
            </a:r>
            <a:r>
              <a:rPr lang="sv-SE" sz="1400" smtClean="0">
                <a:solidFill>
                  <a:schemeClr val="tx1"/>
                </a:solidFill>
              </a:rPr>
              <a:t> </a:t>
            </a:r>
            <a:r>
              <a:rPr lang="sv-SE" sz="1400" i="1">
                <a:solidFill>
                  <a:schemeClr val="tx1"/>
                </a:solidFill>
              </a:rPr>
              <a:t>operatörer, telefoni </a:t>
            </a:r>
            <a:r>
              <a:rPr lang="sv-SE" sz="1400">
                <a:solidFill>
                  <a:schemeClr val="tx1"/>
                </a:solidFill>
              </a:rPr>
              <a:t>och</a:t>
            </a:r>
            <a:r>
              <a:rPr lang="sv-SE" sz="1400" i="1">
                <a:solidFill>
                  <a:schemeClr val="tx1"/>
                </a:solidFill>
              </a:rPr>
              <a:t> sjukresefordon</a:t>
            </a:r>
            <a:r>
              <a:rPr lang="sv-SE" sz="1400" i="1" smtClean="0">
                <a:solidFill>
                  <a:schemeClr val="tx1"/>
                </a:solidFill>
              </a:rPr>
              <a:t>.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</a:p>
          <a:p>
            <a:endParaRPr lang="sv-SE" sz="1400" b="1" dirty="0">
              <a:latin typeface="+mj-lt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DCFD96FF-49EE-DB4A-9861-3607267A8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54" name="Platshållare för innehåll 14">
            <a:extLst>
              <a:ext uri="{FF2B5EF4-FFF2-40B4-BE49-F238E27FC236}">
                <a16:creationId xmlns:a16="http://schemas.microsoft.com/office/drawing/2014/main" id="{015A0AF2-90E9-C048-BFF8-A5128F814676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 smtClean="0">
                <a:solidFill>
                  <a:schemeClr val="tx1"/>
                </a:solidFill>
                <a:latin typeface="Century Gothic"/>
                <a:cs typeface="+mn-cs"/>
              </a:rPr>
              <a:t>Sjukresor</a:t>
            </a: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/>
            </a:r>
            <a:b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</a:br>
            <a:endParaRPr lang="sv-SE" sz="1400" dirty="0">
              <a:solidFill>
                <a:prstClr val="black"/>
              </a:solidFill>
              <a:highlight>
                <a:srgbClr val="FFFF00"/>
              </a:highlight>
              <a:latin typeface="Century Gothic"/>
              <a:cs typeface="+mn-cs"/>
            </a:endParaRPr>
          </a:p>
        </p:txBody>
      </p:sp>
      <p:sp>
        <p:nvSpPr>
          <p:cNvPr id="55" name="Platshållare för innehåll 14">
            <a:extLst>
              <a:ext uri="{FF2B5EF4-FFF2-40B4-BE49-F238E27FC236}">
                <a16:creationId xmlns:a16="http://schemas.microsoft.com/office/drawing/2014/main" id="{BBB3AA51-5F1A-E248-B989-3BBA2D54094C}"/>
              </a:ext>
            </a:extLst>
          </p:cNvPr>
          <p:cNvSpPr txBox="1">
            <a:spLocks/>
          </p:cNvSpPr>
          <p:nvPr/>
        </p:nvSpPr>
        <p:spPr>
          <a:xfrm>
            <a:off x="7492116" y="3219497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Platshållare för innehåll 14">
            <a:extLst>
              <a:ext uri="{FF2B5EF4-FFF2-40B4-BE49-F238E27FC236}">
                <a16:creationId xmlns:a16="http://schemas.microsoft.com/office/drawing/2014/main" id="{392CD8D5-9F67-5545-B8BF-BC11EF73CDF4}"/>
              </a:ext>
            </a:extLst>
          </p:cNvPr>
          <p:cNvSpPr txBox="1">
            <a:spLocks/>
          </p:cNvSpPr>
          <p:nvPr/>
        </p:nvSpPr>
        <p:spPr>
          <a:xfrm>
            <a:off x="7492115" y="3520032"/>
            <a:ext cx="4551479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i="1" dirty="0">
                <a:solidFill>
                  <a:schemeClr val="tx1"/>
                </a:solidFill>
              </a:rPr>
              <a:t>Använd post it-lappar för att lista resurserna. Koppla resurserna till respektive kritisk aktivitet. Siffrorna inom parentes indikerar koppling till de olika kritiska aktiviteterna. Använd gärna olika färger på post-it lapparna för att hålla isär de interna (gröna) och externa (röda) </a:t>
            </a:r>
            <a:r>
              <a:rPr lang="sv-SE" sz="1200" i="1" dirty="0" smtClean="0">
                <a:solidFill>
                  <a:schemeClr val="tx1"/>
                </a:solidFill>
              </a:rPr>
              <a:t>resurserna.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96774840-471B-CA42-B661-6F33234F59F4}"/>
              </a:ext>
            </a:extLst>
          </p:cNvPr>
          <p:cNvSpPr>
            <a:spLocks noChangeAspect="1"/>
          </p:cNvSpPr>
          <p:nvPr/>
        </p:nvSpPr>
        <p:spPr>
          <a:xfrm>
            <a:off x="7179620" y="34885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8" name="Grupp 57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5812984"/>
            <a:ext cx="772082" cy="759662"/>
            <a:chOff x="8761376" y="2670723"/>
            <a:chExt cx="772082" cy="759662"/>
          </a:xfrm>
        </p:grpSpPr>
        <p:sp>
          <p:nvSpPr>
            <p:cNvPr id="59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68" name="Grupp 67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5716741"/>
            <a:ext cx="772082" cy="755995"/>
            <a:chOff x="9744377" y="2574480"/>
            <a:chExt cx="772082" cy="755995"/>
          </a:xfrm>
        </p:grpSpPr>
        <p:sp>
          <p:nvSpPr>
            <p:cNvPr id="69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5812984"/>
            <a:ext cx="776889" cy="755203"/>
            <a:chOff x="10727379" y="2670723"/>
            <a:chExt cx="776889" cy="755203"/>
          </a:xfrm>
        </p:grpSpPr>
        <p:sp>
          <p:nvSpPr>
            <p:cNvPr id="72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4886245"/>
            <a:ext cx="776889" cy="755203"/>
            <a:chOff x="10727379" y="2670723"/>
            <a:chExt cx="776889" cy="755203"/>
          </a:xfrm>
        </p:grpSpPr>
        <p:sp>
          <p:nvSpPr>
            <p:cNvPr id="75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7" name="Grupp 76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4774828"/>
            <a:ext cx="778312" cy="760810"/>
            <a:chOff x="7778375" y="2610105"/>
            <a:chExt cx="778312" cy="760810"/>
          </a:xfrm>
        </p:grpSpPr>
        <p:sp>
          <p:nvSpPr>
            <p:cNvPr id="78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2" name="Rektangel 81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4843912"/>
            <a:ext cx="772082" cy="759662"/>
            <a:chOff x="8761376" y="2670723"/>
            <a:chExt cx="772082" cy="759662"/>
          </a:xfrm>
        </p:grpSpPr>
        <p:sp>
          <p:nvSpPr>
            <p:cNvPr id="85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7" name="Grupp 86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64078" y="4799305"/>
            <a:ext cx="778312" cy="760810"/>
            <a:chOff x="7778375" y="2610105"/>
            <a:chExt cx="778312" cy="760810"/>
          </a:xfrm>
        </p:grpSpPr>
        <p:sp>
          <p:nvSpPr>
            <p:cNvPr id="89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2" name="Rektangel 91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93" name="Grupp 92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5752366"/>
            <a:ext cx="778312" cy="760810"/>
            <a:chOff x="7778375" y="2610105"/>
            <a:chExt cx="778312" cy="760810"/>
          </a:xfrm>
        </p:grpSpPr>
        <p:sp>
          <p:nvSpPr>
            <p:cNvPr id="106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08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110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Rektangel 110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113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4" name="Rektangel 113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116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18" name="Grupp 117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19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22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9" name="Rektangel 138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41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2" name="Rektangel 141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1" name="textruta 60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behövs för att kunna upprätthålla/genomföra respektive kritisk aktivitet? Vad är aktiviteten beroende av?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Vilka av resurserna är interna (som organisationen själv råder över) och vilka är externa resurser (som organisationen inte råder över)?</a:t>
            </a:r>
          </a:p>
        </p:txBody>
      </p:sp>
      <p:grpSp>
        <p:nvGrpSpPr>
          <p:cNvPr id="62" name="Grupp 61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3" name="Frihandsfigur 62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Frihandsfigur 63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Frihandsfigur 64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Frihandsfigur 65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9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0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1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8" name="textruta 87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948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Återställningstid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1695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Nästa del är att bestämma </a:t>
            </a:r>
            <a:r>
              <a:rPr lang="sv-SE" sz="1400" i="1" dirty="0"/>
              <a:t>återställningstider</a:t>
            </a:r>
            <a:r>
              <a:rPr lang="sv-SE" sz="1400" dirty="0"/>
              <a:t> för </a:t>
            </a:r>
            <a:br>
              <a:rPr lang="sv-SE" sz="1400" dirty="0"/>
            </a:br>
            <a:r>
              <a:rPr lang="sv-SE" sz="1400" dirty="0"/>
              <a:t>respektive resurs, dvs. inom vilken tid resursen måste återställas för att störni</a:t>
            </a:r>
            <a:r>
              <a:rPr lang="sv-SE" sz="1400" dirty="0">
                <a:solidFill>
                  <a:schemeClr val="tx1"/>
                </a:solidFill>
              </a:rPr>
              <a:t>ngen </a:t>
            </a:r>
            <a:r>
              <a:rPr lang="sv-SE" sz="1400" dirty="0" smtClean="0">
                <a:solidFill>
                  <a:schemeClr val="tx1"/>
                </a:solidFill>
              </a:rPr>
              <a:t>inte </a:t>
            </a:r>
            <a:r>
              <a:rPr lang="sv-SE" sz="1400" dirty="0">
                <a:solidFill>
                  <a:schemeClr val="tx1"/>
                </a:solidFill>
              </a:rPr>
              <a:t>ska ge oacceptabla konsekvenser för den samhällsviktiga verksamheten </a:t>
            </a:r>
            <a:r>
              <a:rPr lang="sv-SE" sz="1400" i="1" dirty="0">
                <a:solidFill>
                  <a:schemeClr val="tx1"/>
                </a:solidFill>
              </a:rPr>
              <a:t>sjukresor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</a:p>
          <a:p>
            <a:endParaRPr lang="sv-SE" sz="1400" b="1" dirty="0">
              <a:latin typeface="+mj-lt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59" name="Platshållare för innehåll 14">
            <a:extLst>
              <a:ext uri="{FF2B5EF4-FFF2-40B4-BE49-F238E27FC236}">
                <a16:creationId xmlns:a16="http://schemas.microsoft.com/office/drawing/2014/main" id="{59A9E762-DCEF-904E-BD10-63A6DF12ABA9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prstClr val="black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schemeClr val="tx1"/>
                </a:solidFill>
                <a:latin typeface="Century Gothic"/>
                <a:cs typeface="+mn-cs"/>
              </a:rPr>
              <a:t>Sjukresor</a:t>
            </a:r>
            <a: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  <a:t/>
            </a:r>
            <a:br>
              <a:rPr lang="sv-SE" sz="1400" dirty="0">
                <a:solidFill>
                  <a:prstClr val="black"/>
                </a:solidFill>
                <a:latin typeface="Century Gothic"/>
                <a:cs typeface="+mn-cs"/>
              </a:rPr>
            </a:br>
            <a:endParaRPr lang="sv-SE" sz="1400" dirty="0">
              <a:solidFill>
                <a:prstClr val="black"/>
              </a:solidFill>
              <a:highlight>
                <a:srgbClr val="FFFF00"/>
              </a:highlight>
              <a:latin typeface="Century Gothic"/>
              <a:cs typeface="+mn-cs"/>
            </a:endParaRPr>
          </a:p>
        </p:txBody>
      </p:sp>
      <p:sp>
        <p:nvSpPr>
          <p:cNvPr id="66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4974786"/>
            <a:ext cx="772082" cy="759662"/>
            <a:chOff x="8761376" y="2670723"/>
            <a:chExt cx="772082" cy="759662"/>
          </a:xfrm>
        </p:grpSpPr>
        <p:sp>
          <p:nvSpPr>
            <p:cNvPr id="68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4878543"/>
            <a:ext cx="772082" cy="755995"/>
            <a:chOff x="9744377" y="2574480"/>
            <a:chExt cx="772082" cy="755995"/>
          </a:xfrm>
        </p:grpSpPr>
        <p:sp>
          <p:nvSpPr>
            <p:cNvPr id="71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4974786"/>
            <a:ext cx="776889" cy="755203"/>
            <a:chOff x="10727379" y="2670723"/>
            <a:chExt cx="776889" cy="755203"/>
          </a:xfrm>
        </p:grpSpPr>
        <p:sp>
          <p:nvSpPr>
            <p:cNvPr id="74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76" name="Rak 45">
            <a:extLst>
              <a:ext uri="{FF2B5EF4-FFF2-40B4-BE49-F238E27FC236}">
                <a16:creationId xmlns:a16="http://schemas.microsoft.com/office/drawing/2014/main" id="{79274DE3-0611-5740-B340-26C8705CAD0D}"/>
              </a:ext>
            </a:extLst>
          </p:cNvPr>
          <p:cNvCxnSpPr>
            <a:cxnSpLocks/>
            <a:stCxn id="133" idx="0"/>
            <a:endCxn id="124" idx="2"/>
          </p:cNvCxnSpPr>
          <p:nvPr/>
        </p:nvCxnSpPr>
        <p:spPr>
          <a:xfrm flipV="1">
            <a:off x="8396767" y="3054033"/>
            <a:ext cx="962140" cy="1238024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latshållare för innehåll 14">
            <a:extLst>
              <a:ext uri="{FF2B5EF4-FFF2-40B4-BE49-F238E27FC236}">
                <a16:creationId xmlns:a16="http://schemas.microsoft.com/office/drawing/2014/main" id="{BA461FF2-45F1-2246-98C4-9FFB2C44E821}"/>
              </a:ext>
            </a:extLst>
          </p:cNvPr>
          <p:cNvSpPr txBox="1">
            <a:spLocks/>
          </p:cNvSpPr>
          <p:nvPr/>
        </p:nvSpPr>
        <p:spPr>
          <a:xfrm>
            <a:off x="8984717" y="3258249"/>
            <a:ext cx="1030014" cy="338554"/>
          </a:xfrm>
          <a:prstGeom prst="rect">
            <a:avLst/>
          </a:prstGeom>
          <a:solidFill>
            <a:srgbClr val="E2E2E1"/>
          </a:solidFill>
        </p:spPr>
        <p:txBody>
          <a:bodyPr vert="horz" wrap="square" lIns="72000" tIns="45720" rIns="7200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8" name="Grupp 77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3833518"/>
            <a:ext cx="776889" cy="755203"/>
            <a:chOff x="10727379" y="2670723"/>
            <a:chExt cx="776889" cy="755203"/>
          </a:xfrm>
        </p:grpSpPr>
        <p:sp>
          <p:nvSpPr>
            <p:cNvPr id="79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1" name="Grupp 80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3722101"/>
            <a:ext cx="778312" cy="760810"/>
            <a:chOff x="7778375" y="2610105"/>
            <a:chExt cx="778312" cy="760810"/>
          </a:xfrm>
        </p:grpSpPr>
        <p:sp>
          <p:nvSpPr>
            <p:cNvPr id="82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5" name="Grupp 84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3791185"/>
            <a:ext cx="772082" cy="759662"/>
            <a:chOff x="8761376" y="2670723"/>
            <a:chExt cx="772082" cy="759662"/>
          </a:xfrm>
        </p:grpSpPr>
        <p:sp>
          <p:nvSpPr>
            <p:cNvPr id="86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88" name="Platshållare för innehåll 14">
            <a:extLst>
              <a:ext uri="{FF2B5EF4-FFF2-40B4-BE49-F238E27FC236}">
                <a16:creationId xmlns:a16="http://schemas.microsoft.com/office/drawing/2014/main" id="{83FBB12C-9160-6446-A3B6-097AB01C8972}"/>
              </a:ext>
            </a:extLst>
          </p:cNvPr>
          <p:cNvSpPr txBox="1">
            <a:spLocks/>
          </p:cNvSpPr>
          <p:nvPr/>
        </p:nvSpPr>
        <p:spPr>
          <a:xfrm>
            <a:off x="7717990" y="5928047"/>
            <a:ext cx="4317162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Notera tiderna på post it-lapparna.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Återställningstiden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 lika med,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kortare än, den acceptabla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avbrottstiden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på den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kritiska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aktiviteter som är beroende av resursen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5246B8A8-706B-E845-9123-91EC087DA689}"/>
              </a:ext>
            </a:extLst>
          </p:cNvPr>
          <p:cNvSpPr>
            <a:spLocks noChangeAspect="1"/>
          </p:cNvSpPr>
          <p:nvPr/>
        </p:nvSpPr>
        <p:spPr>
          <a:xfrm>
            <a:off x="7366432" y="59126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0" name="Grupp 89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92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Rektangel 92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95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98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13" name="Grupp 112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14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17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23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4914168"/>
            <a:ext cx="778312" cy="760810"/>
            <a:chOff x="7778375" y="2610105"/>
            <a:chExt cx="778312" cy="760810"/>
          </a:xfrm>
        </p:grpSpPr>
        <p:sp>
          <p:nvSpPr>
            <p:cNvPr id="126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7" name="Rektangel 126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8" name="Grupp 127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06862" y="3748473"/>
            <a:ext cx="778312" cy="760810"/>
            <a:chOff x="7778375" y="2610105"/>
            <a:chExt cx="778312" cy="760810"/>
          </a:xfrm>
        </p:grpSpPr>
        <p:sp>
          <p:nvSpPr>
            <p:cNvPr id="129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31" name="Grupp 130">
            <a:extLst>
              <a:ext uri="{FF2B5EF4-FFF2-40B4-BE49-F238E27FC236}">
                <a16:creationId xmlns:a16="http://schemas.microsoft.com/office/drawing/2014/main" id="{DEFC4B5D-843C-7F49-807F-90F1EA3B28E4}"/>
              </a:ext>
            </a:extLst>
          </p:cNvPr>
          <p:cNvGrpSpPr/>
          <p:nvPr/>
        </p:nvGrpSpPr>
        <p:grpSpPr>
          <a:xfrm>
            <a:off x="8104955" y="4292057"/>
            <a:ext cx="630890" cy="539985"/>
            <a:chOff x="7778375" y="2610105"/>
            <a:chExt cx="778312" cy="760810"/>
          </a:xfrm>
        </p:grpSpPr>
        <p:sp>
          <p:nvSpPr>
            <p:cNvPr id="132" name="Rektangel 64">
              <a:extLst>
                <a:ext uri="{FF2B5EF4-FFF2-40B4-BE49-F238E27FC236}">
                  <a16:creationId xmlns:a16="http://schemas.microsoft.com/office/drawing/2014/main" id="{67EA4F50-1B42-3F4D-AF69-2C8E89BB1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6E300AFD-5FF9-A04A-806F-BDF0D1D14F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134" name="Rak 44">
            <a:extLst>
              <a:ext uri="{FF2B5EF4-FFF2-40B4-BE49-F238E27FC236}">
                <a16:creationId xmlns:a16="http://schemas.microsoft.com/office/drawing/2014/main" id="{37A42BB2-E7F4-F648-BD8A-5C53BC182F79}"/>
              </a:ext>
            </a:extLst>
          </p:cNvPr>
          <p:cNvCxnSpPr>
            <a:cxnSpLocks/>
            <a:stCxn id="133" idx="0"/>
            <a:endCxn id="118" idx="2"/>
          </p:cNvCxnSpPr>
          <p:nvPr/>
        </p:nvCxnSpPr>
        <p:spPr>
          <a:xfrm flipV="1">
            <a:off x="8396767" y="3038599"/>
            <a:ext cx="998" cy="125345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ruta 99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Givet de acceptabla avbrottstiderna, hur snabbt behöver respektive resurs återställas? Dvs. när behöver den kunna användas igen?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För att en störning inte ska ge oacceptabla konsekvenser, vilken är den minsta kapaciteten resursen behöver återställas till? Dvs. behöver resursen fungera till 100%, 50%, 10% osv.? </a:t>
            </a:r>
          </a:p>
          <a:p>
            <a:pPr>
              <a:spcAft>
                <a:spcPts val="900"/>
              </a:spcAft>
              <a:buClr>
                <a:schemeClr val="accent2"/>
              </a:buClr>
              <a:buSzPct val="120000"/>
            </a:pPr>
            <a:endParaRPr lang="sv-SE" sz="1200" dirty="0"/>
          </a:p>
        </p:txBody>
      </p: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102" name="Frihandsfigur 101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6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07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08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09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0" name="textruta 109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19" name="textruta 11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35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ell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21065"/>
              </p:ext>
            </p:extLst>
          </p:nvPr>
        </p:nvGraphicFramePr>
        <p:xfrm>
          <a:off x="156450" y="1867131"/>
          <a:ext cx="11847600" cy="425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889">
                  <a:extLst>
                    <a:ext uri="{9D8B030D-6E8A-4147-A177-3AD203B41FA5}">
                      <a16:colId xmlns:a16="http://schemas.microsoft.com/office/drawing/2014/main" val="3471620760"/>
                    </a:ext>
                  </a:extLst>
                </a:gridCol>
                <a:gridCol w="10832711">
                  <a:extLst>
                    <a:ext uri="{9D8B030D-6E8A-4147-A177-3AD203B41FA5}">
                      <a16:colId xmlns:a16="http://schemas.microsoft.com/office/drawing/2014/main" val="687916271"/>
                    </a:ext>
                  </a:extLst>
                </a:gridCol>
              </a:tblGrid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Kritiska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aktiviteter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07256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551561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Interna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1457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194149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Externa 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70945"/>
                  </a:ext>
                </a:extLst>
              </a:tr>
            </a:tbl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pSp>
        <p:nvGrpSpPr>
          <p:cNvPr id="62" name="Grupp 61">
            <a:extLst>
              <a:ext uri="{FF2B5EF4-FFF2-40B4-BE49-F238E27FC236}">
                <a16:creationId xmlns:a16="http://schemas.microsoft.com/office/drawing/2014/main" id="{99D5BC37-8CB9-BC43-89BF-CC3BA8DE8654}"/>
              </a:ext>
            </a:extLst>
          </p:cNvPr>
          <p:cNvGrpSpPr/>
          <p:nvPr/>
        </p:nvGrpSpPr>
        <p:grpSpPr>
          <a:xfrm rot="21440132">
            <a:off x="1554455" y="1930380"/>
            <a:ext cx="1190021" cy="1163261"/>
            <a:chOff x="7778375" y="2610105"/>
            <a:chExt cx="778311" cy="760809"/>
          </a:xfrm>
        </p:grpSpPr>
        <p:sp>
          <p:nvSpPr>
            <p:cNvPr id="63" name="Rektangel 64">
              <a:extLst>
                <a:ext uri="{FF2B5EF4-FFF2-40B4-BE49-F238E27FC236}">
                  <a16:creationId xmlns:a16="http://schemas.microsoft.com/office/drawing/2014/main" id="{0CDFC2A4-9B47-6545-8BB4-E4A0285D5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8C5B1101-6A22-5442-9B37-BDEB627F1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1. Kunden beställer sjukresa</a:t>
              </a: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3A0B5378-D68A-164D-9CF9-EAC6CB3B9690}"/>
              </a:ext>
            </a:extLst>
          </p:cNvPr>
          <p:cNvGrpSpPr/>
          <p:nvPr/>
        </p:nvGrpSpPr>
        <p:grpSpPr>
          <a:xfrm rot="183365">
            <a:off x="2836008" y="1979540"/>
            <a:ext cx="1190021" cy="1163261"/>
            <a:chOff x="7778375" y="2610105"/>
            <a:chExt cx="778311" cy="760809"/>
          </a:xfrm>
        </p:grpSpPr>
        <p:sp>
          <p:nvSpPr>
            <p:cNvPr id="73" name="Rektangel 64">
              <a:extLst>
                <a:ext uri="{FF2B5EF4-FFF2-40B4-BE49-F238E27FC236}">
                  <a16:creationId xmlns:a16="http://schemas.microsoft.com/office/drawing/2014/main" id="{F34C118E-0AD2-9842-AF5A-49DF233BE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5B0952E3-70D2-7043-83B9-8C402F42E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2. Trafikdirigering av trafikföretagen</a:t>
              </a: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B4A8844C-3093-5F4A-BDCB-D0A712FDD46E}"/>
              </a:ext>
            </a:extLst>
          </p:cNvPr>
          <p:cNvGrpSpPr/>
          <p:nvPr/>
        </p:nvGrpSpPr>
        <p:grpSpPr>
          <a:xfrm rot="21428845">
            <a:off x="4117561" y="1950044"/>
            <a:ext cx="1190021" cy="1163261"/>
            <a:chOff x="7778375" y="2610105"/>
            <a:chExt cx="778311" cy="760809"/>
          </a:xfrm>
        </p:grpSpPr>
        <p:sp>
          <p:nvSpPr>
            <p:cNvPr id="80" name="Rektangel 64">
              <a:extLst>
                <a:ext uri="{FF2B5EF4-FFF2-40B4-BE49-F238E27FC236}">
                  <a16:creationId xmlns:a16="http://schemas.microsoft.com/office/drawing/2014/main" id="{846F236D-2C67-8B44-8B17-7009767B3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31F2774A-4B1C-8143-9C0E-8B60425675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3. Utförande av transport</a:t>
              </a:r>
            </a:p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85117CE4-5F82-7348-8694-75951A2C0F3C}"/>
              </a:ext>
            </a:extLst>
          </p:cNvPr>
          <p:cNvGrpSpPr/>
          <p:nvPr/>
        </p:nvGrpSpPr>
        <p:grpSpPr>
          <a:xfrm rot="175349">
            <a:off x="1564288" y="3423201"/>
            <a:ext cx="1190021" cy="1163261"/>
            <a:chOff x="7778375" y="2610105"/>
            <a:chExt cx="778311" cy="760809"/>
          </a:xfrm>
        </p:grpSpPr>
        <p:sp>
          <p:nvSpPr>
            <p:cNvPr id="129" name="Rektangel 64">
              <a:extLst>
                <a:ext uri="{FF2B5EF4-FFF2-40B4-BE49-F238E27FC236}">
                  <a16:creationId xmlns:a16="http://schemas.microsoft.com/office/drawing/2014/main" id="{E775F12F-40D7-404E-9ECE-EEEE36BA5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CDF38AD6-6986-744F-B3C3-5DF799429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defRPr/>
              </a:pP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Personal - operatörer 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(1-2)</a:t>
              </a: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D561175B-7EFC-3042-89D7-D2854EBBC5B5}"/>
              </a:ext>
            </a:extLst>
          </p:cNvPr>
          <p:cNvGrpSpPr/>
          <p:nvPr/>
        </p:nvGrpSpPr>
        <p:grpSpPr>
          <a:xfrm>
            <a:off x="2845841" y="3462529"/>
            <a:ext cx="1190021" cy="1163261"/>
            <a:chOff x="7778375" y="2610105"/>
            <a:chExt cx="778311" cy="760809"/>
          </a:xfrm>
        </p:grpSpPr>
        <p:sp>
          <p:nvSpPr>
            <p:cNvPr id="136" name="Rektangel 64">
              <a:extLst>
                <a:ext uri="{FF2B5EF4-FFF2-40B4-BE49-F238E27FC236}">
                  <a16:creationId xmlns:a16="http://schemas.microsoft.com/office/drawing/2014/main" id="{B86D6AD6-DB32-BB4C-8899-AA238E355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7" name="Rektangel 136">
              <a:extLst>
                <a:ext uri="{FF2B5EF4-FFF2-40B4-BE49-F238E27FC236}">
                  <a16:creationId xmlns:a16="http://schemas.microsoft.com/office/drawing/2014/main" id="{3E0E4B57-7E52-5843-BE81-DEC47DE613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defRPr/>
              </a:pP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Lokaler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(1-2)</a:t>
              </a:r>
            </a:p>
          </p:txBody>
        </p:sp>
      </p:grpSp>
      <p:grpSp>
        <p:nvGrpSpPr>
          <p:cNvPr id="139" name="Grupp 138">
            <a:extLst>
              <a:ext uri="{FF2B5EF4-FFF2-40B4-BE49-F238E27FC236}">
                <a16:creationId xmlns:a16="http://schemas.microsoft.com/office/drawing/2014/main" id="{E2A426DA-0B25-104A-AB36-41E3E6AE79C6}"/>
              </a:ext>
            </a:extLst>
          </p:cNvPr>
          <p:cNvGrpSpPr/>
          <p:nvPr/>
        </p:nvGrpSpPr>
        <p:grpSpPr>
          <a:xfrm rot="241736">
            <a:off x="4127394" y="3423201"/>
            <a:ext cx="1190021" cy="1163261"/>
            <a:chOff x="7778375" y="2610105"/>
            <a:chExt cx="778311" cy="760809"/>
          </a:xfrm>
        </p:grpSpPr>
        <p:sp>
          <p:nvSpPr>
            <p:cNvPr id="143" name="Rektangel 64">
              <a:extLst>
                <a:ext uri="{FF2B5EF4-FFF2-40B4-BE49-F238E27FC236}">
                  <a16:creationId xmlns:a16="http://schemas.microsoft.com/office/drawing/2014/main" id="{F75287A3-2057-E649-87AA-4E0A15072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2FF59F6F-8E88-A64C-8528-8B32C6299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Intern IT, nätverk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(1-2)</a:t>
              </a:r>
            </a:p>
          </p:txBody>
        </p:sp>
      </p:grpSp>
      <p:grpSp>
        <p:nvGrpSpPr>
          <p:cNvPr id="181" name="Grupp 180">
            <a:extLst>
              <a:ext uri="{FF2B5EF4-FFF2-40B4-BE49-F238E27FC236}">
                <a16:creationId xmlns:a16="http://schemas.microsoft.com/office/drawing/2014/main" id="{BED3DEC1-12B9-4941-9F5A-8395B50D71CB}"/>
              </a:ext>
            </a:extLst>
          </p:cNvPr>
          <p:cNvGrpSpPr/>
          <p:nvPr/>
        </p:nvGrpSpPr>
        <p:grpSpPr>
          <a:xfrm rot="21408766">
            <a:off x="1564290" y="4927535"/>
            <a:ext cx="1190021" cy="1163261"/>
            <a:chOff x="7778375" y="2610105"/>
            <a:chExt cx="778311" cy="760809"/>
          </a:xfrm>
        </p:grpSpPr>
        <p:sp>
          <p:nvSpPr>
            <p:cNvPr id="182" name="Rektangel 64">
              <a:extLst>
                <a:ext uri="{FF2B5EF4-FFF2-40B4-BE49-F238E27FC236}">
                  <a16:creationId xmlns:a16="http://schemas.microsoft.com/office/drawing/2014/main" id="{DEC8D642-74BD-DB45-A0DB-01367A96E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3" name="Rektangel 182">
              <a:extLst>
                <a:ext uri="{FF2B5EF4-FFF2-40B4-BE49-F238E27FC236}">
                  <a16:creationId xmlns:a16="http://schemas.microsoft.com/office/drawing/2014/main" id="{43D39A8B-791A-3C44-808A-98BD5A7E83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Personal - förare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(3)</a:t>
              </a:r>
            </a:p>
          </p:txBody>
        </p:sp>
      </p:grpSp>
      <p:grpSp>
        <p:nvGrpSpPr>
          <p:cNvPr id="184" name="Grupp 183">
            <a:extLst>
              <a:ext uri="{FF2B5EF4-FFF2-40B4-BE49-F238E27FC236}">
                <a16:creationId xmlns:a16="http://schemas.microsoft.com/office/drawing/2014/main" id="{95527904-DB9A-2E48-96E8-0409835CDC45}"/>
              </a:ext>
            </a:extLst>
          </p:cNvPr>
          <p:cNvGrpSpPr/>
          <p:nvPr/>
        </p:nvGrpSpPr>
        <p:grpSpPr>
          <a:xfrm>
            <a:off x="2845843" y="4868543"/>
            <a:ext cx="1190021" cy="1163261"/>
            <a:chOff x="7778375" y="2610105"/>
            <a:chExt cx="778311" cy="760809"/>
          </a:xfrm>
        </p:grpSpPr>
        <p:sp>
          <p:nvSpPr>
            <p:cNvPr id="185" name="Rektangel 64">
              <a:extLst>
                <a:ext uri="{FF2B5EF4-FFF2-40B4-BE49-F238E27FC236}">
                  <a16:creationId xmlns:a16="http://schemas.microsoft.com/office/drawing/2014/main" id="{CCEA031B-F867-974A-BEF8-90C1A48BE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6" name="Rektangel 185">
              <a:extLst>
                <a:ext uri="{FF2B5EF4-FFF2-40B4-BE49-F238E27FC236}">
                  <a16:creationId xmlns:a16="http://schemas.microsoft.com/office/drawing/2014/main" id="{37915505-2635-5349-887A-DB6CE3C2E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IT (internet, externa lev.)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(2-3)</a:t>
              </a:r>
            </a:p>
          </p:txBody>
        </p:sp>
      </p:grpSp>
      <p:grpSp>
        <p:nvGrpSpPr>
          <p:cNvPr id="187" name="Grupp 186">
            <a:extLst>
              <a:ext uri="{FF2B5EF4-FFF2-40B4-BE49-F238E27FC236}">
                <a16:creationId xmlns:a16="http://schemas.microsoft.com/office/drawing/2014/main" id="{9CB9E3B2-F9FA-B44E-943F-F648E3E2BC89}"/>
              </a:ext>
            </a:extLst>
          </p:cNvPr>
          <p:cNvGrpSpPr/>
          <p:nvPr/>
        </p:nvGrpSpPr>
        <p:grpSpPr>
          <a:xfrm rot="21115730">
            <a:off x="4127396" y="4878375"/>
            <a:ext cx="1190021" cy="1163261"/>
            <a:chOff x="7778375" y="2610105"/>
            <a:chExt cx="778311" cy="760809"/>
          </a:xfrm>
        </p:grpSpPr>
        <p:sp>
          <p:nvSpPr>
            <p:cNvPr id="188" name="Rektangel 64">
              <a:extLst>
                <a:ext uri="{FF2B5EF4-FFF2-40B4-BE49-F238E27FC236}">
                  <a16:creationId xmlns:a16="http://schemas.microsoft.com/office/drawing/2014/main" id="{325824EC-6176-6C41-A24B-3B69E1309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9" name="Rektangel 188">
              <a:extLst>
                <a:ext uri="{FF2B5EF4-FFF2-40B4-BE49-F238E27FC236}">
                  <a16:creationId xmlns:a16="http://schemas.microsoft.com/office/drawing/2014/main" id="{958C80F3-EAE5-DA48-AC38-5A9581238B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El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(1-3)</a:t>
              </a:r>
            </a:p>
          </p:txBody>
        </p:sp>
      </p:grpSp>
      <p:sp>
        <p:nvSpPr>
          <p:cNvPr id="77" name="Rubrik 5">
            <a:extLst>
              <a:ext uri="{FF2B5EF4-FFF2-40B4-BE49-F238E27FC236}">
                <a16:creationId xmlns:a16="http://schemas.microsoft.com/office/drawing/2014/main" id="{DACF6D3B-5E7D-1746-8EA2-651730E46425}"/>
              </a:ext>
            </a:extLst>
          </p:cNvPr>
          <p:cNvSpPr txBox="1">
            <a:spLocks/>
          </p:cNvSpPr>
          <p:nvPr/>
        </p:nvSpPr>
        <p:spPr>
          <a:xfrm>
            <a:off x="1686310" y="247631"/>
            <a:ext cx="10240908" cy="430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Konsekvensanalys</a:t>
            </a:r>
          </a:p>
          <a:p>
            <a:r>
              <a:rPr lang="sv-SE" sz="2200" b="0" dirty="0"/>
              <a:t>Exempel på delresultat efter workshop 1- K</a:t>
            </a:r>
            <a:r>
              <a:rPr lang="sv-SE" sz="2200" b="0" dirty="0" smtClean="0"/>
              <a:t>artläggning</a:t>
            </a:r>
            <a:r>
              <a:rPr lang="sv-SE" sz="2200" dirty="0" smtClean="0"/>
              <a:t> </a:t>
            </a:r>
            <a:endParaRPr lang="sv-SE" sz="2200" b="0" dirty="0"/>
          </a:p>
        </p:txBody>
      </p:sp>
      <p:cxnSp>
        <p:nvCxnSpPr>
          <p:cNvPr id="78" name="Rak 8">
            <a:extLst>
              <a:ext uri="{FF2B5EF4-FFF2-40B4-BE49-F238E27FC236}">
                <a16:creationId xmlns:a16="http://schemas.microsoft.com/office/drawing/2014/main" id="{92AAB94A-9B7C-F144-8327-BAFBBCACBF0D}"/>
              </a:ext>
            </a:extLst>
          </p:cNvPr>
          <p:cNvCxnSpPr>
            <a:cxnSpLocks/>
          </p:cNvCxnSpPr>
          <p:nvPr/>
        </p:nvCxnSpPr>
        <p:spPr>
          <a:xfrm>
            <a:off x="1615203" y="280600"/>
            <a:ext cx="0" cy="68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latshållare för innehåll 14">
            <a:extLst>
              <a:ext uri="{FF2B5EF4-FFF2-40B4-BE49-F238E27FC236}">
                <a16:creationId xmlns:a16="http://schemas.microsoft.com/office/drawing/2014/main" id="{355DF1BD-8C01-304D-B2D6-F3D49167508A}"/>
              </a:ext>
            </a:extLst>
          </p:cNvPr>
          <p:cNvSpPr txBox="1">
            <a:spLocks/>
          </p:cNvSpPr>
          <p:nvPr/>
        </p:nvSpPr>
        <p:spPr>
          <a:xfrm>
            <a:off x="1710573" y="990201"/>
            <a:ext cx="10293477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r>
              <a:rPr lang="sv-SE" sz="1400" dirty="0" smtClean="0">
                <a:solidFill>
                  <a:schemeClr val="tx1"/>
                </a:solidFill>
                <a:latin typeface="+mj-lt"/>
              </a:rPr>
              <a:t>Sjukresor</a:t>
            </a:r>
            <a:endParaRPr lang="sv-SE" sz="14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grpSp>
        <p:nvGrpSpPr>
          <p:cNvPr id="96" name="Grupp 95">
            <a:extLst>
              <a:ext uri="{FF2B5EF4-FFF2-40B4-BE49-F238E27FC236}">
                <a16:creationId xmlns:a16="http://schemas.microsoft.com/office/drawing/2014/main" id="{83D5B828-281F-4054-8AFC-6188695AEAD3}"/>
              </a:ext>
            </a:extLst>
          </p:cNvPr>
          <p:cNvGrpSpPr/>
          <p:nvPr/>
        </p:nvGrpSpPr>
        <p:grpSpPr>
          <a:xfrm>
            <a:off x="5408947" y="3470293"/>
            <a:ext cx="1190021" cy="1163261"/>
            <a:chOff x="7778375" y="2610105"/>
            <a:chExt cx="778311" cy="760809"/>
          </a:xfrm>
        </p:grpSpPr>
        <p:sp>
          <p:nvSpPr>
            <p:cNvPr id="98" name="Rektangel 64">
              <a:extLst>
                <a:ext uri="{FF2B5EF4-FFF2-40B4-BE49-F238E27FC236}">
                  <a16:creationId xmlns:a16="http://schemas.microsoft.com/office/drawing/2014/main" id="{9BCF2628-EFC5-4053-AA93-8ED43FB5EC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F4824BD5-43DC-498A-840F-5DD727F1CD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Telefoni</a:t>
              </a:r>
            </a:p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(1-2)</a:t>
              </a:r>
            </a:p>
          </p:txBody>
        </p:sp>
      </p:grp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2C1087E7-4BFA-445C-82B5-F08EF1A67D62}"/>
              </a:ext>
            </a:extLst>
          </p:cNvPr>
          <p:cNvGrpSpPr/>
          <p:nvPr/>
        </p:nvGrpSpPr>
        <p:grpSpPr>
          <a:xfrm>
            <a:off x="5408949" y="4917703"/>
            <a:ext cx="1190021" cy="1163261"/>
            <a:chOff x="7778375" y="2610105"/>
            <a:chExt cx="778311" cy="760809"/>
          </a:xfrm>
        </p:grpSpPr>
        <p:sp>
          <p:nvSpPr>
            <p:cNvPr id="113" name="Rektangel 64">
              <a:extLst>
                <a:ext uri="{FF2B5EF4-FFF2-40B4-BE49-F238E27FC236}">
                  <a16:creationId xmlns:a16="http://schemas.microsoft.com/office/drawing/2014/main" id="{00EFCF96-0C9A-4F2E-B1DD-A5A0E3ACC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4" name="Rektangel 113">
              <a:extLst>
                <a:ext uri="{FF2B5EF4-FFF2-40B4-BE49-F238E27FC236}">
                  <a16:creationId xmlns:a16="http://schemas.microsoft.com/office/drawing/2014/main" id="{81F7EF33-E57B-4CA6-ABB9-40EE6F0234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Sjukresefordon 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(3)</a:t>
              </a:r>
            </a:p>
          </p:txBody>
        </p: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3C8DA59A-7218-4FE4-BBF2-6D93CA584F3F}"/>
              </a:ext>
            </a:extLst>
          </p:cNvPr>
          <p:cNvGrpSpPr/>
          <p:nvPr/>
        </p:nvGrpSpPr>
        <p:grpSpPr>
          <a:xfrm rot="243603">
            <a:off x="6690502" y="4868543"/>
            <a:ext cx="1190021" cy="1163261"/>
            <a:chOff x="7778375" y="2610105"/>
            <a:chExt cx="778311" cy="760809"/>
          </a:xfrm>
        </p:grpSpPr>
        <p:sp>
          <p:nvSpPr>
            <p:cNvPr id="118" name="Rektangel 64">
              <a:extLst>
                <a:ext uri="{FF2B5EF4-FFF2-40B4-BE49-F238E27FC236}">
                  <a16:creationId xmlns:a16="http://schemas.microsoft.com/office/drawing/2014/main" id="{24F9D701-5A9F-4303-BED4-7E11CA413A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57D5EDC7-B32D-4474-8939-68D595787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Drivmedel</a:t>
              </a:r>
            </a:p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(3)</a:t>
              </a:r>
            </a:p>
          </p:txBody>
        </p:sp>
      </p:grpSp>
      <p:sp>
        <p:nvSpPr>
          <p:cNvPr id="45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1852576" y="1338510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</a:t>
            </a:r>
            <a:r>
              <a:rPr lang="sv-SE" sz="1200" i="1" dirty="0" smtClean="0">
                <a:solidFill>
                  <a:schemeClr val="tx1"/>
                </a:solidFill>
              </a:rPr>
              <a:t>avbrottstider </a:t>
            </a:r>
            <a:r>
              <a:rPr lang="sv-SE" sz="1200" i="1" dirty="0">
                <a:solidFill>
                  <a:schemeClr val="tx1"/>
                </a:solidFill>
              </a:rPr>
              <a:t>eller återställningstider mot 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492576" y="134526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7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643742"/>
            <a:ext cx="6356829" cy="998225"/>
          </a:xfrm>
        </p:spPr>
        <p:txBody>
          <a:bodyPr/>
          <a:lstStyle/>
          <a:p>
            <a:r>
              <a:rPr lang="sv-SE" dirty="0"/>
              <a:t>Riskbedömning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87759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1192116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2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 txBox="1">
            <a:spLocks/>
          </p:cNvSpPr>
          <p:nvPr/>
        </p:nvSpPr>
        <p:spPr>
          <a:xfrm>
            <a:off x="3009084" y="2609034"/>
            <a:ext cx="7920000" cy="36317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Momentet innebär att ni identifierar: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risker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befintlig redundans (t.ex. reservlösningar)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åtgärdsförslag.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Riskbedömningen kan genomföras för såväl dom kritiska aktiviteterna som för resurserna och resulterar i en sammanställning av hur 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utsatta dem är, samt om befintlig redundans är tillräcklig.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Underlaget ger en bra grund för prioritering av åtgärder kopplat 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till de kritiska aktiviteternas och/eller resursernas sårbarhet och redundans.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Rak 9">
            <a:extLst>
              <a:ext uri="{FF2B5EF4-FFF2-40B4-BE49-F238E27FC236}">
                <a16:creationId xmlns:a16="http://schemas.microsoft.com/office/drawing/2014/main" id="{EB9844ED-4FC4-5B48-8956-30E34215C597}"/>
              </a:ext>
            </a:extLst>
          </p:cNvPr>
          <p:cNvCxnSpPr>
            <a:cxnSpLocks/>
          </p:cNvCxnSpPr>
          <p:nvPr/>
        </p:nvCxnSpPr>
        <p:spPr>
          <a:xfrm>
            <a:off x="3004886" y="5963799"/>
            <a:ext cx="5841274" cy="0"/>
          </a:xfrm>
          <a:prstGeom prst="line">
            <a:avLst/>
          </a:prstGeom>
          <a:ln w="50800">
            <a:solidFill>
              <a:srgbClr val="822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57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0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494747" cy="729430"/>
          </a:xfr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Riskbedömning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200" b="0" dirty="0" smtClean="0">
                <a:solidFill>
                  <a:schemeClr val="tx1"/>
                </a:solidFill>
              </a:rPr>
              <a:t>Risker </a:t>
            </a:r>
            <a:r>
              <a:rPr lang="sv-SE" sz="2200" b="0" dirty="0"/>
              <a:t>och befintlig redundans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856375"/>
            <a:ext cx="5061488" cy="145167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konsekvensanalysen görs en riskbedömning som beskriver hur utsatta och sårbara era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och/eller 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är, samt om befintlig redundans är tillräcklig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Underlaget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ger en bra grund för framtagande och prioritering av åtgärder kopplat till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kritiska aktiviteterna och/eller resurserna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297683"/>
            <a:ext cx="6579222" cy="3560318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378178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351109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299798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7439483" y="493525"/>
            <a:ext cx="352275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Vad kan inträffa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 som exempelvis kan leda till?</a:t>
            </a:r>
          </a:p>
        </p:txBody>
      </p:sp>
      <p:grpSp>
        <p:nvGrpSpPr>
          <p:cNvPr id="26" name="Grupp 25"/>
          <p:cNvGrpSpPr/>
          <p:nvPr/>
        </p:nvGrpSpPr>
        <p:grpSpPr>
          <a:xfrm>
            <a:off x="8321008" y="3732033"/>
            <a:ext cx="2370375" cy="977594"/>
            <a:chOff x="0" y="555395"/>
            <a:chExt cx="2370375" cy="977594"/>
          </a:xfrm>
        </p:grpSpPr>
        <p:pic>
          <p:nvPicPr>
            <p:cNvPr id="27" name="Bildobjekt 26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20"/>
            <a:stretch/>
          </p:blipFill>
          <p:spPr>
            <a:xfrm>
              <a:off x="455745" y="555395"/>
              <a:ext cx="1450639" cy="601053"/>
            </a:xfrm>
            <a:prstGeom prst="rect">
              <a:avLst/>
            </a:prstGeom>
          </p:spPr>
        </p:pic>
        <p:sp>
          <p:nvSpPr>
            <p:cNvPr id="28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225212"/>
              <a:ext cx="2370375" cy="3077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lokaler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9551327" y="1429474"/>
            <a:ext cx="2443826" cy="1808949"/>
            <a:chOff x="3701676" y="555395"/>
            <a:chExt cx="2443826" cy="1808949"/>
          </a:xfrm>
        </p:grpSpPr>
        <p:sp>
          <p:nvSpPr>
            <p:cNvPr id="30" name="Platshållare för innehåll 14">
              <a:extLst>
                <a:ext uri="{FF2B5EF4-FFF2-40B4-BE49-F238E27FC236}">
                  <a16:creationId xmlns:a16="http://schemas.microsoft.com/office/drawing/2014/main" id="{6127173A-F521-F34E-B70B-FC4D27DC67CC}"/>
                </a:ext>
              </a:extLst>
            </p:cNvPr>
            <p:cNvSpPr txBox="1">
              <a:spLocks/>
            </p:cNvSpPr>
            <p:nvPr/>
          </p:nvSpPr>
          <p:spPr>
            <a:xfrm>
              <a:off x="3701676" y="1410237"/>
              <a:ext cx="2443826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IT och kommunikationer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–exempelvis viktiga system och kommunikationsvägar.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819" y="555395"/>
              <a:ext cx="464853" cy="800091"/>
            </a:xfrm>
            <a:prstGeom prst="rect">
              <a:avLst/>
            </a:prstGeom>
          </p:spPr>
        </p:pic>
      </p:grpSp>
      <p:grpSp>
        <p:nvGrpSpPr>
          <p:cNvPr id="32" name="Grupp 31"/>
          <p:cNvGrpSpPr/>
          <p:nvPr/>
        </p:nvGrpSpPr>
        <p:grpSpPr>
          <a:xfrm>
            <a:off x="7151831" y="1368692"/>
            <a:ext cx="1624922" cy="1838810"/>
            <a:chOff x="584575" y="3683172"/>
            <a:chExt cx="1624922" cy="1838810"/>
          </a:xfrm>
        </p:grpSpPr>
        <p:sp>
          <p:nvSpPr>
            <p:cNvPr id="33" name="Platshållare för innehåll 14">
              <a:extLst>
                <a:ext uri="{FF2B5EF4-FFF2-40B4-BE49-F238E27FC236}">
                  <a16:creationId xmlns:a16="http://schemas.microsoft.com/office/drawing/2014/main" id="{FD113CD1-A3FC-0F47-AEAF-40845F25D59E}"/>
                </a:ext>
              </a:extLst>
            </p:cNvPr>
            <p:cNvSpPr txBox="1">
              <a:spLocks/>
            </p:cNvSpPr>
            <p:nvPr/>
          </p:nvSpPr>
          <p:spPr>
            <a:xfrm>
              <a:off x="584575" y="4783318"/>
              <a:ext cx="1624922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personal (inkl. nyckelpersoner)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4" name="Bildobjekt 3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49" y="3683172"/>
              <a:ext cx="966919" cy="1087136"/>
            </a:xfrm>
            <a:prstGeom prst="rect">
              <a:avLst/>
            </a:prstGeom>
          </p:spPr>
        </p:pic>
      </p:grpSp>
      <p:grpSp>
        <p:nvGrpSpPr>
          <p:cNvPr id="35" name="Grupp 34"/>
          <p:cNvGrpSpPr/>
          <p:nvPr/>
        </p:nvGrpSpPr>
        <p:grpSpPr>
          <a:xfrm>
            <a:off x="9720840" y="4621999"/>
            <a:ext cx="2370375" cy="2097935"/>
            <a:chOff x="3063411" y="3522427"/>
            <a:chExt cx="2370375" cy="2097935"/>
          </a:xfrm>
        </p:grpSpPr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676" y="3522427"/>
              <a:ext cx="1112965" cy="1102034"/>
            </a:xfrm>
            <a:prstGeom prst="rect">
              <a:avLst/>
            </a:prstGeom>
          </p:spPr>
        </p:pic>
        <p:sp>
          <p:nvSpPr>
            <p:cNvPr id="37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3063411" y="4666255"/>
              <a:ext cx="2370375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kritisk infrastruktur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- exempelvis el</a:t>
              </a: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transportvägar och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avlopp.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7020525" y="5122970"/>
            <a:ext cx="2370375" cy="1396560"/>
            <a:chOff x="7020525" y="5122970"/>
            <a:chExt cx="2370375" cy="1396560"/>
          </a:xfrm>
        </p:grpSpPr>
        <p:sp>
          <p:nvSpPr>
            <p:cNvPr id="39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7020525" y="5780866"/>
              <a:ext cx="2370375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varor och tjänster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– bortfall av exempelvis kemikalier.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2" name="Bildobjekt 41" descr="En bild som visar tecken, ritning&#10;&#10;Automatiskt genererad beskrivning">
              <a:extLst>
                <a:ext uri="{FF2B5EF4-FFF2-40B4-BE49-F238E27FC236}">
                  <a16:creationId xmlns:a16="http://schemas.microsoft.com/office/drawing/2014/main" id="{4445AECA-C4A5-3148-B4F1-EFCAB1B35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30" b="28309"/>
            <a:stretch/>
          </p:blipFill>
          <p:spPr>
            <a:xfrm>
              <a:off x="7492952" y="5122970"/>
              <a:ext cx="1361873" cy="726714"/>
            </a:xfrm>
            <a:prstGeom prst="rect">
              <a:avLst/>
            </a:prstGeom>
          </p:spPr>
        </p:pic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3680448"/>
            <a:ext cx="577685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riskhändelser kan påverka resursernas tillgänglighet till de kritiska aktiviteterna och/eller resurserna? Ge några exempel. Har ni riskhändelser som är särskilt stora/vanliga/specifika för er verksamhet?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Vilken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befintlig redundans (t.ex. reservlösningar) finns idag för de: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kritiska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aktiviteterna?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resurserna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inträffad riskhändelse – kan den kritiska aktiviteten återställas inom den acceptabla avbrottstiden?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inträffad riskhändelse – kan resursen återställas inom den satta återställningstiden?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risken acceptabel, ja eller nej?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Behövs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åtgärder för att säkra den kritiska aktiviteten och/eller resursen, ja eller nej?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Behövs 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en kontinuitetsplan om den kritiska aktiviteten och/eller resursen faller bort, ja eller nej?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43" name="Frihandsfigur 42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4" name="Frihandsfigur 43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ihandsfigur 44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ihandsfigur 45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7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752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22279"/>
              </p:ext>
            </p:extLst>
          </p:nvPr>
        </p:nvGraphicFramePr>
        <p:xfrm>
          <a:off x="975986" y="1819371"/>
          <a:ext cx="10149287" cy="43138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2594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466971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1401169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413853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1346722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428989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428989">
                  <a:extLst>
                    <a:ext uri="{9D8B030D-6E8A-4147-A177-3AD203B41FA5}">
                      <a16:colId xmlns:a16="http://schemas.microsoft.com/office/drawing/2014/main" val="3957254464"/>
                    </a:ext>
                  </a:extLst>
                </a:gridCol>
              </a:tblGrid>
              <a:tr h="790595">
                <a:tc>
                  <a:txBody>
                    <a:bodyPr/>
                    <a:lstStyle/>
                    <a:p>
                      <a:pPr algn="l"/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Kritisk aktivitet eller resurs</a:t>
                      </a:r>
                      <a:endParaRPr lang="sv-SE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Vad kan inträffa? </a:t>
                      </a:r>
                      <a:b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Ange ett urval av </a:t>
                      </a:r>
                      <a:r>
                        <a:rPr lang="sv-SE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riskhändelser</a:t>
                      </a:r>
                      <a:endParaRPr lang="sv-SE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Vad har vi för </a:t>
                      </a:r>
                      <a:b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redundans?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Vid inträffad riskhändelse – kan vi återställa den kritiska aktiviteten/resursen i tid?</a:t>
                      </a:r>
                      <a:endParaRPr kumimoji="0" lang="sv-S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Bedöms risken som acceptabel? 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Behövs åtgärder</a:t>
                      </a:r>
                      <a:b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0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för att säkra resursen?</a:t>
                      </a:r>
                      <a:endParaRPr lang="sv-SE" sz="10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Behövs det en kontinuitetsplan </a:t>
                      </a: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om den kritiska aktiviteten/resursen </a:t>
                      </a: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/>
                      </a:r>
                      <a:b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faller </a:t>
                      </a: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</a:rPr>
                        <a:t>bort?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446202">
                <a:tc rowSpan="2"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Personal, operatörer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Sjukdom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Avtal med bemanningsfirma.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Nej. Det finns en uppdaterad kontinuitetsplan.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549358144"/>
                  </a:ext>
                </a:extLst>
              </a:tr>
              <a:tr h="446202">
                <a:tc vMerge="1">
                  <a:txBody>
                    <a:bodyPr/>
                    <a:lstStyle/>
                    <a:p>
                      <a:pPr algn="l"/>
                      <a:endParaRPr lang="sv-SE" sz="1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Kompetensbrist</a:t>
                      </a:r>
                      <a:r>
                        <a:rPr lang="sv-SE" sz="1100" baseline="0" dirty="0" smtClean="0">
                          <a:latin typeface="+mj-lt"/>
                        </a:rPr>
                        <a:t> eller kompetensförlust.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Ingen 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 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006775134"/>
                  </a:ext>
                </a:extLst>
              </a:tr>
              <a:tr h="446202">
                <a:tc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Lokaler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Brand, översvämning etc. som gör att lokalen inte kan användas.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Ingen 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Ja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07741218"/>
                  </a:ext>
                </a:extLst>
              </a:tr>
              <a:tr h="670482">
                <a:tc>
                  <a:txBody>
                    <a:bodyPr/>
                    <a:lstStyle/>
                    <a:p>
                      <a:pPr algn="l"/>
                      <a:r>
                        <a:rPr lang="sv-SE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Sjukresefordon</a:t>
                      </a:r>
                      <a:endParaRPr lang="sv-SE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Fordon går sönder.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Avtal med flera transportbolag.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Nej. Det finns en uppdaterad kontinuitetsplan. 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331732056"/>
                  </a:ext>
                </a:extLst>
              </a:tr>
              <a:tr h="670482">
                <a:tc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Drivmedel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Brist på ett drivmedel.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Vi har bilar som kör på olika sorters drivmedel.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Ja, men vi får prioritera våra körningar.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Ja 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Nej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695581003"/>
                  </a:ext>
                </a:extLst>
              </a:tr>
            </a:tbl>
          </a:graphicData>
        </a:graphic>
      </p:graphicFrame>
      <p:sp>
        <p:nvSpPr>
          <p:cNvPr id="14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359" y="277321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resultat efter </a:t>
            </a:r>
            <a:r>
              <a:rPr lang="sv-SE" sz="2200" b="0" dirty="0">
                <a:solidFill>
                  <a:schemeClr val="tx1"/>
                </a:solidFill>
              </a:rPr>
              <a:t>workshop 2 - Riskbild</a:t>
            </a:r>
          </a:p>
        </p:txBody>
      </p:sp>
      <p:cxnSp>
        <p:nvCxnSpPr>
          <p:cNvPr id="15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15252" y="245645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085647"/>
            <a:ext cx="5687557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Exemplet visar på ett urval </a:t>
            </a:r>
            <a:r>
              <a:rPr lang="sv-SE" sz="1200" i="1" dirty="0" smtClean="0"/>
              <a:t>av resurser </a:t>
            </a:r>
            <a:r>
              <a:rPr lang="sv-SE" sz="1200" i="1" dirty="0"/>
              <a:t>från bild </a:t>
            </a:r>
            <a:r>
              <a:rPr lang="sv-SE" sz="1200" i="1" dirty="0" smtClean="0"/>
              <a:t>14. </a:t>
            </a:r>
            <a:endParaRPr lang="sv-SE" sz="1200" i="1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05953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8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007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Riskbedömning</a:t>
            </a:r>
            <a:br>
              <a:rPr lang="sv-SE" sz="2400" dirty="0"/>
            </a:br>
            <a:r>
              <a:rPr lang="sv-SE" sz="2200" b="0" dirty="0" smtClean="0"/>
              <a:t>Åtgärdsförslag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69277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För respektive kritisk aktivitet och/eller resurs där ni har identifierat ett åtgärdsbehov, ta fram förslag på åtgärder för att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>
                <a:solidFill>
                  <a:schemeClr val="tx1"/>
                </a:solidFill>
              </a:rPr>
              <a:t>minska sannolikheten för en störning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>
                <a:solidFill>
                  <a:schemeClr val="tx1"/>
                </a:solidFill>
              </a:rPr>
              <a:t>minska störningsperioden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>
                <a:solidFill>
                  <a:schemeClr val="tx1"/>
                </a:solidFill>
              </a:rPr>
              <a:t>mildra konsekvenserna av en störning.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7439483" y="1486902"/>
            <a:ext cx="402449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800" b="1" dirty="0">
                <a:latin typeface="+mj-lt"/>
              </a:rPr>
              <a:t>Exempel på åtgärder</a:t>
            </a:r>
          </a:p>
        </p:txBody>
      </p:sp>
      <p:sp>
        <p:nvSpPr>
          <p:cNvPr id="23" name="Platshållare för innehåll 14">
            <a:extLst>
              <a:ext uri="{FF2B5EF4-FFF2-40B4-BE49-F238E27FC236}">
                <a16:creationId xmlns:a16="http://schemas.microsoft.com/office/drawing/2014/main" id="{72E8CD2F-B248-7841-A6E3-CAF19A7D0F66}"/>
              </a:ext>
            </a:extLst>
          </p:cNvPr>
          <p:cNvSpPr txBox="1">
            <a:spLocks/>
          </p:cNvSpPr>
          <p:nvPr/>
        </p:nvSpPr>
        <p:spPr>
          <a:xfrm>
            <a:off x="8183610" y="2204161"/>
            <a:ext cx="3770884" cy="36009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Teckna samarbetsavtal med andra verksamheter inom regionen kring personalförsörjning vid kriser/allvarliga störningar.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Öva reservrutiner och evakueringsplaner.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Utse alternativa lokaler som kan </a:t>
            </a:r>
            <a:r>
              <a:rPr lang="sv-SE" sz="1400" dirty="0" smtClean="0">
                <a:solidFill>
                  <a:schemeClr val="tx1"/>
                </a:solidFill>
              </a:rPr>
              <a:t>nyttjas då ordinarie lokal inte är tillgänglig.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 smtClean="0">
                <a:solidFill>
                  <a:schemeClr val="tx1"/>
                </a:solidFill>
              </a:rPr>
              <a:t>Ta fram kompetensförsörjningsplaner för att minska risken för kompetensbrist hos personal/operatörer.</a:t>
            </a:r>
            <a:endParaRPr lang="sv-SE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>
                <a:solidFill>
                  <a:srgbClr val="FF0000"/>
                </a:solidFill>
              </a:rPr>
              <a:t/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F5A0AFF3-5F5F-B748-B384-711CB6C0DA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2235130"/>
            <a:ext cx="466725" cy="466725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1A20DEED-50C7-5349-849B-42AB530827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3182048"/>
            <a:ext cx="466725" cy="466725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3726885"/>
            <a:ext cx="466725" cy="46672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83" y="4283392"/>
            <a:ext cx="466725" cy="466725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646667"/>
            <a:ext cx="6579222" cy="3211333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751753"/>
            <a:ext cx="465771" cy="465771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830559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att ställa under workshopen</a:t>
            </a:r>
          </a:p>
        </p:txBody>
      </p:sp>
      <p:cxnSp>
        <p:nvCxnSpPr>
          <p:cNvPr id="28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646667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 28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0" name="Frihandsfigur 29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Frihandsfigur 30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" name="Frihandsfigur 31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Frihandsfigur 32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5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6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7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  <p:sp>
        <p:nvSpPr>
          <p:cNvPr id="41" name="textruta 28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217524"/>
            <a:ext cx="56182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Vad kan vi göra för att minska sannolikheten för en störning i vår verksamhet?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Om en störning ändå inträffar, vad kan vi göra för att minska avbrottstiden?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Vilka åtgärder kan vi genomföra för att mildra konsekvenserna av en störning?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Finns det åtgärder som kan stärka flera kritiska aktiviteter och/eller resurser?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Finns det åtgärder som behöver prioriteras och är tidskritiska att genomföra?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Om det redan finns kontinuitetsplaner, behöver de t.ex. övas eller revideras?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Vad kostar åtgärden att genomföra? Gör en uppskattning.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Vem behöver besluta om åtgärden?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Vem bör vara ansvarig för att åtgärden genomförs?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744361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73644"/>
              </p:ext>
            </p:extLst>
          </p:nvPr>
        </p:nvGraphicFramePr>
        <p:xfrm>
          <a:off x="894994" y="2198740"/>
          <a:ext cx="10132831" cy="220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1663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1085580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676228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531207349"/>
                    </a:ext>
                  </a:extLst>
                </a:gridCol>
              </a:tblGrid>
              <a:tr h="400095"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solidFill>
                            <a:schemeClr val="bg1"/>
                          </a:solidFill>
                          <a:latin typeface="+mj-lt"/>
                        </a:rPr>
                        <a:t>Resurser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Åtgärdsförslag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Prioritet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Ansvarig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Tidplan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latin typeface="+mj-lt"/>
                        </a:rPr>
                        <a:t>Uppskattade kostnader </a:t>
                      </a:r>
                      <a:br>
                        <a:rPr lang="sv-SE" sz="1100" dirty="0">
                          <a:latin typeface="+mj-lt"/>
                        </a:rPr>
                      </a:br>
                      <a:r>
                        <a:rPr lang="sv-SE" sz="1100" dirty="0">
                          <a:latin typeface="+mj-lt"/>
                        </a:rPr>
                        <a:t>för åtgärden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Vem behöver fatta </a:t>
                      </a:r>
                      <a:b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1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beslut om åtgärden?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/>
                      <a:r>
                        <a:rPr lang="sv-SE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Personal</a:t>
                      </a:r>
                      <a:r>
                        <a:rPr lang="sv-SE" sz="11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- </a:t>
                      </a:r>
                      <a:r>
                        <a:rPr lang="sv-SE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operatörer</a:t>
                      </a:r>
                      <a:endParaRPr lang="sv-SE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Säkerställ tillräcklig kompetensutveckling hos operatörer.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50" i="0" dirty="0" smtClean="0">
                          <a:latin typeface="+mj-lt"/>
                        </a:rPr>
                        <a:t>[namn]</a:t>
                      </a:r>
                    </a:p>
                    <a:p>
                      <a:pPr algn="l"/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  <a:endParaRPr lang="sv-SE" sz="105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[Tidplan]</a:t>
                      </a:r>
                      <a:endParaRPr kumimoji="0" lang="sv-S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dirty="0" smtClean="0">
                          <a:latin typeface="+mj-lt"/>
                        </a:rPr>
                        <a:t>[kostnad]</a:t>
                      </a:r>
                      <a:endParaRPr lang="sv-SE" sz="110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549358144"/>
                  </a:ext>
                </a:extLst>
              </a:tr>
              <a:tr h="298674">
                <a:tc>
                  <a:txBody>
                    <a:bodyPr/>
                    <a:lstStyle/>
                    <a:p>
                      <a:pPr algn="l"/>
                      <a:r>
                        <a:rPr lang="sv-SE" sz="1100" b="1" dirty="0">
                          <a:solidFill>
                            <a:schemeClr val="tx1"/>
                          </a:solidFill>
                          <a:latin typeface="+mj-lt"/>
                        </a:rPr>
                        <a:t>Lokaler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dirty="0" smtClean="0">
                          <a:latin typeface="+mj-lt"/>
                        </a:rPr>
                        <a:t>Skaffa en utrustad alternativ lokal att kunna flytta verksamheten till och upprätta en kontinuitetsplan.</a:t>
                      </a:r>
                      <a:endParaRPr lang="sv-SE" sz="11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[namn]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[Tidplan]</a:t>
                      </a:r>
                      <a:endParaRPr kumimoji="0" lang="sv-SE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100" i="0" dirty="0" smtClean="0">
                          <a:latin typeface="+mj-lt"/>
                        </a:rPr>
                        <a:t>[kostnad]</a:t>
                      </a:r>
                      <a:endParaRPr lang="sv-SE" sz="110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07741218"/>
                  </a:ext>
                </a:extLst>
              </a:tr>
            </a:tbl>
          </a:graphicData>
        </a:graphic>
      </p:graphicFrame>
      <p:sp>
        <p:nvSpPr>
          <p:cNvPr id="11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079" y="478167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400" b="0" dirty="0"/>
              <a:t>Exempel på resultat efter workshop </a:t>
            </a:r>
            <a:r>
              <a:rPr lang="sv-SE" sz="2400" b="0" dirty="0">
                <a:solidFill>
                  <a:schemeClr val="tx1"/>
                </a:solidFill>
              </a:rPr>
              <a:t>2 - Åtgärdsplan</a:t>
            </a:r>
          </a:p>
        </p:txBody>
      </p:sp>
      <p:cxnSp>
        <p:nvCxnSpPr>
          <p:cNvPr id="12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60972" y="44649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21684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242959"/>
            <a:ext cx="6554005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Exemplet </a:t>
            </a:r>
            <a:r>
              <a:rPr lang="sv-SE" sz="1200" i="1" dirty="0" smtClean="0"/>
              <a:t>utgår från de resurser som bedöms behöva åtgärder i bild 17. 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5708747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339920"/>
            <a:ext cx="8582400" cy="1273968"/>
          </a:xfrm>
        </p:spPr>
        <p:txBody>
          <a:bodyPr/>
          <a:lstStyle/>
          <a:p>
            <a:r>
              <a:rPr lang="sv-SE" dirty="0"/>
              <a:t>Om materialet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799" y="1645664"/>
            <a:ext cx="8189007" cy="2503249"/>
          </a:xfrm>
        </p:spPr>
        <p:txBody>
          <a:bodyPr>
            <a:spAutoFit/>
          </a:bodyPr>
          <a:lstStyle/>
          <a:p>
            <a:r>
              <a:rPr lang="sv-SE" sz="1400" dirty="0">
                <a:solidFill>
                  <a:schemeClr val="tx1"/>
                </a:solidFill>
              </a:rPr>
              <a:t>Det här materialet vänder sig till dig som arbetar med kontinuitetshantering inom </a:t>
            </a:r>
            <a:r>
              <a:rPr lang="sv-SE" sz="1400" dirty="0" smtClean="0">
                <a:solidFill>
                  <a:schemeClr val="tx1"/>
                </a:solidFill>
              </a:rPr>
              <a:t>särskild kollektivtrafik</a:t>
            </a:r>
            <a:r>
              <a:rPr lang="sv-SE" sz="1400" dirty="0">
                <a:solidFill>
                  <a:schemeClr val="tx1"/>
                </a:solidFill>
              </a:rPr>
              <a:t>. Materialet ger exempel på kontinuitetshantering för </a:t>
            </a:r>
            <a:r>
              <a:rPr lang="sv-SE" sz="1400" dirty="0" smtClean="0">
                <a:solidFill>
                  <a:schemeClr val="tx1"/>
                </a:solidFill>
              </a:rPr>
              <a:t>sjukresor, </a:t>
            </a:r>
            <a:r>
              <a:rPr lang="sv-SE" sz="1400" dirty="0">
                <a:solidFill>
                  <a:schemeClr val="tx1"/>
                </a:solidFill>
              </a:rPr>
              <a:t>men är i stora delar även applicerbart på andra typer av kollektivtrafik.</a:t>
            </a:r>
          </a:p>
          <a:p>
            <a:r>
              <a:rPr lang="sv-SE" sz="1400" dirty="0">
                <a:solidFill>
                  <a:schemeClr val="tx1"/>
                </a:solidFill>
              </a:rPr>
              <a:t>Syftet är att ge inspiration till hur arbetet med kontinuitetshantering kan gå till och vilka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underlag som kan tas fram för de utvalda momenten </a:t>
            </a:r>
            <a:r>
              <a:rPr lang="sv-SE" sz="1400" i="1" dirty="0">
                <a:solidFill>
                  <a:schemeClr val="tx1"/>
                </a:solidFill>
              </a:rPr>
              <a:t>konsekvensanalys</a:t>
            </a:r>
            <a:r>
              <a:rPr lang="sv-SE" sz="1400" dirty="0">
                <a:solidFill>
                  <a:schemeClr val="tx1"/>
                </a:solidFill>
              </a:rPr>
              <a:t>, </a:t>
            </a:r>
            <a:r>
              <a:rPr lang="sv-SE" sz="1400" i="1" dirty="0">
                <a:solidFill>
                  <a:schemeClr val="tx1"/>
                </a:solidFill>
              </a:rPr>
              <a:t>riskbedömning</a:t>
            </a:r>
            <a:r>
              <a:rPr lang="sv-SE" sz="1400" dirty="0">
                <a:solidFill>
                  <a:schemeClr val="tx1"/>
                </a:solidFill>
              </a:rPr>
              <a:t> och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i="1" dirty="0">
                <a:solidFill>
                  <a:schemeClr val="tx1"/>
                </a:solidFill>
              </a:rPr>
              <a:t>genomför åtgärder</a:t>
            </a:r>
            <a:r>
              <a:rPr lang="sv-SE" sz="1400" dirty="0">
                <a:solidFill>
                  <a:schemeClr val="tx1"/>
                </a:solidFill>
              </a:rPr>
              <a:t>. För fullständig metodbeskrivning samt fördjupning om kontinuitetshantering vänligen se </a:t>
            </a:r>
            <a:r>
              <a:rPr lang="sv-SE" sz="1400" i="1" dirty="0">
                <a:solidFill>
                  <a:schemeClr val="tx1"/>
                </a:solidFill>
              </a:rPr>
              <a:t>En lathund för arbete med kontinuitetshantering (</a:t>
            </a:r>
            <a:r>
              <a:rPr lang="sv-SE" sz="1400" i="1" dirty="0" smtClean="0">
                <a:solidFill>
                  <a:schemeClr val="tx1"/>
                </a:solidFill>
              </a:rPr>
              <a:t>MSB1514 </a:t>
            </a:r>
            <a:r>
              <a:rPr lang="sv-SE" sz="1400" i="1" dirty="0">
                <a:solidFill>
                  <a:schemeClr val="tx1"/>
                </a:solidFill>
              </a:rPr>
              <a:t>– </a:t>
            </a:r>
            <a:r>
              <a:rPr lang="sv-SE" sz="1400" i="1" dirty="0" smtClean="0">
                <a:solidFill>
                  <a:schemeClr val="tx1"/>
                </a:solidFill>
              </a:rPr>
              <a:t>reviderad september </a:t>
            </a:r>
            <a:r>
              <a:rPr lang="sv-SE" sz="1400" i="1" dirty="0">
                <a:solidFill>
                  <a:schemeClr val="tx1"/>
                </a:solidFill>
              </a:rPr>
              <a:t>2020) </a:t>
            </a:r>
            <a:r>
              <a:rPr lang="sv-SE" sz="1400" dirty="0" smtClean="0">
                <a:solidFill>
                  <a:schemeClr val="tx1"/>
                </a:solidFill>
              </a:rPr>
              <a:t>och </a:t>
            </a:r>
            <a:r>
              <a:rPr lang="sv-SE" sz="1400" dirty="0">
                <a:solidFill>
                  <a:schemeClr val="tx1"/>
                </a:solidFill>
              </a:rPr>
              <a:t>tillhörande stöddokument. </a:t>
            </a:r>
          </a:p>
          <a:p>
            <a:r>
              <a:rPr lang="sv-SE" sz="1400" dirty="0">
                <a:solidFill>
                  <a:schemeClr val="tx1"/>
                </a:solidFill>
              </a:rPr>
              <a:t>Detta är ett förenklat exempel på hur det skulle kunna se ut och är framtaget tillsammans med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ett antal regioner.  Kom ihåg att varje verksamhet är </a:t>
            </a:r>
            <a:r>
              <a:rPr lang="sv-SE" sz="1400" dirty="0" smtClean="0">
                <a:solidFill>
                  <a:schemeClr val="tx1"/>
                </a:solidFill>
              </a:rPr>
              <a:t>unik.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48830" y="6257642"/>
            <a:ext cx="606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Publikationsnummer: </a:t>
            </a:r>
            <a:r>
              <a:rPr lang="sv-SE" sz="1600" dirty="0" smtClean="0"/>
              <a:t>MSB1503 – reviderad september 2020</a:t>
            </a:r>
            <a:endParaRPr lang="sv-SE" sz="1600" dirty="0"/>
          </a:p>
          <a:p>
            <a:r>
              <a:rPr lang="sv-SE" sz="1600" dirty="0"/>
              <a:t>ISBN-nummer:  978-91-7927-064-3</a:t>
            </a:r>
          </a:p>
        </p:txBody>
      </p:sp>
      <p:cxnSp>
        <p:nvCxnSpPr>
          <p:cNvPr id="13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2" y="4414346"/>
            <a:ext cx="7632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 13">
            <a:extLst>
              <a:ext uri="{FF2B5EF4-FFF2-40B4-BE49-F238E27FC236}">
                <a16:creationId xmlns:a16="http://schemas.microsoft.com/office/drawing/2014/main" id="{4A9AB1A4-79A5-614F-B1C4-B0C0F85E6A3A}"/>
              </a:ext>
            </a:extLst>
          </p:cNvPr>
          <p:cNvGrpSpPr/>
          <p:nvPr/>
        </p:nvGrpSpPr>
        <p:grpSpPr>
          <a:xfrm>
            <a:off x="1774799" y="4668852"/>
            <a:ext cx="2452232" cy="1525516"/>
            <a:chOff x="7705080" y="1390709"/>
            <a:chExt cx="3731280" cy="2321203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677D7DCF-9208-4242-9977-680D2F6B5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080" y="1390709"/>
              <a:ext cx="3731280" cy="2321203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561736AE-C20B-384C-9C54-3CF743FD6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1"/>
            <a:stretch/>
          </p:blipFill>
          <p:spPr>
            <a:xfrm>
              <a:off x="8092419" y="1549400"/>
              <a:ext cx="2956810" cy="1733550"/>
            </a:xfrm>
            <a:prstGeom prst="rect">
              <a:avLst/>
            </a:prstGeom>
            <a:effectLst>
              <a:innerShdw blurRad="50800">
                <a:prstClr val="black">
                  <a:alpha val="20000"/>
                </a:prstClr>
              </a:innerShdw>
            </a:effectLst>
          </p:spPr>
        </p:pic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E8998ED0-D060-F74F-83E9-B385F01D5BA6}"/>
              </a:ext>
            </a:extLst>
          </p:cNvPr>
          <p:cNvGrpSpPr/>
          <p:nvPr/>
        </p:nvGrpSpPr>
        <p:grpSpPr>
          <a:xfrm>
            <a:off x="4191918" y="4721549"/>
            <a:ext cx="5311136" cy="1265883"/>
            <a:chOff x="886762" y="4344179"/>
            <a:chExt cx="5311136" cy="1265883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CDC37941-FD99-884E-95DC-2C9D29606DBB}"/>
                </a:ext>
              </a:extLst>
            </p:cNvPr>
            <p:cNvSpPr/>
            <p:nvPr/>
          </p:nvSpPr>
          <p:spPr>
            <a:xfrm>
              <a:off x="886762" y="4344179"/>
              <a:ext cx="5311136" cy="1265883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3999" tIns="144000" rIns="0" bIns="18000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sv-SE" sz="1400" dirty="0">
                  <a:solidFill>
                    <a:schemeClr val="tx1"/>
                  </a:solidFill>
                  <a:latin typeface="+mj-lt"/>
                </a:rPr>
                <a:t>För mer material kring kontinuitetshantering, besök oss på 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  <a:hlinkClick r:id="rId4"/>
                </a:rPr>
                <a:t>www.msb.se/kontinuitetshantering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>
                <a:spcAft>
                  <a:spcPts val="600"/>
                </a:spcAft>
              </a:pPr>
              <a:r>
                <a:rPr lang="sv-SE" sz="1400" dirty="0">
                  <a:solidFill>
                    <a:schemeClr val="tx1"/>
                  </a:solidFill>
                  <a:latin typeface="+mj-lt"/>
                </a:rPr>
                <a:t>Har du frågor är du välkommen att kontakta oss på </a:t>
              </a:r>
              <a:br>
                <a:rPr lang="sv-SE" sz="1400" dirty="0">
                  <a:solidFill>
                    <a:schemeClr val="tx1"/>
                  </a:solidFill>
                  <a:latin typeface="+mj-lt"/>
                </a:rPr>
              </a:br>
              <a:r>
                <a:rPr lang="sv-SE" sz="1400" b="1" dirty="0" smtClean="0">
                  <a:solidFill>
                    <a:schemeClr val="tx1"/>
                  </a:solidFill>
                  <a:latin typeface="+mj-lt"/>
                  <a:hlinkClick r:id="rId5"/>
                </a:rPr>
                <a:t>kontinuitetshantering@msb.se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2D3E9927-9BE9-D24E-AAB4-2D9195986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090" y="4506374"/>
              <a:ext cx="223037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52115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1391273"/>
            <a:ext cx="10086274" cy="1273968"/>
          </a:xfrm>
        </p:spPr>
        <p:txBody>
          <a:bodyPr/>
          <a:lstStyle/>
          <a:p>
            <a:r>
              <a:rPr lang="sv-SE" dirty="0"/>
              <a:t>Genomför åtgärder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97018"/>
            <a:ext cx="7920000" cy="64633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schemeClr val="tx1"/>
                </a:solidFill>
              </a:rPr>
              <a:t>En viktig del i arbetet är att genomföra de åtgärder som tagits fram utifrån momenten </a:t>
            </a:r>
            <a:r>
              <a:rPr lang="sv-SE" sz="1800" i="1" dirty="0">
                <a:solidFill>
                  <a:schemeClr val="tx1"/>
                </a:solidFill>
              </a:rPr>
              <a:t>konsekvensanalys</a:t>
            </a:r>
            <a:r>
              <a:rPr lang="sv-SE" sz="1800" dirty="0">
                <a:solidFill>
                  <a:schemeClr val="tx1"/>
                </a:solidFill>
              </a:rPr>
              <a:t> och </a:t>
            </a:r>
            <a:r>
              <a:rPr lang="sv-SE" sz="1800" i="1" dirty="0">
                <a:solidFill>
                  <a:schemeClr val="tx1"/>
                </a:solidFill>
              </a:rPr>
              <a:t>riskbedömning</a:t>
            </a:r>
            <a:r>
              <a:rPr lang="sv-SE" sz="1800" dirty="0">
                <a:solidFill>
                  <a:schemeClr val="tx1"/>
                </a:solidFill>
              </a:rPr>
              <a:t>. 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2" y="3795643"/>
            <a:ext cx="7344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5817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Genomför åtgärder</a:t>
            </a:r>
            <a:br>
              <a:rPr lang="sv-SE" sz="2400" dirty="0"/>
            </a:br>
            <a:r>
              <a:rPr lang="sv-SE" sz="2200" b="0" dirty="0"/>
              <a:t>Kontinuitetsplan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838555"/>
            <a:ext cx="5105428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av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dessa åtgärder kan vara att upprätta kontinuitetsplaner för de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eller 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som är i behov utav det. </a:t>
            </a:r>
            <a:r>
              <a:rPr lang="sv-SE" sz="1400" dirty="0">
                <a:solidFill>
                  <a:schemeClr val="tx1"/>
                </a:solidFill>
              </a:rPr>
              <a:t>En kontinuitetsplan innehåller information som hjälper personalen att veta vad den ska göra vid en störning i en kritisk aktivitet eller </a:t>
            </a:r>
            <a:r>
              <a:rPr lang="sv-SE" sz="1400" dirty="0" smtClean="0">
                <a:solidFill>
                  <a:schemeClr val="tx1"/>
                </a:solidFill>
              </a:rPr>
              <a:t>resurs,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t.ex.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 att beskriva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alternativa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arbetssätt vid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störning.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652243"/>
            <a:ext cx="6579222" cy="3205757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707299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786105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626369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 23">
            <a:extLst>
              <a:ext uri="{FF2B5EF4-FFF2-40B4-BE49-F238E27FC236}">
                <a16:creationId xmlns:a16="http://schemas.microsoft.com/office/drawing/2014/main" id="{3621DCA1-23EF-B34C-8515-16E4C876A13F}"/>
              </a:ext>
            </a:extLst>
          </p:cNvPr>
          <p:cNvGrpSpPr/>
          <p:nvPr/>
        </p:nvGrpSpPr>
        <p:grpSpPr>
          <a:xfrm>
            <a:off x="7637280" y="961567"/>
            <a:ext cx="4187449" cy="5160327"/>
            <a:chOff x="7739237" y="1118137"/>
            <a:chExt cx="3025030" cy="3782105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11E87DF5-D277-184A-8C81-042615E50305}"/>
                </a:ext>
              </a:extLst>
            </p:cNvPr>
            <p:cNvGrpSpPr/>
            <p:nvPr/>
          </p:nvGrpSpPr>
          <p:grpSpPr>
            <a:xfrm>
              <a:off x="7739237" y="1118137"/>
              <a:ext cx="3025030" cy="3782105"/>
              <a:chOff x="8736002" y="3450928"/>
              <a:chExt cx="620751" cy="600900"/>
            </a:xfrm>
          </p:grpSpPr>
          <p:sp>
            <p:nvSpPr>
              <p:cNvPr id="33" name="Rektangel 64">
                <a:extLst>
                  <a:ext uri="{FF2B5EF4-FFF2-40B4-BE49-F238E27FC236}">
                    <a16:creationId xmlns:a16="http://schemas.microsoft.com/office/drawing/2014/main" id="{F71D0A30-BD1E-4846-BACD-5225C610D9C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0000">
                <a:off x="8768364" y="3463439"/>
                <a:ext cx="588389" cy="588389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0 w 720000"/>
                  <a:gd name="connsiteY0" fmla="*/ 0 h 720000"/>
                  <a:gd name="connsiteX1" fmla="*/ 664301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0" h="720000">
                    <a:moveTo>
                      <a:pt x="0" y="0"/>
                    </a:moveTo>
                    <a:lnTo>
                      <a:pt x="664301" y="0"/>
                    </a:lnTo>
                    <a:lnTo>
                      <a:pt x="720000" y="720000"/>
                    </a:lnTo>
                    <a:lnTo>
                      <a:pt x="0" y="7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832AE81-0B71-4944-8DDF-7AAF9D060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6002" y="3450928"/>
                <a:ext cx="588389" cy="588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Platshållare för innehåll 14">
              <a:extLst>
                <a:ext uri="{FF2B5EF4-FFF2-40B4-BE49-F238E27FC236}">
                  <a16:creationId xmlns:a16="http://schemas.microsoft.com/office/drawing/2014/main" id="{827FA051-CD06-8A46-A33E-46C6393BA9CA}"/>
                </a:ext>
              </a:extLst>
            </p:cNvPr>
            <p:cNvSpPr txBox="1">
              <a:spLocks/>
            </p:cNvSpPr>
            <p:nvPr/>
          </p:nvSpPr>
          <p:spPr>
            <a:xfrm>
              <a:off x="7739238" y="1370873"/>
              <a:ext cx="2867323" cy="5847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Arial" panose="020B0604020202020204" pitchFamily="34" charset="0"/>
                </a:rPr>
                <a:t>Kontinuitetsplaner innehåller ofta:</a:t>
              </a:r>
            </a:p>
          </p:txBody>
        </p: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1450C27A-3FD1-9D44-A9BE-824FE78E6110}"/>
                </a:ext>
              </a:extLst>
            </p:cNvPr>
            <p:cNvGrpSpPr/>
            <p:nvPr/>
          </p:nvGrpSpPr>
          <p:grpSpPr>
            <a:xfrm>
              <a:off x="7872758" y="1988547"/>
              <a:ext cx="2690614" cy="2142967"/>
              <a:chOff x="7737728" y="2088340"/>
              <a:chExt cx="2690614" cy="2142967"/>
            </a:xfrm>
          </p:grpSpPr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58A2B8EA-6D58-1646-A2A0-29094123D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8" y="2164584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4E7A7EA8-2740-FA43-8EA0-F2A43C9CF4A8}"/>
                  </a:ext>
                </a:extLst>
              </p:cNvPr>
              <p:cNvSpPr/>
              <p:nvPr/>
            </p:nvSpPr>
            <p:spPr>
              <a:xfrm>
                <a:off x="8016374" y="2088340"/>
                <a:ext cx="2411968" cy="2142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Alternativa arbetssätt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reservrutiner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normal verksamhet återfås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återställningsrutiner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man återgår till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ordinarie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/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arbetssätt när resursen fungerar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igen (t.ex. återgångsrutiner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 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Nödvändiga kontaktuppgifter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som behövs för att kunna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använda planen och för att kommunicera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läget till berörda parter. </a:t>
                </a:r>
              </a:p>
            </p:txBody>
          </p:sp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184CFD33-2E08-1143-84A9-356FBDD68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2624958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1" name="Bildobjekt 30">
                <a:extLst>
                  <a:ext uri="{FF2B5EF4-FFF2-40B4-BE49-F238E27FC236}">
                    <a16:creationId xmlns:a16="http://schemas.microsoft.com/office/drawing/2014/main" id="{8FC06491-6821-E947-9054-8BBF5A1D9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085334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2" name="Bildobjekt 31">
                <a:extLst>
                  <a:ext uri="{FF2B5EF4-FFF2-40B4-BE49-F238E27FC236}">
                    <a16:creationId xmlns:a16="http://schemas.microsoft.com/office/drawing/2014/main" id="{E8730573-6DA2-9344-ABF9-BD5CCAFAB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685409"/>
                <a:ext cx="252000" cy="252000"/>
              </a:xfrm>
              <a:prstGeom prst="rect">
                <a:avLst/>
              </a:prstGeom>
            </p:spPr>
          </p:pic>
        </p:grpSp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088229"/>
            <a:ext cx="577155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Hur skulle vi göra om en störning inträffade idag?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Hur kan vi upprätthålla den kritiska aktiviteten eller resursen vid en störning?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Hur återställer vi den kritiska aktiviteten eller resursen efter en störning?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Vad gör vi när den kritiska aktiviteten eller resursen fungerar igen? Finns det särskilda rutiner för att återgå till ordinarie arbetssätt?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Vilka kontaktuppgifter behöver vi ha tillgängliga?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Hur ska roll- och ansvarsfördelningen se ut?</a:t>
            </a:r>
            <a:endParaRPr lang="sv-SE" sz="1200" i="1" dirty="0">
              <a:solidFill>
                <a:prstClr val="black"/>
              </a:solidFill>
            </a:endParaRP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Vilka parter behöver informeras om läget, både interna och externa?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>
                <a:solidFill>
                  <a:prstClr val="black"/>
                </a:solidFill>
              </a:rPr>
              <a:t>Hur säkerställer vi att kontinuitetsplanen är tillgänglig vid t.ex. vid ett IT-bortfall? Ska den skrivas ut och försvaras på en fysisk plats? 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7" name="Frihandsfigur 36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Frihandsfigur 37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Frihandsfigur 38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Frihandsfigur 39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26439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tshållare för innehåll 14">
            <a:extLst>
              <a:ext uri="{FF2B5EF4-FFF2-40B4-BE49-F238E27FC236}">
                <a16:creationId xmlns:a16="http://schemas.microsoft.com/office/drawing/2014/main" id="{33154839-D6C5-B44C-9CB3-A83C3F1484DF}"/>
              </a:ext>
            </a:extLst>
          </p:cNvPr>
          <p:cNvSpPr txBox="1">
            <a:spLocks/>
          </p:cNvSpPr>
          <p:nvPr/>
        </p:nvSpPr>
        <p:spPr>
          <a:xfrm>
            <a:off x="6302232" y="2237003"/>
            <a:ext cx="2520000" cy="3721340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>
                <a:solidFill>
                  <a:schemeClr val="tx1"/>
                </a:solidFill>
              </a:rPr>
              <a:t>Om återgång är möjlig: </a:t>
            </a:r>
            <a:r>
              <a:rPr lang="sv-SE" sz="1200" dirty="0">
                <a:solidFill>
                  <a:schemeClr val="tx1"/>
                </a:solidFill>
              </a:rPr>
              <a:t>När ordinarie lokal är tillgänglig igen fattar [namn] eller [befattning] beslut om att flytta tillbaka verksamheten</a:t>
            </a:r>
            <a:r>
              <a:rPr lang="sv-SE" sz="1200" dirty="0" smtClean="0">
                <a:solidFill>
                  <a:schemeClr val="tx1"/>
                </a:solidFill>
              </a:rPr>
              <a:t>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>
                <a:solidFill>
                  <a:schemeClr val="tx1"/>
                </a:solidFill>
              </a:rPr>
              <a:t>Om återgång inte är möjlig</a:t>
            </a:r>
            <a:r>
              <a:rPr lang="sv-SE" sz="1200" dirty="0" smtClean="0">
                <a:solidFill>
                  <a:schemeClr val="tx1"/>
                </a:solidFill>
              </a:rPr>
              <a:t>: alternativ lokal används tills vidare som ordinarie lokal.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Kontaktuppgifter till </a:t>
            </a:r>
            <a:r>
              <a:rPr lang="sv-SE" sz="1200" dirty="0">
                <a:solidFill>
                  <a:schemeClr val="tx1"/>
                </a:solidFill>
              </a:rPr>
              <a:t>[namn] eller [befattning] </a:t>
            </a:r>
            <a:r>
              <a:rPr lang="sv-SE" sz="1200" dirty="0" smtClean="0">
                <a:solidFill>
                  <a:schemeClr val="tx1"/>
                </a:solidFill>
              </a:rPr>
              <a:t>är [telefonnummer].</a:t>
            </a: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27" name="Platshållare för innehåll 14">
            <a:extLst>
              <a:ext uri="{FF2B5EF4-FFF2-40B4-BE49-F238E27FC236}">
                <a16:creationId xmlns:a16="http://schemas.microsoft.com/office/drawing/2014/main" id="{9DBFFF5E-2EEE-A540-8700-08237FEB6A86}"/>
              </a:ext>
            </a:extLst>
          </p:cNvPr>
          <p:cNvSpPr txBox="1">
            <a:spLocks/>
          </p:cNvSpPr>
          <p:nvPr/>
        </p:nvSpPr>
        <p:spPr>
          <a:xfrm>
            <a:off x="3596486" y="2237003"/>
            <a:ext cx="2520000" cy="3721338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[befattning] </a:t>
            </a:r>
            <a:r>
              <a:rPr lang="sv-SE" sz="1200" dirty="0">
                <a:solidFill>
                  <a:schemeClr val="tx1"/>
                </a:solidFill>
              </a:rPr>
              <a:t>identifierar </a:t>
            </a:r>
            <a:r>
              <a:rPr lang="sv-SE" sz="1200" dirty="0" smtClean="0">
                <a:solidFill>
                  <a:schemeClr val="tx1"/>
                </a:solidFill>
              </a:rPr>
              <a:t>orsaken </a:t>
            </a:r>
            <a:r>
              <a:rPr lang="sv-SE" sz="1200" dirty="0">
                <a:solidFill>
                  <a:schemeClr val="tx1"/>
                </a:solidFill>
              </a:rPr>
              <a:t>till </a:t>
            </a:r>
            <a:r>
              <a:rPr lang="sv-SE" sz="1200" dirty="0" smtClean="0">
                <a:solidFill>
                  <a:schemeClr val="tx1"/>
                </a:solidFill>
              </a:rPr>
              <a:t>att ordinarie lokaler inte går att använda.</a:t>
            </a:r>
            <a:endParaRPr lang="sv-SE" sz="1200" dirty="0">
              <a:solidFill>
                <a:schemeClr val="tx1"/>
              </a:solidFill>
            </a:endParaRP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>
                <a:solidFill>
                  <a:schemeClr val="tx1"/>
                </a:solidFill>
              </a:rPr>
              <a:t>Om återställning är möjlig</a:t>
            </a:r>
            <a:r>
              <a:rPr lang="sv-SE" sz="1200" dirty="0" smtClean="0">
                <a:solidFill>
                  <a:schemeClr val="tx1"/>
                </a:solidFill>
              </a:rPr>
              <a:t>: Genomför åtgärder för att avhjälpa orsaken till bortfallet av lokaler.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>
                <a:solidFill>
                  <a:schemeClr val="tx1"/>
                </a:solidFill>
              </a:rPr>
              <a:t>Om återställning inte är möjlig: </a:t>
            </a:r>
            <a:r>
              <a:rPr lang="sv-SE" sz="1200" dirty="0">
                <a:solidFill>
                  <a:schemeClr val="tx1"/>
                </a:solidFill>
              </a:rPr>
              <a:t>[namn] eller [befattning] </a:t>
            </a:r>
            <a:r>
              <a:rPr lang="sv-SE" sz="1200" dirty="0" smtClean="0">
                <a:solidFill>
                  <a:schemeClr val="tx1"/>
                </a:solidFill>
              </a:rPr>
              <a:t>fattar beslut om att den alternativa lokalen tills vidare ska användas som ordinarie arbetsplats. 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Kontaktuppgifter till </a:t>
            </a:r>
            <a:r>
              <a:rPr lang="sv-SE" sz="1200" dirty="0">
                <a:solidFill>
                  <a:schemeClr val="tx1"/>
                </a:solidFill>
              </a:rPr>
              <a:t>[namn</a:t>
            </a:r>
            <a:r>
              <a:rPr lang="sv-SE" sz="1200" dirty="0" smtClean="0">
                <a:solidFill>
                  <a:schemeClr val="tx1"/>
                </a:solidFill>
              </a:rPr>
              <a:t>] eller [befattning]: [telefonnummer] </a:t>
            </a: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31" name="Platshållare för innehåll 14">
            <a:extLst>
              <a:ext uri="{FF2B5EF4-FFF2-40B4-BE49-F238E27FC236}">
                <a16:creationId xmlns:a16="http://schemas.microsoft.com/office/drawing/2014/main" id="{ED877509-B033-F44F-89E4-B5D1BDFA10E8}"/>
              </a:ext>
            </a:extLst>
          </p:cNvPr>
          <p:cNvSpPr txBox="1">
            <a:spLocks/>
          </p:cNvSpPr>
          <p:nvPr/>
        </p:nvSpPr>
        <p:spPr>
          <a:xfrm>
            <a:off x="890740" y="2237003"/>
            <a:ext cx="2520000" cy="3721336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Flytta till alternativ lokal. Adressen till lokalen är Kontinuitetsgatan 1. Lokalen är förberedd med all utrustning som behövs.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Inpassering sker med hjälp av tjänstekortet.</a:t>
            </a:r>
            <a:endParaRPr lang="sv-SE" sz="1200" dirty="0">
              <a:solidFill>
                <a:schemeClr val="tx1"/>
              </a:solidFill>
            </a:endParaRP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Ordinarie inloggning gäller i systemen.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 smtClean="0">
                <a:solidFill>
                  <a:schemeClr val="tx1"/>
                </a:solidFill>
              </a:rPr>
              <a:t>Vid frågor gällande den alternativa lokalen eller utrustningen kontakta [namn] på [telefonnummer].</a:t>
            </a:r>
            <a:endParaRPr lang="sv-SE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70000"/>
              <a:buNone/>
            </a:pP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34" name="Platshållare för innehåll 14">
            <a:extLst>
              <a:ext uri="{FF2B5EF4-FFF2-40B4-BE49-F238E27FC236}">
                <a16:creationId xmlns:a16="http://schemas.microsoft.com/office/drawing/2014/main" id="{2D2D5996-47D7-4144-9835-D6EE45D46E4C}"/>
              </a:ext>
            </a:extLst>
          </p:cNvPr>
          <p:cNvSpPr txBox="1">
            <a:spLocks/>
          </p:cNvSpPr>
          <p:nvPr/>
        </p:nvSpPr>
        <p:spPr>
          <a:xfrm>
            <a:off x="9007977" y="2237003"/>
            <a:ext cx="2520000" cy="3721348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216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>
                <a:solidFill>
                  <a:schemeClr val="tx1"/>
                </a:solidFill>
              </a:rPr>
              <a:t>Vid </a:t>
            </a:r>
            <a:r>
              <a:rPr lang="sv-SE" sz="1200" dirty="0" smtClean="0">
                <a:solidFill>
                  <a:schemeClr val="tx1"/>
                </a:solidFill>
              </a:rPr>
              <a:t>bortfall av lokaler behöver </a:t>
            </a:r>
            <a:r>
              <a:rPr lang="sv-SE" sz="1200" dirty="0">
                <a:solidFill>
                  <a:schemeClr val="tx1"/>
                </a:solidFill>
              </a:rPr>
              <a:t>[namn] eller [befattning] kontaktas på [telefonnummer] för </a:t>
            </a:r>
            <a:r>
              <a:rPr lang="sv-SE" sz="1200" dirty="0" smtClean="0">
                <a:solidFill>
                  <a:schemeClr val="tx1"/>
                </a:solidFill>
              </a:rPr>
              <a:t>lägesrapportering. </a:t>
            </a:r>
            <a:endParaRPr lang="sv-SE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sz="12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Ansvarig för innehållet i kontinuitetsplanen: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>
                <a:solidFill>
                  <a:schemeClr val="tx1"/>
                </a:solidFill>
              </a:rPr>
              <a:t>[namn]</a:t>
            </a:r>
            <a:r>
              <a:rPr lang="sv-SE" sz="1200" dirty="0" smtClean="0">
                <a:solidFill>
                  <a:schemeClr val="tx1"/>
                </a:solidFill>
              </a:rPr>
              <a:t>, [befattning], [telefonnummer]: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26" name="Platshållare för innehåll 14">
            <a:extLst>
              <a:ext uri="{FF2B5EF4-FFF2-40B4-BE49-F238E27FC236}">
                <a16:creationId xmlns:a16="http://schemas.microsoft.com/office/drawing/2014/main" id="{1BEF0559-6180-E34D-B9D0-9D80738953F3}"/>
              </a:ext>
            </a:extLst>
          </p:cNvPr>
          <p:cNvSpPr txBox="1">
            <a:spLocks/>
          </p:cNvSpPr>
          <p:nvPr/>
        </p:nvSpPr>
        <p:spPr>
          <a:xfrm>
            <a:off x="890740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Reservrutin</a:t>
            </a:r>
            <a:endParaRPr lang="sv-SE" sz="1600" dirty="0">
              <a:latin typeface="+mj-lt"/>
            </a:endParaRPr>
          </a:p>
        </p:txBody>
      </p:sp>
      <p:sp>
        <p:nvSpPr>
          <p:cNvPr id="28" name="Platshållare för innehåll 14">
            <a:extLst>
              <a:ext uri="{FF2B5EF4-FFF2-40B4-BE49-F238E27FC236}">
                <a16:creationId xmlns:a16="http://schemas.microsoft.com/office/drawing/2014/main" id="{6BDF2219-864B-1448-BE58-4D52165F6082}"/>
              </a:ext>
            </a:extLst>
          </p:cNvPr>
          <p:cNvSpPr txBox="1">
            <a:spLocks/>
          </p:cNvSpPr>
          <p:nvPr/>
        </p:nvSpPr>
        <p:spPr>
          <a:xfrm>
            <a:off x="3596486" y="1844564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 err="1">
                <a:latin typeface="+mj-lt"/>
              </a:rPr>
              <a:t>Återställningsrutin</a:t>
            </a:r>
            <a:endParaRPr lang="sv-SE" sz="1600" dirty="0">
              <a:latin typeface="+mj-lt"/>
            </a:endParaRPr>
          </a:p>
        </p:txBody>
      </p:sp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73FA8876-C402-0F45-B8BC-88C2EB57ABCC}"/>
              </a:ext>
            </a:extLst>
          </p:cNvPr>
          <p:cNvSpPr txBox="1">
            <a:spLocks/>
          </p:cNvSpPr>
          <p:nvPr/>
        </p:nvSpPr>
        <p:spPr>
          <a:xfrm>
            <a:off x="6302232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Återgångsrutin</a:t>
            </a:r>
            <a:endParaRPr lang="sv-SE" sz="1600" dirty="0">
              <a:latin typeface="+mj-lt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3DB20D7E-DA22-6049-AAD4-05BC920AC283}"/>
              </a:ext>
            </a:extLst>
          </p:cNvPr>
          <p:cNvCxnSpPr/>
          <p:nvPr/>
        </p:nvCxnSpPr>
        <p:spPr>
          <a:xfrm>
            <a:off x="890740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>
            <a:extLst>
              <a:ext uri="{FF2B5EF4-FFF2-40B4-BE49-F238E27FC236}">
                <a16:creationId xmlns:a16="http://schemas.microsoft.com/office/drawing/2014/main" id="{A3AC5DB5-4570-4D4F-9885-20817ECE8A32}"/>
              </a:ext>
            </a:extLst>
          </p:cNvPr>
          <p:cNvCxnSpPr/>
          <p:nvPr/>
        </p:nvCxnSpPr>
        <p:spPr>
          <a:xfrm>
            <a:off x="3596486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D9237430-96C5-EE4E-A2F5-F9014E00B62A}"/>
              </a:ext>
            </a:extLst>
          </p:cNvPr>
          <p:cNvCxnSpPr/>
          <p:nvPr/>
        </p:nvCxnSpPr>
        <p:spPr>
          <a:xfrm>
            <a:off x="6302232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>
            <a:extLst>
              <a:ext uri="{FF2B5EF4-FFF2-40B4-BE49-F238E27FC236}">
                <a16:creationId xmlns:a16="http://schemas.microsoft.com/office/drawing/2014/main" id="{D350BC8D-7918-324F-9CFE-5C7ADCA28FFA}"/>
              </a:ext>
            </a:extLst>
          </p:cNvPr>
          <p:cNvCxnSpPr/>
          <p:nvPr/>
        </p:nvCxnSpPr>
        <p:spPr>
          <a:xfrm>
            <a:off x="9007977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innehåll 14">
            <a:extLst>
              <a:ext uri="{FF2B5EF4-FFF2-40B4-BE49-F238E27FC236}">
                <a16:creationId xmlns:a16="http://schemas.microsoft.com/office/drawing/2014/main" id="{8C338856-E17C-0B40-BC78-A484A385EA67}"/>
              </a:ext>
            </a:extLst>
          </p:cNvPr>
          <p:cNvSpPr txBox="1">
            <a:spLocks/>
          </p:cNvSpPr>
          <p:nvPr/>
        </p:nvSpPr>
        <p:spPr>
          <a:xfrm>
            <a:off x="9007977" y="1843783"/>
            <a:ext cx="2594088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 smtClean="0">
                <a:latin typeface="+mj-lt"/>
              </a:rPr>
              <a:t>Övriga kontaktuppgifter</a:t>
            </a:r>
            <a:endParaRPr lang="sv-SE" sz="1600" dirty="0">
              <a:latin typeface="+mj-lt"/>
            </a:endParaRPr>
          </a:p>
        </p:txBody>
      </p:sp>
      <p:sp>
        <p:nvSpPr>
          <p:cNvPr id="18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1708710" y="465759"/>
            <a:ext cx="8848454" cy="9787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/>
              <a:t>Genomför åtgärder</a:t>
            </a:r>
            <a:br>
              <a:rPr lang="sv-SE" sz="2400" dirty="0" smtClean="0"/>
            </a:br>
            <a:r>
              <a:rPr lang="sv-SE" sz="2000" b="0" dirty="0" smtClean="0">
                <a:solidFill>
                  <a:prstClr val="black"/>
                </a:solidFill>
              </a:rPr>
              <a:t>Exempel </a:t>
            </a:r>
            <a:r>
              <a:rPr lang="sv-SE" sz="2000" b="0" dirty="0" smtClean="0">
                <a:solidFill>
                  <a:schemeClr val="tx1"/>
                </a:solidFill>
              </a:rPr>
              <a:t>på innehåll i en kontinuitetsplan för </a:t>
            </a:r>
            <a:r>
              <a:rPr lang="sv-SE" sz="2000" b="0" dirty="0">
                <a:solidFill>
                  <a:schemeClr val="tx1"/>
                </a:solidFill>
              </a:rPr>
              <a:t>bortfall av lokaler (beställningscentral)</a:t>
            </a:r>
            <a:endParaRPr lang="sv-SE" sz="2200" b="0" dirty="0">
              <a:solidFill>
                <a:schemeClr val="tx1"/>
              </a:solidFill>
            </a:endParaRPr>
          </a:p>
        </p:txBody>
      </p:sp>
      <p:cxnSp>
        <p:nvCxnSpPr>
          <p:cNvPr id="19" name="Rak 36">
            <a:extLst>
              <a:ext uri="{FF2B5EF4-FFF2-40B4-BE49-F238E27FC236}">
                <a16:creationId xmlns:a16="http://schemas.microsoft.com/office/drawing/2014/main" id="{6BE008E9-6099-5A43-8734-5ED06F24CDD2}"/>
              </a:ext>
            </a:extLst>
          </p:cNvPr>
          <p:cNvCxnSpPr>
            <a:cxnSpLocks/>
          </p:cNvCxnSpPr>
          <p:nvPr/>
        </p:nvCxnSpPr>
        <p:spPr>
          <a:xfrm>
            <a:off x="1637604" y="427099"/>
            <a:ext cx="0" cy="1008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58056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48041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Genomför 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Kommunicera,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813682" y="2839963"/>
            <a:ext cx="330394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Samhällsviktig verksamhet</a:t>
            </a:r>
          </a:p>
        </p:txBody>
      </p:sp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3" y="1736961"/>
            <a:ext cx="4277582" cy="36625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Detta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exempel har guidat dig genom momenten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konsekvensanalys, 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vissa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delar inom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genomför åtgärder.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stöd i övriga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moment,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 hänvisning till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lathund på bild 2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övrigt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stödmaterial som finns på webben.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Kontinuitetshantering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vara ett systematiskt och återkommande arbete i er organisation för att ni ska kunna upprätthålla funktionalitet i er samhällsviktiga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verksamhet oavsett störning.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99362"/>
            <a:ext cx="5107818" cy="424732"/>
          </a:xfrm>
        </p:spPr>
        <p:txBody>
          <a:bodyPr>
            <a:spAutoFit/>
          </a:bodyPr>
          <a:lstStyle/>
          <a:p>
            <a:r>
              <a:rPr lang="sv-SE" sz="2400" dirty="0"/>
              <a:t>Vad kommer härnäst?</a:t>
            </a: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198022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FEE8B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92E6D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82275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41B49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8BCC1B8-0366-A249-8A4D-F5D26E61C9C6}"/>
              </a:ext>
            </a:extLst>
          </p:cNvPr>
          <p:cNvGrpSpPr/>
          <p:nvPr/>
        </p:nvGrpSpPr>
        <p:grpSpPr>
          <a:xfrm>
            <a:off x="747252" y="2973273"/>
            <a:ext cx="4534180" cy="540000"/>
            <a:chOff x="886762" y="4874035"/>
            <a:chExt cx="3916732" cy="540000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F594308-B3C8-7C4C-81D4-94DCDE159D8D}"/>
                </a:ext>
              </a:extLst>
            </p:cNvPr>
            <p:cNvSpPr/>
            <p:nvPr/>
          </p:nvSpPr>
          <p:spPr>
            <a:xfrm>
              <a:off x="886762" y="4874035"/>
              <a:ext cx="3916732" cy="54000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72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Läs mer på 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  <a:hlinkClick r:id="rId4"/>
                </a:rPr>
                <a:t>www.msb.se/kontinuitetshantering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062617C0-913E-CC44-B4C7-DF1AABCF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625" y="4984467"/>
              <a:ext cx="223037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8343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99133D17-5B92-471C-B095-18D5C8528881}"/>
              </a:ext>
            </a:extLst>
          </p:cNvPr>
          <p:cNvSpPr/>
          <p:nvPr/>
        </p:nvSpPr>
        <p:spPr>
          <a:xfrm>
            <a:off x="888154" y="1757538"/>
            <a:ext cx="460637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SE" sz="1400" dirty="0">
                <a:cs typeface="Arial" panose="020B0604020202020204" pitchFamily="34" charset="0"/>
              </a:rPr>
              <a:t>Tusentals personer behöver varje dag hjälp med att ta sig till eller från sin vårdgivare. Om sjukresorna inte fungerar, kan </a:t>
            </a:r>
            <a:r>
              <a:rPr lang="sv-SE" sz="1400" dirty="0" smtClean="0">
                <a:cs typeface="Arial" panose="020B0604020202020204" pitchFamily="34" charset="0"/>
              </a:rPr>
              <a:t>t.ex. patienter som är allvarligt sjuka </a:t>
            </a:r>
            <a:r>
              <a:rPr lang="sv-SE" sz="1400" dirty="0">
                <a:cs typeface="Arial" panose="020B0604020202020204" pitchFamily="34" charset="0"/>
              </a:rPr>
              <a:t>få problem att ta sig till sina behandlingar och färdigbehandlade patienter kan få svårt att ta sig hem. </a:t>
            </a:r>
            <a:r>
              <a:rPr lang="sv-SE" sz="1400" b="1" dirty="0" smtClean="0"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sv-SE" sz="1400" dirty="0" smtClean="0">
                <a:cs typeface="Arial" panose="020B0604020202020204" pitchFamily="34" charset="0"/>
              </a:rPr>
              <a:t>Sjukresor </a:t>
            </a:r>
            <a:r>
              <a:rPr lang="sv-SE" sz="1400" dirty="0">
                <a:cs typeface="Arial" panose="020B0604020202020204" pitchFamily="34" charset="0"/>
              </a:rPr>
              <a:t>organiseras på olika sätt i regionerna. Det här materialet visar ett exempel där regionen har en egen beställningscentral, men där transporttjänsten har upphandlats.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50406D-CC43-AD4F-A540-782D2AF3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5036439" cy="516224"/>
          </a:xfrm>
        </p:spPr>
        <p:txBody>
          <a:bodyPr/>
          <a:lstStyle/>
          <a:p>
            <a:r>
              <a:rPr lang="sv-SE" sz="2600" dirty="0" smtClean="0"/>
              <a:t>Sjukresor – en samhällsviktig verksamhet</a:t>
            </a:r>
            <a:endParaRPr lang="sv-SE" sz="26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EB403B9-077C-564B-B652-E12C12B9BAF9}"/>
              </a:ext>
            </a:extLst>
          </p:cNvPr>
          <p:cNvSpPr/>
          <p:nvPr/>
        </p:nvSpPr>
        <p:spPr>
          <a:xfrm>
            <a:off x="6071710" y="0"/>
            <a:ext cx="6120290" cy="6858000"/>
          </a:xfrm>
          <a:prstGeom prst="rect">
            <a:avLst/>
          </a:prstGeom>
          <a:solidFill>
            <a:srgbClr val="E2E2E1"/>
          </a:soli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079310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4"/>
          <a:stretch/>
        </p:blipFill>
        <p:spPr>
          <a:xfrm>
            <a:off x="7010400" y="1474282"/>
            <a:ext cx="4430233" cy="34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5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293413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Kontinuitetshantering handlar om att planera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att upprätthålla sin verksamhet på en tolerabel nivå, oavsett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vilken störning den utsätts för.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På bilderna till höger ser ni hur verksamheten skulle kunna påverkas när t.ex.</a:t>
            </a:r>
            <a:r>
              <a:rPr lang="sv-SE" sz="1400" dirty="0" smtClean="0"/>
              <a:t> </a:t>
            </a:r>
            <a:r>
              <a:rPr lang="sv-SE" sz="1400" dirty="0"/>
              <a:t>viktiga lokaler </a:t>
            </a:r>
            <a:br>
              <a:rPr lang="sv-SE" sz="1400" dirty="0"/>
            </a:br>
            <a:r>
              <a:rPr lang="sv-SE" sz="1400" dirty="0"/>
              <a:t>inte är tillgängliga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 den övre bilden har verksamheten arbetat med kontinuitetshantering och har en plan B för störningen. Den undre bilden illustrerar hur det kan se ut om verksamheten inte har arbetat med kontinuitetshantering.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310564" cy="889119"/>
          </a:xfrm>
        </p:spPr>
        <p:txBody>
          <a:bodyPr/>
          <a:lstStyle/>
          <a:p>
            <a:r>
              <a:rPr lang="sv-SE" sz="2800" dirty="0" smtClean="0"/>
              <a:t>Varför kontinuitetshantering?</a:t>
            </a:r>
            <a:endParaRPr lang="sv-SE" sz="28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463124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3"/>
              </a:rPr>
              <a:t>www.msb.se/kontinuitetshantering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653956"/>
            <a:ext cx="223037" cy="324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6200775" y="1404071"/>
            <a:ext cx="233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 B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200774" y="3838267"/>
            <a:ext cx="233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 B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6B24739-037B-4B91-93B1-9D0ACD212EC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938" y="1681070"/>
            <a:ext cx="4923000" cy="19692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60EEA07-698E-4CA6-BDC3-4BCD96707E5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938" y="4115266"/>
            <a:ext cx="4923000" cy="19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01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48041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enomför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Kommunicera, 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43088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ontinuitetshantering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alltid genomföras i nära samarbete med personal från den aktuella verksamheten, såväl beslutsfattare som operativ personal.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Arbetet är med fördel förankrat i ledningen och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 finns styrande dokument med bland annat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mål för arbetet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Om det behövs kan den samhällsviktiga verksamheten brytas ner i hanterbara delar, exempelvis i kritiska processer, för att underlätta arbetet.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 viktigt att ta hänsyn till behovet av att skydda den information som samlas in under hela arbetets gång samt behovet av säker informationshantering.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207647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107818" cy="889119"/>
          </a:xfrm>
        </p:spPr>
        <p:txBody>
          <a:bodyPr/>
          <a:lstStyle/>
          <a:p>
            <a:r>
              <a:rPr lang="sv-SE" sz="2800" dirty="0" smtClean="0"/>
              <a:t>Att kontinuitetshantera en </a:t>
            </a:r>
            <a:r>
              <a:rPr lang="sv-SE" sz="2800" dirty="0"/>
              <a:t>samhällsviktig </a:t>
            </a:r>
            <a:r>
              <a:rPr lang="sv-SE" sz="2800" dirty="0" smtClean="0"/>
              <a:t>verksamhet</a:t>
            </a:r>
            <a:endParaRPr lang="sv-SE" sz="28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463124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www.msb.se/kontinuitetshantering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653956"/>
            <a:ext cx="223037" cy="324000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507491" y="2643788"/>
            <a:ext cx="4175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Välj ut en samhällsviktig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verksamhet (eller kritisk process) </a:t>
            </a: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genomför följande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moment:</a:t>
            </a:r>
            <a:endParaRPr kumimoji="0" lang="sv-SE" sz="12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481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650569" y="1726980"/>
            <a:ext cx="4202382" cy="276998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kommande bilderna visar exempel på hur de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olika momenten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onsekvensanalys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,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genomför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kan genomföras samt vilket underlag de kan resultera 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Detta exempel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utgår ifrån att två workshops genomförs, en för 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onsekvensanalys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en för 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iskbedömning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Workshoparna bör genomföras med representanter från verksamheten. </a:t>
            </a: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Även m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omentet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</a:t>
            </a:r>
            <a:r>
              <a:rPr kumimoji="0" lang="sv-SE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enomför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åtgärder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tas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fram i nära dialog med verksamheten. </a:t>
            </a:r>
          </a:p>
        </p:txBody>
      </p:sp>
      <p:sp>
        <p:nvSpPr>
          <p:cNvPr id="36" name="Rubrik 5">
            <a:extLst>
              <a:ext uri="{FF2B5EF4-FFF2-40B4-BE49-F238E27FC236}">
                <a16:creationId xmlns:a16="http://schemas.microsoft.com/office/drawing/2014/main" id="{83617630-1A90-E24E-8523-BC069745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69" y="1155540"/>
            <a:ext cx="5205789" cy="516224"/>
          </a:xfrm>
        </p:spPr>
        <p:txBody>
          <a:bodyPr/>
          <a:lstStyle/>
          <a:p>
            <a:r>
              <a:rPr lang="sv-SE" sz="2800" dirty="0"/>
              <a:t>Hur gör man?</a:t>
            </a:r>
          </a:p>
        </p:txBody>
      </p:sp>
      <p:grpSp>
        <p:nvGrpSpPr>
          <p:cNvPr id="71" name="Grupp 70">
            <a:extLst>
              <a:ext uri="{FF2B5EF4-FFF2-40B4-BE49-F238E27FC236}">
                <a16:creationId xmlns:a16="http://schemas.microsoft.com/office/drawing/2014/main" id="{EFF9E595-4E4C-6C45-AE16-9A58FAA33F82}"/>
              </a:ext>
            </a:extLst>
          </p:cNvPr>
          <p:cNvGrpSpPr/>
          <p:nvPr/>
        </p:nvGrpSpPr>
        <p:grpSpPr>
          <a:xfrm>
            <a:off x="650568" y="4688717"/>
            <a:ext cx="5076463" cy="540000"/>
            <a:chOff x="886761" y="4874035"/>
            <a:chExt cx="5076463" cy="540000"/>
          </a:xfrm>
        </p:grpSpPr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3DF544FA-2FBD-9F44-993C-22F6155AA612}"/>
                </a:ext>
              </a:extLst>
            </p:cNvPr>
            <p:cNvSpPr/>
            <p:nvPr/>
          </p:nvSpPr>
          <p:spPr>
            <a:xfrm>
              <a:off x="886761" y="4874035"/>
              <a:ext cx="5076463" cy="54000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9" rIns="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Läs mer om tips för genomförande av workshop i kontinuitetshantering på </a:t>
              </a: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  <a:hlinkClick r:id="rId3"/>
                </a:rPr>
                <a:t>www.msb.se/kontinuitetshantering</a:t>
              </a: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3" name="Bildobjekt 72">
              <a:extLst>
                <a:ext uri="{FF2B5EF4-FFF2-40B4-BE49-F238E27FC236}">
                  <a16:creationId xmlns:a16="http://schemas.microsoft.com/office/drawing/2014/main" id="{BC6D3D5B-8046-7447-AC6A-889C78366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090" y="4984467"/>
              <a:ext cx="223037" cy="324000"/>
            </a:xfrm>
            <a:prstGeom prst="rect">
              <a:avLst/>
            </a:prstGeom>
          </p:spPr>
        </p:pic>
      </p:grpSp>
      <p:grpSp>
        <p:nvGrpSpPr>
          <p:cNvPr id="14" name="Grupp 13"/>
          <p:cNvGrpSpPr/>
          <p:nvPr/>
        </p:nvGrpSpPr>
        <p:grpSpPr>
          <a:xfrm>
            <a:off x="5207647" y="-1531176"/>
            <a:ext cx="7510143" cy="6884014"/>
            <a:chOff x="5207647" y="-1531176"/>
            <a:chExt cx="7510143" cy="6884014"/>
          </a:xfrm>
        </p:grpSpPr>
        <p:sp>
          <p:nvSpPr>
            <p:cNvPr id="15" name="Rektangel med rundat hörn 14">
              <a:extLst>
                <a:ext uri="{FF2B5EF4-FFF2-40B4-BE49-F238E27FC236}">
                  <a16:creationId xmlns:a16="http://schemas.microsoft.com/office/drawing/2014/main" id="{5CB4BF79-2FAD-6840-8D84-EED361FD011A}"/>
                </a:ext>
              </a:extLst>
            </p:cNvPr>
            <p:cNvSpPr/>
            <p:nvPr/>
          </p:nvSpPr>
          <p:spPr>
            <a:xfrm rot="16200000">
              <a:off x="6789672" y="2268410"/>
              <a:ext cx="2799671" cy="3369186"/>
            </a:xfrm>
            <a:prstGeom prst="round1Rect">
              <a:avLst>
                <a:gd name="adj" fmla="val 23025"/>
              </a:avLst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74E2D571-5FFE-A248-AEDC-0B6DA42C17D0}"/>
                </a:ext>
              </a:extLst>
            </p:cNvPr>
            <p:cNvSpPr/>
            <p:nvPr/>
          </p:nvSpPr>
          <p:spPr>
            <a:xfrm>
              <a:off x="6999988" y="3152683"/>
              <a:ext cx="2874111" cy="1939538"/>
            </a:xfrm>
            <a:prstGeom prst="rect">
              <a:avLst/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252000" rIns="0" bIns="0" rtlCol="0" anchor="t" anchorCtr="0">
              <a:spAutoFit/>
            </a:bodyPr>
            <a:lstStyle/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Förbered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arbetet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Konsekvensanalys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000" cap="none" spc="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Riskbedömning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 åtgärder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Kommunicera, testa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och öva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Vidareutveckla arbetet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96F21EB2-B9F1-BA4C-8269-BC5641383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6940" y="182729"/>
              <a:ext cx="2450539" cy="2348760"/>
            </a:xfrm>
            <a:prstGeom prst="rect">
              <a:avLst/>
            </a:prstGeom>
          </p:spPr>
        </p:pic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012B5417-D94F-E148-9A7F-6022F0D5050D}"/>
                </a:ext>
              </a:extLst>
            </p:cNvPr>
            <p:cNvSpPr txBox="1"/>
            <p:nvPr/>
          </p:nvSpPr>
          <p:spPr>
            <a:xfrm>
              <a:off x="9206940" y="213551"/>
              <a:ext cx="1786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Workshop</a:t>
              </a:r>
            </a:p>
          </p:txBody>
        </p:sp>
        <p:sp>
          <p:nvSpPr>
            <p:cNvPr id="19" name="Båge 18">
              <a:extLst>
                <a:ext uri="{FF2B5EF4-FFF2-40B4-BE49-F238E27FC236}">
                  <a16:creationId xmlns:a16="http://schemas.microsoft.com/office/drawing/2014/main" id="{A6EE5383-11F4-8849-860C-2B1F22B9CE58}"/>
                </a:ext>
              </a:extLst>
            </p:cNvPr>
            <p:cNvSpPr/>
            <p:nvPr/>
          </p:nvSpPr>
          <p:spPr>
            <a:xfrm>
              <a:off x="8514997" y="-1531176"/>
              <a:ext cx="4202793" cy="4202793"/>
            </a:xfrm>
            <a:prstGeom prst="arc">
              <a:avLst>
                <a:gd name="adj1" fmla="val 3451346"/>
                <a:gd name="adj2" fmla="val 9631079"/>
              </a:avLst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" name="Rak 30">
              <a:extLst>
                <a:ext uri="{FF2B5EF4-FFF2-40B4-BE49-F238E27FC236}">
                  <a16:creationId xmlns:a16="http://schemas.microsoft.com/office/drawing/2014/main" id="{A9432775-F470-A14F-A40F-073B2BA0B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9613" y="2531489"/>
              <a:ext cx="894486" cy="1180208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32">
              <a:extLst>
                <a:ext uri="{FF2B5EF4-FFF2-40B4-BE49-F238E27FC236}">
                  <a16:creationId xmlns:a16="http://schemas.microsoft.com/office/drawing/2014/main" id="{DCB7E33E-DF39-E841-B03D-CFE4EC8570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6396" y="2531489"/>
              <a:ext cx="1037703" cy="1551056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D66CEC5D-F6B4-924D-8105-905CCA090D83}"/>
                </a:ext>
              </a:extLst>
            </p:cNvPr>
            <p:cNvGrpSpPr/>
            <p:nvPr/>
          </p:nvGrpSpPr>
          <p:grpSpPr>
            <a:xfrm>
              <a:off x="5207647" y="1241719"/>
              <a:ext cx="2543762" cy="2543762"/>
              <a:chOff x="4310587" y="1643587"/>
              <a:chExt cx="3570826" cy="3570826"/>
            </a:xfrm>
          </p:grpSpPr>
          <p:sp>
            <p:nvSpPr>
              <p:cNvPr id="23" name="Frihandsfigur 22">
                <a:extLst>
                  <a:ext uri="{FF2B5EF4-FFF2-40B4-BE49-F238E27FC236}">
                    <a16:creationId xmlns:a16="http://schemas.microsoft.com/office/drawing/2014/main" id="{B62EAED8-FB0C-2940-AEC2-94834CD9DFBE}"/>
                  </a:ext>
                </a:extLst>
              </p:cNvPr>
              <p:cNvSpPr/>
              <p:nvPr/>
            </p:nvSpPr>
            <p:spPr>
              <a:xfrm>
                <a:off x="4501580" y="1834580"/>
                <a:ext cx="1542633" cy="1542633"/>
              </a:xfrm>
              <a:custGeom>
                <a:avLst/>
                <a:gdLst>
                  <a:gd name="connsiteX0" fmla="*/ 1542633 w 1542633"/>
                  <a:gd name="connsiteY0" fmla="*/ 0 h 1542633"/>
                  <a:gd name="connsiteX1" fmla="*/ 1542633 w 1542633"/>
                  <a:gd name="connsiteY1" fmla="*/ 1271612 h 1542633"/>
                  <a:gd name="connsiteX2" fmla="*/ 1525463 w 1542633"/>
                  <a:gd name="connsiteY2" fmla="*/ 1273343 h 1542633"/>
                  <a:gd name="connsiteX3" fmla="*/ 1273343 w 1542633"/>
                  <a:gd name="connsiteY3" fmla="*/ 1525463 h 1542633"/>
                  <a:gd name="connsiteX4" fmla="*/ 1271612 w 1542633"/>
                  <a:gd name="connsiteY4" fmla="*/ 1542633 h 1542633"/>
                  <a:gd name="connsiteX5" fmla="*/ 0 w 1542633"/>
                  <a:gd name="connsiteY5" fmla="*/ 1542633 h 1542633"/>
                  <a:gd name="connsiteX6" fmla="*/ 1542633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1542633" y="0"/>
                    </a:moveTo>
                    <a:lnTo>
                      <a:pt x="1542633" y="1271612"/>
                    </a:lnTo>
                    <a:lnTo>
                      <a:pt x="1525463" y="1273343"/>
                    </a:lnTo>
                    <a:cubicBezTo>
                      <a:pt x="1398913" y="1299239"/>
                      <a:pt x="1299239" y="1398913"/>
                      <a:pt x="1273343" y="1525463"/>
                    </a:cubicBezTo>
                    <a:lnTo>
                      <a:pt x="1271612" y="1542633"/>
                    </a:lnTo>
                    <a:lnTo>
                      <a:pt x="0" y="1542633"/>
                    </a:lnTo>
                    <a:cubicBezTo>
                      <a:pt x="0" y="690661"/>
                      <a:pt x="690661" y="0"/>
                      <a:pt x="1542633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" name="Frihandsfigur 23">
                <a:extLst>
                  <a:ext uri="{FF2B5EF4-FFF2-40B4-BE49-F238E27FC236}">
                    <a16:creationId xmlns:a16="http://schemas.microsoft.com/office/drawing/2014/main" id="{9B13A0AA-8A08-DC44-BC73-6643541A3332}"/>
                  </a:ext>
                </a:extLst>
              </p:cNvPr>
              <p:cNvSpPr/>
              <p:nvPr/>
            </p:nvSpPr>
            <p:spPr>
              <a:xfrm>
                <a:off x="4501580" y="3480788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272350 w 1542633"/>
                  <a:gd name="connsiteY1" fmla="*/ 1 h 1542633"/>
                  <a:gd name="connsiteX2" fmla="*/ 1273343 w 1542633"/>
                  <a:gd name="connsiteY2" fmla="*/ 9849 h 1542633"/>
                  <a:gd name="connsiteX3" fmla="*/ 1525463 w 1542633"/>
                  <a:gd name="connsiteY3" fmla="*/ 261969 h 1542633"/>
                  <a:gd name="connsiteX4" fmla="*/ 1542633 w 1542633"/>
                  <a:gd name="connsiteY4" fmla="*/ 263700 h 1542633"/>
                  <a:gd name="connsiteX5" fmla="*/ 1542633 w 1542633"/>
                  <a:gd name="connsiteY5" fmla="*/ 1542633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lnTo>
                      <a:pt x="1272350" y="1"/>
                    </a:lnTo>
                    <a:lnTo>
                      <a:pt x="1273343" y="9849"/>
                    </a:lnTo>
                    <a:cubicBezTo>
                      <a:pt x="1299239" y="136399"/>
                      <a:pt x="1398913" y="236074"/>
                      <a:pt x="1525463" y="261969"/>
                    </a:cubicBezTo>
                    <a:lnTo>
                      <a:pt x="1542633" y="263700"/>
                    </a:lnTo>
                    <a:lnTo>
                      <a:pt x="1542633" y="1542633"/>
                    </a:lnTo>
                    <a:cubicBezTo>
                      <a:pt x="690661" y="1542633"/>
                      <a:pt x="0" y="851973"/>
                      <a:pt x="0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" name="Frihandsfigur 24">
                <a:extLst>
                  <a:ext uri="{FF2B5EF4-FFF2-40B4-BE49-F238E27FC236}">
                    <a16:creationId xmlns:a16="http://schemas.microsoft.com/office/drawing/2014/main" id="{5ACEDBBC-3716-DF4A-9480-B6DA06FCBD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1834580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542633 w 1542633"/>
                  <a:gd name="connsiteY1" fmla="*/ 1542633 h 1542633"/>
                  <a:gd name="connsiteX2" fmla="*/ 263700 w 1542633"/>
                  <a:gd name="connsiteY2" fmla="*/ 1542633 h 1542633"/>
                  <a:gd name="connsiteX3" fmla="*/ 261969 w 1542633"/>
                  <a:gd name="connsiteY3" fmla="*/ 1525463 h 1542633"/>
                  <a:gd name="connsiteX4" fmla="*/ 9849 w 1542633"/>
                  <a:gd name="connsiteY4" fmla="*/ 1273343 h 1542633"/>
                  <a:gd name="connsiteX5" fmla="*/ 1 w 1542633"/>
                  <a:gd name="connsiteY5" fmla="*/ 1272350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cubicBezTo>
                      <a:pt x="851973" y="0"/>
                      <a:pt x="1542633" y="690661"/>
                      <a:pt x="1542633" y="1542633"/>
                    </a:cubicBezTo>
                    <a:lnTo>
                      <a:pt x="263700" y="1542633"/>
                    </a:lnTo>
                    <a:lnTo>
                      <a:pt x="261969" y="1525463"/>
                    </a:lnTo>
                    <a:cubicBezTo>
                      <a:pt x="236074" y="1398913"/>
                      <a:pt x="136399" y="1299239"/>
                      <a:pt x="9849" y="1273343"/>
                    </a:cubicBezTo>
                    <a:lnTo>
                      <a:pt x="1" y="1272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ihandsfigur 25">
                <a:extLst>
                  <a:ext uri="{FF2B5EF4-FFF2-40B4-BE49-F238E27FC236}">
                    <a16:creationId xmlns:a16="http://schemas.microsoft.com/office/drawing/2014/main" id="{37BBDE3C-2D72-A747-9080-5F235D6E86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3480789"/>
                <a:ext cx="1542633" cy="1542633"/>
              </a:xfrm>
              <a:custGeom>
                <a:avLst/>
                <a:gdLst>
                  <a:gd name="connsiteX0" fmla="*/ 262962 w 1542633"/>
                  <a:gd name="connsiteY0" fmla="*/ 0 h 1542633"/>
                  <a:gd name="connsiteX1" fmla="*/ 1542633 w 1542633"/>
                  <a:gd name="connsiteY1" fmla="*/ 0 h 1542633"/>
                  <a:gd name="connsiteX2" fmla="*/ 0 w 1542633"/>
                  <a:gd name="connsiteY2" fmla="*/ 1542633 h 1542633"/>
                  <a:gd name="connsiteX3" fmla="*/ 1 w 1542633"/>
                  <a:gd name="connsiteY3" fmla="*/ 262961 h 1542633"/>
                  <a:gd name="connsiteX4" fmla="*/ 9849 w 1542633"/>
                  <a:gd name="connsiteY4" fmla="*/ 261968 h 1542633"/>
                  <a:gd name="connsiteX5" fmla="*/ 261969 w 1542633"/>
                  <a:gd name="connsiteY5" fmla="*/ 9848 h 1542633"/>
                  <a:gd name="connsiteX6" fmla="*/ 262962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262962" y="0"/>
                    </a:moveTo>
                    <a:lnTo>
                      <a:pt x="1542633" y="0"/>
                    </a:lnTo>
                    <a:cubicBezTo>
                      <a:pt x="1542633" y="851973"/>
                      <a:pt x="851973" y="1542633"/>
                      <a:pt x="0" y="1542633"/>
                    </a:cubicBezTo>
                    <a:lnTo>
                      <a:pt x="1" y="262961"/>
                    </a:lnTo>
                    <a:lnTo>
                      <a:pt x="9849" y="261968"/>
                    </a:lnTo>
                    <a:cubicBezTo>
                      <a:pt x="136399" y="236073"/>
                      <a:pt x="236074" y="136398"/>
                      <a:pt x="261969" y="9848"/>
                    </a:cubicBezTo>
                    <a:lnTo>
                      <a:pt x="262962" y="0"/>
                    </a:lnTo>
                    <a:close/>
                  </a:path>
                </a:pathLst>
              </a:custGeom>
              <a:solidFill>
                <a:srgbClr val="E67C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Cirkelformad pil 14">
                <a:extLst>
                  <a:ext uri="{FF2B5EF4-FFF2-40B4-BE49-F238E27FC236}">
                    <a16:creationId xmlns:a16="http://schemas.microsoft.com/office/drawing/2014/main" id="{39A33E7E-EA3B-2548-AD06-ED7CF33198EF}"/>
                  </a:ext>
                </a:extLst>
              </p:cNvPr>
              <p:cNvSpPr/>
              <p:nvPr/>
            </p:nvSpPr>
            <p:spPr>
              <a:xfrm>
                <a:off x="4414163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21272472"/>
                  <a:gd name="adj4" fmla="val 162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" name="Cirkelformad pil 15">
                <a:extLst>
                  <a:ext uri="{FF2B5EF4-FFF2-40B4-BE49-F238E27FC236}">
                    <a16:creationId xmlns:a16="http://schemas.microsoft.com/office/drawing/2014/main" id="{0839C03C-79CF-7F41-9722-5737AF503A3D}"/>
                  </a:ext>
                </a:extLst>
              </p:cNvPr>
              <p:cNvSpPr/>
              <p:nvPr/>
            </p:nvSpPr>
            <p:spPr>
              <a:xfrm>
                <a:off x="4414163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5072472"/>
                  <a:gd name="adj4" fmla="val 0"/>
                  <a:gd name="adj5" fmla="val 5932"/>
                </a:avLst>
              </a:prstGeom>
              <a:solidFill>
                <a:srgbClr val="CC000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" name="Cirkelformad pil 16">
                <a:extLst>
                  <a:ext uri="{FF2B5EF4-FFF2-40B4-BE49-F238E27FC236}">
                    <a16:creationId xmlns:a16="http://schemas.microsoft.com/office/drawing/2014/main" id="{A49AAD7B-F539-F843-A0E6-CAB7F56F8D16}"/>
                  </a:ext>
                </a:extLst>
              </p:cNvPr>
              <p:cNvSpPr/>
              <p:nvPr/>
            </p:nvSpPr>
            <p:spPr>
              <a:xfrm>
                <a:off x="4310587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0472472"/>
                  <a:gd name="adj4" fmla="val 54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Cirkelformad pil 17">
                <a:extLst>
                  <a:ext uri="{FF2B5EF4-FFF2-40B4-BE49-F238E27FC236}">
                    <a16:creationId xmlns:a16="http://schemas.microsoft.com/office/drawing/2014/main" id="{43A52B47-2138-BB4C-8066-8C3895625340}"/>
                  </a:ext>
                </a:extLst>
              </p:cNvPr>
              <p:cNvSpPr/>
              <p:nvPr/>
            </p:nvSpPr>
            <p:spPr>
              <a:xfrm>
                <a:off x="4310587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5872472"/>
                  <a:gd name="adj4" fmla="val 108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B15C9B44-6A70-864D-A8BA-93D587E4158D}"/>
                  </a:ext>
                </a:extLst>
              </p:cNvPr>
              <p:cNvSpPr txBox="1"/>
              <p:nvPr/>
            </p:nvSpPr>
            <p:spPr>
              <a:xfrm>
                <a:off x="4889477" y="2631897"/>
                <a:ext cx="104230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Förbättra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</a:t>
                </a:r>
                <a:r>
                  <a:rPr kumimoji="0" lang="sv-S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act</a:t>
                </a: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5" name="textruta 34">
                <a:extLst>
                  <a:ext uri="{FF2B5EF4-FFF2-40B4-BE49-F238E27FC236}">
                    <a16:creationId xmlns:a16="http://schemas.microsoft.com/office/drawing/2014/main" id="{9055ABBF-3AA8-7641-9581-8C3B13450FEE}"/>
                  </a:ext>
                </a:extLst>
              </p:cNvPr>
              <p:cNvSpPr txBox="1"/>
              <p:nvPr/>
            </p:nvSpPr>
            <p:spPr>
              <a:xfrm>
                <a:off x="4877504" y="3752481"/>
                <a:ext cx="1064809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Följa upp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(check)</a:t>
                </a:r>
              </a:p>
            </p:txBody>
          </p: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4A10B43D-AD47-EC4F-9BFE-C6C3A9A344DA}"/>
                  </a:ext>
                </a:extLst>
              </p:cNvPr>
              <p:cNvSpPr txBox="1"/>
              <p:nvPr/>
            </p:nvSpPr>
            <p:spPr>
              <a:xfrm>
                <a:off x="6180314" y="3752481"/>
                <a:ext cx="125832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Genomföra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(do)</a:t>
                </a: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C4C73141-F54B-D640-BB2C-5B21DECEE99E}"/>
                  </a:ext>
                </a:extLst>
              </p:cNvPr>
              <p:cNvSpPr txBox="1"/>
              <p:nvPr/>
            </p:nvSpPr>
            <p:spPr>
              <a:xfrm>
                <a:off x="6286629" y="2631897"/>
                <a:ext cx="923044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Planera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(plan)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23230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211122"/>
            <a:ext cx="6356829" cy="998225"/>
          </a:xfrm>
        </p:spPr>
        <p:txBody>
          <a:bodyPr/>
          <a:lstStyle/>
          <a:p>
            <a:r>
              <a:rPr lang="sv-SE" dirty="0"/>
              <a:t>Konsekvensanalys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886" y="2208497"/>
            <a:ext cx="7594288" cy="4385816"/>
          </a:xfr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prstClr val="black"/>
                </a:solidFill>
              </a:rPr>
              <a:t>Momentet innebär att ni :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identifierar aktiviteter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beskriver konsekvenser vid störningar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fastställer acceptabla </a:t>
            </a:r>
            <a:r>
              <a:rPr lang="sv-SE" sz="1800" dirty="0" smtClean="0">
                <a:solidFill>
                  <a:schemeClr val="tx1"/>
                </a:solidFill>
                <a:latin typeface="Arial"/>
              </a:rPr>
              <a:t>avbrottstider</a:t>
            </a:r>
            <a:endParaRPr lang="sv-SE" sz="1800" dirty="0">
              <a:solidFill>
                <a:schemeClr val="tx1"/>
              </a:solidFill>
              <a:latin typeface="Arial"/>
            </a:endParaRP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prioriterar vilka aktiviteter som är kritiska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kartlägger resurser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fastställer återställningstider för identifierade resurser.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sv-SE" sz="1800" dirty="0" smtClean="0">
                <a:solidFill>
                  <a:schemeClr val="tx1"/>
                </a:solidFill>
              </a:rPr>
              <a:t>Konsekvensanalysen </a:t>
            </a:r>
            <a:r>
              <a:rPr lang="sv-SE" sz="1800" dirty="0">
                <a:solidFill>
                  <a:schemeClr val="tx1"/>
                </a:solidFill>
              </a:rPr>
              <a:t>resulterar i en kartläggning över hur </a:t>
            </a:r>
            <a:r>
              <a:rPr lang="sv-SE" sz="1800" dirty="0" smtClean="0">
                <a:solidFill>
                  <a:schemeClr val="tx1"/>
                </a:solidFill>
              </a:rPr>
              <a:t>verksamheten </a:t>
            </a:r>
            <a:r>
              <a:rPr lang="sv-SE" sz="1800" dirty="0">
                <a:solidFill>
                  <a:schemeClr val="tx1"/>
                </a:solidFill>
              </a:rPr>
              <a:t>ser ut, vilka aktiviteter som är kritiska och vilka </a:t>
            </a:r>
            <a:r>
              <a:rPr lang="sv-SE" sz="1800" dirty="0" smtClean="0">
                <a:solidFill>
                  <a:schemeClr val="tx1"/>
                </a:solidFill>
              </a:rPr>
              <a:t>resurser </a:t>
            </a:r>
            <a:r>
              <a:rPr lang="sv-SE" sz="1800" dirty="0">
                <a:solidFill>
                  <a:schemeClr val="tx1"/>
                </a:solidFill>
              </a:rPr>
              <a:t>som behövs för att upprätthålla verksamheten. Momentet </a:t>
            </a:r>
            <a:r>
              <a:rPr lang="sv-SE" sz="1800" dirty="0" smtClean="0">
                <a:solidFill>
                  <a:schemeClr val="tx1"/>
                </a:solidFill>
              </a:rPr>
              <a:t>ger </a:t>
            </a:r>
            <a:r>
              <a:rPr lang="sv-SE" sz="1800" dirty="0">
                <a:solidFill>
                  <a:schemeClr val="tx1"/>
                </a:solidFill>
              </a:rPr>
              <a:t>er också en bild över hur länge er verksamhet kan tolerera en </a:t>
            </a:r>
            <a:r>
              <a:rPr lang="sv-SE" sz="1800" dirty="0" smtClean="0">
                <a:solidFill>
                  <a:schemeClr val="tx1"/>
                </a:solidFill>
              </a:rPr>
              <a:t>störning </a:t>
            </a:r>
            <a:r>
              <a:rPr lang="sv-SE" sz="1800" dirty="0">
                <a:solidFill>
                  <a:schemeClr val="tx1"/>
                </a:solidFill>
              </a:rPr>
              <a:t>innan det orsakar oacceptabla konsekvenser. </a:t>
            </a:r>
          </a:p>
          <a:p>
            <a:pPr marL="213750" indent="-213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tx1"/>
              </a:solidFill>
            </a:endParaRP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3004886" y="6370452"/>
            <a:ext cx="557348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44497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759496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1  </a:t>
            </a:r>
          </a:p>
        </p:txBody>
      </p:sp>
    </p:spTree>
    <p:extLst>
      <p:ext uri="{BB962C8B-B14F-4D97-AF65-F5344CB8AC3E}">
        <p14:creationId xmlns:p14="http://schemas.microsoft.com/office/powerpoint/2010/main" val="3569933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0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Aktiviteter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53888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Den första delen i en konsekvensanalys handlar om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att identifiera </a:t>
            </a:r>
            <a:r>
              <a:rPr lang="sv-SE" sz="1400" u="sng" dirty="0">
                <a:solidFill>
                  <a:schemeClr val="tx1"/>
                </a:solidFill>
              </a:rPr>
              <a:t>vilka</a:t>
            </a:r>
            <a:r>
              <a:rPr lang="sv-SE" sz="1400" dirty="0">
                <a:solidFill>
                  <a:schemeClr val="tx1"/>
                </a:solidFill>
              </a:rPr>
              <a:t> aktiviteter som upprätthåller den kritiska processen. 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Det underlättar om ni tänker på att varje aktivitet </a:t>
            </a:r>
            <a:r>
              <a:rPr lang="sv-SE" sz="1400" smtClean="0">
                <a:solidFill>
                  <a:schemeClr val="tx1"/>
                </a:solidFill>
              </a:rPr>
              <a:t>i grunden utgörs </a:t>
            </a:r>
            <a:r>
              <a:rPr lang="sv-SE" sz="1400" dirty="0">
                <a:solidFill>
                  <a:schemeClr val="tx1"/>
                </a:solidFill>
              </a:rPr>
              <a:t>av ett verb, exempelvis </a:t>
            </a:r>
            <a:r>
              <a:rPr lang="sv-SE" sz="1400" i="1" dirty="0">
                <a:solidFill>
                  <a:schemeClr val="tx1"/>
                </a:solidFill>
              </a:rPr>
              <a:t>kunden beställer sjukresa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19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  <a:endParaRPr lang="sv-SE" sz="1400" b="1" dirty="0">
              <a:latin typeface="+mj-lt"/>
            </a:endParaRP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E3B066FB-4994-744C-BBB7-C5317DDC0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0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+mj-lt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+mj-lt"/>
              </a:rPr>
            </a:br>
            <a:r>
              <a:rPr lang="sv-SE" sz="1400" dirty="0">
                <a:solidFill>
                  <a:schemeClr val="tx1"/>
                </a:solidFill>
                <a:latin typeface="+mj-lt"/>
              </a:rPr>
              <a:t>Sjukresor</a:t>
            </a:r>
            <a:br>
              <a:rPr lang="sv-SE" sz="1400" dirty="0">
                <a:solidFill>
                  <a:schemeClr val="tx1"/>
                </a:solidFill>
                <a:latin typeface="+mj-lt"/>
              </a:rPr>
            </a:br>
            <a:endParaRPr lang="sv-SE" sz="14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46" name="Platshållare för innehåll 14">
            <a:extLst>
              <a:ext uri="{FF2B5EF4-FFF2-40B4-BE49-F238E27FC236}">
                <a16:creationId xmlns:a16="http://schemas.microsoft.com/office/drawing/2014/main" id="{6337800E-1E19-9F48-AD8A-140A4B7BF8FF}"/>
              </a:ext>
            </a:extLst>
          </p:cNvPr>
          <p:cNvSpPr txBox="1">
            <a:spLocks/>
          </p:cNvSpPr>
          <p:nvPr/>
        </p:nvSpPr>
        <p:spPr>
          <a:xfrm>
            <a:off x="7439482" y="1801037"/>
            <a:ext cx="456398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600" b="1" dirty="0">
                <a:latin typeface="+mj-lt"/>
              </a:rPr>
              <a:t>Aktiviteter som upprätthåller verksamheten</a:t>
            </a:r>
            <a:endParaRPr lang="sv-SE" sz="1600" b="1" strike="sngStrike" dirty="0">
              <a:latin typeface="+mj-lt"/>
            </a:endParaRPr>
          </a:p>
        </p:txBody>
      </p:sp>
      <p:sp>
        <p:nvSpPr>
          <p:cNvPr id="47" name="Platshållare för innehåll 14">
            <a:extLst>
              <a:ext uri="{FF2B5EF4-FFF2-40B4-BE49-F238E27FC236}">
                <a16:creationId xmlns:a16="http://schemas.microsoft.com/office/drawing/2014/main" id="{15E7067E-C93F-9F4C-8E9B-E21CCE02D6ED}"/>
              </a:ext>
            </a:extLst>
          </p:cNvPr>
          <p:cNvSpPr txBox="1">
            <a:spLocks/>
          </p:cNvSpPr>
          <p:nvPr/>
        </p:nvSpPr>
        <p:spPr>
          <a:xfrm>
            <a:off x="7726432" y="2240100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Använd gärna post it-lappar för att lista aktiviteterna. </a:t>
            </a:r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10B6ADD7-7F28-D241-BD69-32BF66E25E03}"/>
              </a:ext>
            </a:extLst>
          </p:cNvPr>
          <p:cNvSpPr>
            <a:spLocks noChangeAspect="1"/>
          </p:cNvSpPr>
          <p:nvPr/>
        </p:nvSpPr>
        <p:spPr>
          <a:xfrm>
            <a:off x="7366432" y="219056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50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52" name="Grupp 51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53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55" name="Grupp 54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56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61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0" name="textruta 29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beskriver verksamheten?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är dess syfte och omfattning?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Vilka aktiviteter utför vi i verksamheten?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Finns det tidpunkter eller tidsramar som är viktiga för verksamheten?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2" name="Frihandsfigur 31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Frihandsfigur 32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Frihandsfigur 33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Frihandsfigur 34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7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8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9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2370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Konsekvenser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39" y="1947713"/>
            <a:ext cx="5747671" cy="218521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Nästa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del är att titta på vilka konsekvenser en störning i respektive aktivitet får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kopplat,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till de kriterier som anges i verksamhetens/organisationens kriteriemodell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 läs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mer om kriteriemodell på bild 10 i En lathund för kontinuitetshantering (MSB1406 –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reviderad september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2020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).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Exempel på sådana kriterier är: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människors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liv och hälsa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samhällets funktionalitet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miljö och ekonomiska värden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</a:t>
            </a: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örtroende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för verksamheten.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19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270780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349586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latshållare för innehåll 14">
            <a:extLst>
              <a:ext uri="{FF2B5EF4-FFF2-40B4-BE49-F238E27FC236}">
                <a16:creationId xmlns:a16="http://schemas.microsoft.com/office/drawing/2014/main" id="{ED8C3F87-9CE4-2349-B270-DF5E268D332E}"/>
              </a:ext>
            </a:extLst>
          </p:cNvPr>
          <p:cNvSpPr txBox="1">
            <a:spLocks/>
          </p:cNvSpPr>
          <p:nvPr/>
        </p:nvSpPr>
        <p:spPr>
          <a:xfrm>
            <a:off x="7439483" y="1852989"/>
            <a:ext cx="4024496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Vilka konsekvenser ger en störning </a:t>
            </a: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i 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respektive aktivitet?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6B572472-2F87-A64C-A852-D3E0C87B7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9" name="Platshållare för innehåll 14">
            <a:extLst>
              <a:ext uri="{FF2B5EF4-FFF2-40B4-BE49-F238E27FC236}">
                <a16:creationId xmlns:a16="http://schemas.microsoft.com/office/drawing/2014/main" id="{2D3A503B-186B-DB46-A9D2-FC3AC8C1EF13}"/>
              </a:ext>
            </a:extLst>
          </p:cNvPr>
          <p:cNvSpPr txBox="1">
            <a:spLocks/>
          </p:cNvSpPr>
          <p:nvPr/>
        </p:nvSpPr>
        <p:spPr>
          <a:xfrm>
            <a:off x="7726432" y="2474168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Använd gärna post it-lappar för att lista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konsekvenserna. 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A8EAAA06-A9D8-CB4C-BC07-93E13FDDAAAA}"/>
              </a:ext>
            </a:extLst>
          </p:cNvPr>
          <p:cNvSpPr>
            <a:spLocks noChangeAspect="1"/>
          </p:cNvSpPr>
          <p:nvPr/>
        </p:nvSpPr>
        <p:spPr>
          <a:xfrm>
            <a:off x="7366432" y="243418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2" name="Grupp 91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93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8" name="Grupp 97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99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05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11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17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5" name="Rektangel 124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7" name="Grupp 126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28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30" name="Grupp 129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131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2" name="Rektangel 131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133" name="Grupp 132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134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5" name="Rektangel 134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136" name="Grupp 135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137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8" name="Rektangel 137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2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39" name="Grupp 138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140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2" name="Grupp 141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143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 </a:t>
              </a: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5" name="Grupp 144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146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7" name="Rektangel 146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 </a:t>
              </a: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8" name="Grupp 147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149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0" name="Rektangel 149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 </a:t>
              </a: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2" name="textruta 61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650148"/>
            <a:ext cx="5741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Vad blir konsekvenserna av en störning i respektive aktivitet?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Hur påverkas konsekvenserna över tid? Dvs. om störningen blir långvarig, hur påverkas konsekvenserna? (Störningar i vissa aktiviteter kanske inte ger några större konsekvenser på kort sikt, men blir på lång sikt oacceptabla.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Hur påverkas t.ex. människors liv och hälsa eller samhällets funktionalitet?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Vilken/vilka aktivitet/-er ger mest allvarliga konsekvenser för verksamheten, organisationen och samhället om den störs ut?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upp 65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7" name="Frihandsfigur 66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Frihandsfigur 68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ihandsfigur 69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2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3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4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7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77" name="textruta 76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78" name="textruta 77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8C8B8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sp>
        <p:nvSpPr>
          <p:cNvPr id="81" name="Platshållare för innehåll 14">
            <a:extLst>
              <a:ext uri="{FF2B5EF4-FFF2-40B4-BE49-F238E27FC236}">
                <a16:creationId xmlns:a16="http://schemas.microsoft.com/office/drawing/2014/main" id="{0251A077-17D2-D142-B1FD-968AEA9B3B7A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solidFill>
                  <a:schemeClr val="tx1"/>
                </a:solidFill>
                <a:latin typeface="Century Gothic"/>
                <a:cs typeface="+mn-cs"/>
              </a:rPr>
              <a:t>Samhällsviktig verksamhet: </a:t>
            </a:r>
            <a:br>
              <a:rPr lang="sv-SE" sz="1400" b="1" dirty="0">
                <a:solidFill>
                  <a:schemeClr val="tx1"/>
                </a:solidFill>
                <a:latin typeface="Century Gothic"/>
                <a:cs typeface="+mn-cs"/>
              </a:rPr>
            </a:br>
            <a:r>
              <a:rPr lang="sv-SE" sz="1400" dirty="0">
                <a:solidFill>
                  <a:schemeClr val="tx1"/>
                </a:solidFill>
                <a:latin typeface="Century Gothic"/>
                <a:cs typeface="+mn-cs"/>
              </a:rPr>
              <a:t>Sjukresor</a:t>
            </a:r>
            <a:br>
              <a:rPr lang="sv-SE" sz="1400" dirty="0">
                <a:solidFill>
                  <a:schemeClr val="tx1"/>
                </a:solidFill>
                <a:latin typeface="Century Gothic"/>
                <a:cs typeface="+mn-cs"/>
              </a:rPr>
            </a:br>
            <a:endParaRPr lang="sv-SE" sz="1400" dirty="0">
              <a:solidFill>
                <a:schemeClr val="tx1"/>
              </a:solidFill>
              <a:highlight>
                <a:srgbClr val="FFFF00"/>
              </a:highlight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80154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MSB PPT Egna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2.xml><?xml version="1.0" encoding="utf-8"?>
<a:theme xmlns:a="http://schemas.openxmlformats.org/drawingml/2006/main" name="1_MSB PPT Egna">
  <a:themeElements>
    <a:clrScheme name="MSB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06666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63333"/>
    </a:custClr>
    <a:custClr name="MSB Röd 60%">
      <a:srgbClr val="E06666"/>
    </a:custClr>
    <a:custClr name="MSB Röd 40%">
      <a:srgbClr val="EB9999"/>
    </a:custClr>
    <a:custClr name="MSB Röd 20%">
      <a:srgbClr val="F5CCC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on1" id="{89AA5344-C299-41F0-A921-1053E497170D}" vid="{5CA668B2-1CCC-4561-8043-75AF856BBBA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SB Dokument" ma:contentTypeID="0x0101008239AB5D3D2647B580F011DA2F3561110100F658D6BCDEE2324F9E8D7E730A347927" ma:contentTypeVersion="6" ma:contentTypeDescription="Skapa ett nytt dokument." ma:contentTypeScope="" ma:versionID="70e0d9ad65f15c7e4446e8702c522845">
  <xsd:schema xmlns:xsd="http://www.w3.org/2001/XMLSchema" xmlns:xs="http://www.w3.org/2001/XMLSchema" xmlns:p="http://schemas.microsoft.com/office/2006/metadata/properties" xmlns:ns2="09080109-f6cd-4eba-a2ee-73217fe696ed" xmlns:ns3="24cfc045-c5a1-49b9-9948-fe59e82f39e0" targetNamespace="http://schemas.microsoft.com/office/2006/metadata/properties" ma:root="true" ma:fieldsID="bc557ddd87210af3e1dcd406c81de311" ns2:_="" ns3:_="">
    <xsd:import namespace="09080109-f6cd-4eba-a2ee-73217fe696ed"/>
    <xsd:import namespace="24cfc045-c5a1-49b9-9948-fe59e82f39e0"/>
    <xsd:element name="properties">
      <xsd:complexType>
        <xsd:sequence>
          <xsd:element name="documentManagement">
            <xsd:complexType>
              <xsd:all>
                <xsd:element ref="ns2:msbLabel" minOccurs="0"/>
                <xsd:element ref="ns3:me2188190c4743278d5e2496f7571cdb" minOccurs="0"/>
                <xsd:element ref="ns3:TaxCatchAll" minOccurs="0"/>
                <xsd:element ref="ns3:TaxCatchAllLabel" minOccurs="0"/>
                <xsd:element ref="ns3:pce63744e68d442685f882c419dee97e" minOccurs="0"/>
                <xsd:element ref="ns3:MSB_Record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80109-f6cd-4eba-a2ee-73217fe696ed" elementFormDefault="qualified">
    <xsd:import namespace="http://schemas.microsoft.com/office/2006/documentManagement/types"/>
    <xsd:import namespace="http://schemas.microsoft.com/office/infopath/2007/PartnerControls"/>
    <xsd:element name="msbLabel" ma:index="8" nillable="true" ma:displayName="Märkning" ma:list="{8dc633b5-3e57-4612-ac26-e73598a8604b}" ma:internalName="msbLabel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c045-c5a1-49b9-9948-fe59e82f39e0" elementFormDefault="qualified">
    <xsd:import namespace="http://schemas.microsoft.com/office/2006/documentManagement/types"/>
    <xsd:import namespace="http://schemas.microsoft.com/office/infopath/2007/PartnerControls"/>
    <xsd:element name="me2188190c4743278d5e2496f7571cdb" ma:index="9" nillable="true" ma:taxonomy="true" ma:internalName="me2188190c4743278d5e2496f7571cdb" ma:taxonomyFieldName="MSB_SiteBusinessProcess" ma:displayName="Handlingsslag" ma:default="1;#Standard|42db7290-f92b-446b-999c-1bee6d848af0" ma:fieldId="{6e218819-0c47-4327-8d5e-2496f7571cdb}" ma:sspId="1d297c32-e349-4b6d-b895-deec35520f0b" ma:termSetId="84c5b001-a021-41b2-9608-e8b90a27b6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Global taxonomikolumn" ma:hidden="true" ma:list="{f7b2145f-c4ba-4122-8d2b-09752664fc90}" ma:internalName="TaxCatchAll" ma:showField="CatchAllData" ma:web="24cfc045-c5a1-49b9-9948-fe59e82f39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Global taxonomikolumn1" ma:hidden="true" ma:list="{f7b2145f-c4ba-4122-8d2b-09752664fc90}" ma:internalName="TaxCatchAllLabel" ma:readOnly="true" ma:showField="CatchAllDataLabel" ma:web="24cfc045-c5a1-49b9-9948-fe59e82f39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ce63744e68d442685f882c419dee97e" ma:index="13" nillable="true" ma:taxonomy="true" ma:internalName="pce63744e68d442685f882c419dee97e" ma:taxonomyFieldName="MSB_DocumentType" ma:displayName="Handlingstyp" ma:fieldId="{9ce63744-e68d-4426-85f8-82c419dee97e}" ma:sspId="1d297c32-e349-4b6d-b895-deec35520f0b" ma:termSetId="e3c19ec3-4bda-47fb-b9f4-9ecf798a87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SB_RecordId" ma:index="15" nillable="true" ma:displayName="Diarienummer" ma:internalName="MSB_RecordId">
      <xsd:simpleType>
        <xsd:restriction base="dms:Text"/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sbLabel xmlns="09080109-f6cd-4eba-a2ee-73217fe696ed"/>
    <TaxCatchAll xmlns="24cfc045-c5a1-49b9-9948-fe59e82f39e0">
      <Value>1</Value>
    </TaxCatchAll>
    <MSB_RecordId xmlns="24cfc045-c5a1-49b9-9948-fe59e82f39e0" xsi:nil="true"/>
    <pce63744e68d442685f882c419dee97e xmlns="24cfc045-c5a1-49b9-9948-fe59e82f39e0">
      <Terms xmlns="http://schemas.microsoft.com/office/infopath/2007/PartnerControls"/>
    </pce63744e68d442685f882c419dee97e>
    <me2188190c4743278d5e2496f7571cdb xmlns="24cfc045-c5a1-49b9-9948-fe59e82f39e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</TermName>
          <TermId xmlns="http://schemas.microsoft.com/office/infopath/2007/PartnerControls">42db7290-f92b-446b-999c-1bee6d848af0</TermId>
        </TermInfo>
      </Terms>
    </me2188190c4743278d5e2496f7571cdb>
  </documentManagement>
</p:properties>
</file>

<file path=customXml/itemProps1.xml><?xml version="1.0" encoding="utf-8"?>
<ds:datastoreItem xmlns:ds="http://schemas.openxmlformats.org/officeDocument/2006/customXml" ds:itemID="{CAAF69EF-E31F-46D4-B444-DF5BEB2ED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03C751-6186-4CB3-AF48-EAF67FD4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80109-f6cd-4eba-a2ee-73217fe696ed"/>
    <ds:schemaRef ds:uri="24cfc045-c5a1-49b9-9948-fe59e82f39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8F3AF4-9F40-4109-987E-338602C8267C}">
  <ds:schemaRefs>
    <ds:schemaRef ds:uri="http://schemas.microsoft.com/office/2006/documentManagement/types"/>
    <ds:schemaRef ds:uri="http://purl.org/dc/terms/"/>
    <ds:schemaRef ds:uri="09080109-f6cd-4eba-a2ee-73217fe696ed"/>
    <ds:schemaRef ds:uri="http://purl.org/dc/dcmitype/"/>
    <ds:schemaRef ds:uri="24cfc045-c5a1-49b9-9948-fe59e82f39e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</TotalTime>
  <Words>3556</Words>
  <Application>Microsoft Office PowerPoint</Application>
  <PresentationFormat>Bredbild</PresentationFormat>
  <Paragraphs>517</Paragraphs>
  <Slides>23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32" baseType="lpstr">
      <vt:lpstr>Apple Symbols</vt:lpstr>
      <vt:lpstr>Arial</vt:lpstr>
      <vt:lpstr>Calibri</vt:lpstr>
      <vt:lpstr>Century Gothic</vt:lpstr>
      <vt:lpstr>Courier New</vt:lpstr>
      <vt:lpstr>Garamond</vt:lpstr>
      <vt:lpstr>Times New Roman</vt:lpstr>
      <vt:lpstr>MSB PPT Egna</vt:lpstr>
      <vt:lpstr>1_MSB PPT Egna</vt:lpstr>
      <vt:lpstr>Kontinuitetshantering – sjukresor</vt:lpstr>
      <vt:lpstr>Om materialet</vt:lpstr>
      <vt:lpstr>Sjukresor – en samhällsviktig verksamhet</vt:lpstr>
      <vt:lpstr>Varför kontinuitetshantering?</vt:lpstr>
      <vt:lpstr>Att kontinuitetshantera en samhällsviktig verksamhet</vt:lpstr>
      <vt:lpstr>Hur gör man?</vt:lpstr>
      <vt:lpstr>Konsekvensanalys</vt:lpstr>
      <vt:lpstr>Konsekvensanalys Aktiviteter</vt:lpstr>
      <vt:lpstr>Konsekvensanalys Konsekvenser</vt:lpstr>
      <vt:lpstr>Konsekvensanalys Acceptabel avbrottstid</vt:lpstr>
      <vt:lpstr>Konsekvensanalys  Exempel på delresultat efter workshop 1- Prioriteringsunderlag</vt:lpstr>
      <vt:lpstr>Konsekvensanalys Resurser</vt:lpstr>
      <vt:lpstr>Konsekvensanalys Återställningstid</vt:lpstr>
      <vt:lpstr>PowerPoint-presentation</vt:lpstr>
      <vt:lpstr>Riskbedömning</vt:lpstr>
      <vt:lpstr>Riskbedömning Risker och befintlig redundans</vt:lpstr>
      <vt:lpstr>Riskbedömning  Exempel på resultat efter workshop 2 - Riskbild</vt:lpstr>
      <vt:lpstr>Riskbedömning Åtgärdsförslag</vt:lpstr>
      <vt:lpstr>Riskbedömning  Exempel på resultat efter workshop 2 - Åtgärdsplan</vt:lpstr>
      <vt:lpstr>Genomför åtgärder</vt:lpstr>
      <vt:lpstr>Genomför åtgärder Kontinuitetsplan</vt:lpstr>
      <vt:lpstr>PowerPoint-presentation</vt:lpstr>
      <vt:lpstr>Vad kommer härnäst?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Hedqvist Ida</dc:creator>
  <cp:lastModifiedBy>Bornström Mats</cp:lastModifiedBy>
  <cp:revision>458</cp:revision>
  <dcterms:created xsi:type="dcterms:W3CDTF">2019-09-26T14:09:47Z</dcterms:created>
  <dcterms:modified xsi:type="dcterms:W3CDTF">2020-09-18T11:37:25Z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  <property fmtid="{D5CDD505-2E9C-101B-9397-08002B2CF9AE}" pid="3" name="ContentTypeId">
    <vt:lpwstr>0x0101008239AB5D3D2647B580F011DA2F3561110100F658D6BCDEE2324F9E8D7E730A347927</vt:lpwstr>
  </property>
  <property fmtid="{D5CDD505-2E9C-101B-9397-08002B2CF9AE}" pid="4" name="MSB_SiteBusinessProcess">
    <vt:lpwstr>1;#Standard|42db7290-f92b-446b-999c-1bee6d848af0</vt:lpwstr>
  </property>
  <property fmtid="{D5CDD505-2E9C-101B-9397-08002B2CF9AE}" pid="5" name="MSB_DocumentType">
    <vt:lpwstr/>
  </property>
</Properties>
</file>