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9" r:id="rId5"/>
    <p:sldId id="290" r:id="rId6"/>
    <p:sldId id="264" r:id="rId7"/>
    <p:sldId id="256" r:id="rId8"/>
    <p:sldId id="294" r:id="rId9"/>
    <p:sldId id="295" r:id="rId10"/>
    <p:sldId id="272" r:id="rId11"/>
    <p:sldId id="291" r:id="rId12"/>
    <p:sldId id="273" r:id="rId13"/>
    <p:sldId id="292" r:id="rId14"/>
    <p:sldId id="285" r:id="rId15"/>
    <p:sldId id="286" r:id="rId16"/>
    <p:sldId id="275" r:id="rId17"/>
    <p:sldId id="287" r:id="rId18"/>
    <p:sldId id="288" r:id="rId19"/>
    <p:sldId id="276" r:id="rId20"/>
    <p:sldId id="274" r:id="rId21"/>
    <p:sldId id="280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D15DFF-1C7A-A93C-F9E3-7350E48645E3}" name="Johanna Sterner" initials="JS" userId="S::johanna.sterner@advant.se::c6581678-1415-492c-afdb-d65f65995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llgren Ida" initials="KI" lastIdx="13" clrIdx="0">
    <p:extLst>
      <p:ext uri="{19B8F6BF-5375-455C-9EA6-DF929625EA0E}">
        <p15:presenceInfo xmlns:p15="http://schemas.microsoft.com/office/powerpoint/2012/main" userId="S-1-5-21-466509168-1772936955-2901788264-31122" providerId="AD"/>
      </p:ext>
    </p:extLst>
  </p:cmAuthor>
  <p:cmAuthor id="2" name="Grundel Alexandra" initials="GA" lastIdx="40" clrIdx="1">
    <p:extLst>
      <p:ext uri="{19B8F6BF-5375-455C-9EA6-DF929625EA0E}">
        <p15:presenceInfo xmlns:p15="http://schemas.microsoft.com/office/powerpoint/2012/main" userId="S-1-5-21-466509168-1772936955-2901788264-15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31"/>
    <a:srgbClr val="FECD4E"/>
    <a:srgbClr val="2ABB9C"/>
    <a:srgbClr val="92E6D4"/>
    <a:srgbClr val="FEE8B0"/>
    <a:srgbClr val="FED97E"/>
    <a:srgbClr val="4AD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D176A-15C1-4740-8521-0C401D769617}" v="2" dt="2023-12-20T14:36:06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4" autoAdjust="0"/>
    <p:restoredTop sz="65374" autoAdjust="0"/>
  </p:normalViewPr>
  <p:slideViewPr>
    <p:cSldViewPr snapToGrid="0" showGuides="1">
      <p:cViewPr varScale="1">
        <p:scale>
          <a:sx n="72" d="100"/>
          <a:sy n="72" d="100"/>
        </p:scale>
        <p:origin x="13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052A9-F706-4BFA-AE37-9653D9388A53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A8E8D-B8EB-432E-BAB9-D8B4BA5E8F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7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B0B99-8B5F-4A09-A6FA-8F132C6317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9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För att avgöra om</a:t>
            </a:r>
            <a:r>
              <a:rPr lang="sv-SE" baseline="0" dirty="0"/>
              <a:t> aktiviteten är prioriterad behöver vi utgå från vilka konsekvenser en störning i aktiviteten ger och hur länge den kan ligga nere (acceptabel avbrottstid) innan konsekvenserna blir oacceptabla.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solidFill>
                  <a:srgbClr val="00B050"/>
                </a:solidFill>
              </a:rPr>
              <a:t>Baserat på de konsekvenser som en störning i aktiviteten medför och att den acceptabla avbrottstiden för aktiviteten är relativt kort så bedöms aktiviteten </a:t>
            </a:r>
            <a:r>
              <a:rPr lang="sv-SE" i="1" dirty="0">
                <a:solidFill>
                  <a:srgbClr val="00B050"/>
                </a:solidFill>
              </a:rPr>
              <a:t>att förse kon med vatten</a:t>
            </a:r>
            <a:r>
              <a:rPr lang="sv-SE" dirty="0">
                <a:solidFill>
                  <a:srgbClr val="00B050"/>
                </a:solidFill>
              </a:rPr>
              <a:t> vara prioriterad och ska därmed följa med i det fortsatta arbetet. </a:t>
            </a:r>
            <a:endParaRPr lang="sv-SE" b="1" dirty="0">
              <a:solidFill>
                <a:srgbClr val="00B050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02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identifierar vilka resurser den prioriterade aktiviteten </a:t>
            </a:r>
            <a:r>
              <a:rPr lang="sv-SE" i="1" dirty="0"/>
              <a:t>förse kon med vatten </a:t>
            </a:r>
            <a:r>
              <a:rPr lang="sv-SE" dirty="0"/>
              <a:t>är beroende utav och kommer</a:t>
            </a:r>
            <a:r>
              <a:rPr lang="sv-SE" baseline="0" dirty="0"/>
              <a:t> fram till följande: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Vatten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Hink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Personal</a:t>
            </a:r>
          </a:p>
          <a:p>
            <a:endParaRPr lang="sv-SE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valde att titta närmare på resursen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hink.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850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sv-SE" sz="9600" dirty="0"/>
              <a:t>När måste vi kunna använda hinken för att ge kon vatten igen?</a:t>
            </a:r>
          </a:p>
          <a:p>
            <a:r>
              <a:rPr lang="sv-SE" dirty="0"/>
              <a:t>Vi vet att kon klarar sig utan vatten i 4 timmar.</a:t>
            </a:r>
            <a:r>
              <a:rPr lang="sv-SE" baseline="0" dirty="0"/>
              <a:t> </a:t>
            </a:r>
            <a:r>
              <a:rPr lang="sv-SE" dirty="0"/>
              <a:t>Målet för återställningstiden måste vara kortare än 4 timmar, exempelvis 3 timmar.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35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gör en riskbedömning på</a:t>
            </a:r>
            <a:r>
              <a:rPr lang="sv-SE" baseline="0" dirty="0"/>
              <a:t> resursen hink som behövs för att förse kon med vatten. </a:t>
            </a:r>
          </a:p>
          <a:p>
            <a:endParaRPr lang="sv-SE" baseline="0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 identifierade vi möjliga riskhändelser och frågade oss: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kan den här hinken utsättas för?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gå hål i hinken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Handtaget kan gå sönder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kan blåsa bort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tittar närmare på hur vi gjorde för risken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gå hål i hinken. 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73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undersökte vår befintliga redundans, det vill säga reservlösningar, och frågade oss: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reservlösningar har vi idag för att förse kon med vatten?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inventerade befintliga reservlösningar och hittade en plastpåse, en liten kopp och en flaska.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054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behövde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 fråga oss 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”Är våra reservlösningar plastpåse, liten kopp och flaska tillräckligt bra?”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andra ord: </a:t>
            </a:r>
          </a:p>
          <a:p>
            <a:r>
              <a:rPr lang="sv-SE" sz="1200" b="1" dirty="0"/>
              <a:t>Om det går hål i hinken, kan vi med hjälp av en reservlösning leverera vatten inom återställningstiden?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Ja, 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vi. Men det är tveksamt om det skulle fungera i längden. </a:t>
            </a:r>
            <a:r>
              <a:rPr lang="sv-SE" dirty="0"/>
              <a:t>Vi tycker därför inte att våra befintliga reservövningar är tillräckligt bra.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302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gör vi åt saken?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vi inte kunde acceptera risken att det kunde gå hål i hinken och att våra reservlösningar inte var tillräckligt bra, behövde vi ta fram 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åtgärd.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  <a:p>
            <a:r>
              <a:rPr lang="sv-SE" b="1" dirty="0"/>
              <a:t>Vår åtgärd och lösning blev att köpa in vattendunkar.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02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 var det dags att ”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Genomföra åtgärder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Eftersom vi hade köpt in vattendunkar som skulle användas om något hände med hinken så behövde vi ta fram 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kontinuitetsplan. 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Kontinuitetsplanen hjälper personalen att veta vad den ska göra vid en störning i resursen.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 här ser vår kontinuitetsplan ut för resursen hink: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reservrutin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att ”använda den nyinköpta vattendunken.”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återställningsrutin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 att köpa nya hinkar hos Järnaffären. 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vår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återgångsrutin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är: ”Ställ bort vattendunken och använd de nya hinkarna istället.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757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3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B0B99-8B5F-4A09-A6FA-8F132C6317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9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39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</a:t>
            </a:r>
            <a:r>
              <a:rPr lang="sv-SE" baseline="0" dirty="0"/>
              <a:t> fiktiva exemplet fokuserar på</a:t>
            </a:r>
            <a:r>
              <a:rPr lang="sv-SE" dirty="0"/>
              <a:t> den samhällsviktiga verksamheten som bedrivs på bondgården Dungen.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63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På bondgården</a:t>
            </a:r>
            <a:r>
              <a:rPr lang="sv-SE" baseline="0" dirty="0"/>
              <a:t> Dungen finns det tre samhällsviktiga verksamheter: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aseline="0" dirty="0"/>
              <a:t>äggproduktion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aseline="0" dirty="0"/>
              <a:t>köttproduktion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aseline="0" dirty="0"/>
              <a:t>mjölkproduktion.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8E8D-B8EB-432E-BAB9-D8B4BA5E8F1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6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 det här exemplet fokuserar vi på den samhällsviktiga verksamheten:</a:t>
            </a:r>
            <a:r>
              <a:rPr lang="sv-SE" baseline="0" dirty="0"/>
              <a:t> Mjölkproduktion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8E8D-B8EB-432E-BAB9-D8B4BA5E8F1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4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började med att ställa oss frågan: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aktiviteter upprätthåller den samhällsviktiga verksamheten mjölkproduktion?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Dvs. vad gör vi inom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verksamheten?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kom fram till fem aktiviteter: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Förse kon med foder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Förse kon med vatten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Mjölka kon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Förvara mjölken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Distribuera mjölken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Vi väljer att kika närmare på</a:t>
            </a:r>
            <a:r>
              <a:rPr lang="sv-SE" baseline="0" dirty="0"/>
              <a:t> </a:t>
            </a:r>
            <a:r>
              <a:rPr lang="sv-SE" dirty="0"/>
              <a:t>aktiviteten</a:t>
            </a:r>
            <a:r>
              <a:rPr lang="sv-SE" baseline="0" dirty="0"/>
              <a:t> </a:t>
            </a:r>
            <a:r>
              <a:rPr lang="sv-SE" b="1" baseline="0" dirty="0"/>
              <a:t>att förse kon med vatten. </a:t>
            </a:r>
            <a:r>
              <a:rPr lang="sv-SE" b="0" baseline="0" dirty="0"/>
              <a:t>Vi kommer nu att titta på om det är en kritisk aktivitet eller inte genom att identifiera vilka konsekvenser en störning skulle innebär och hur länge vi kan acceptera en störning i aktiviteten. </a:t>
            </a:r>
            <a:endParaRPr lang="sv-SE" b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99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>
                <a:solidFill>
                  <a:srgbClr val="00B050"/>
                </a:solidFill>
              </a:rPr>
              <a:t>Vi identifierade sedan vilka konsekvenser som skulle</a:t>
            </a:r>
            <a:r>
              <a:rPr lang="sv-SE" b="0" baseline="0" dirty="0">
                <a:solidFill>
                  <a:srgbClr val="00B050"/>
                </a:solidFill>
              </a:rPr>
              <a:t> kunna</a:t>
            </a:r>
            <a:r>
              <a:rPr lang="sv-SE" b="0" dirty="0">
                <a:solidFill>
                  <a:srgbClr val="00B050"/>
                </a:solidFill>
              </a:rPr>
              <a:t> uppstå om vi inte kan förse kon med vatten?</a:t>
            </a:r>
          </a:p>
          <a:p>
            <a:endParaRPr lang="sv-SE" b="0" dirty="0">
              <a:solidFill>
                <a:srgbClr val="00B050"/>
              </a:solidFill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vi inte kan förse kon med vatten så riskerar kon t.ex. att fara illa och mjölkproduktionen riskerar att sina. Det påverkar i sin tur verksamhetens förmåga att producera mjölk.  </a:t>
            </a:r>
          </a:p>
          <a:p>
            <a:endParaRPr lang="sv-SE" b="0" dirty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51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Därefter tittade vi på hur länge vi kunde acceptera en störning, så kallad acceptabel avbrottstid, genom att fråga oss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länge kon kunde klara sig utan vatten?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1800"/>
              </a:spcBef>
            </a:pPr>
            <a:endParaRPr lang="sv-SE" dirty="0"/>
          </a:p>
          <a:p>
            <a:pPr>
              <a:spcBef>
                <a:spcPts val="1800"/>
              </a:spcBef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kom fram till att kon kunde vara utan vatten i 4 timmar utan att det påverkade varken kons hälsa eller mjölkproduktionen. Den acceptabla avbrottstiden blev därmed 4 timmar</a:t>
            </a:r>
          </a:p>
          <a:p>
            <a:pPr>
              <a:spcBef>
                <a:spcPts val="1800"/>
              </a:spcBef>
            </a:pPr>
            <a:endParaRPr lang="sv-SE" dirty="0"/>
          </a:p>
          <a:p>
            <a:pPr>
              <a:spcBef>
                <a:spcPts val="1800"/>
              </a:spcBef>
            </a:pPr>
            <a:r>
              <a:rPr lang="sv-SE" dirty="0"/>
              <a:t>Utan att äventyra kons hälsa och att mjölkproduktionen riskerar att minska kan kon vara utan vatten </a:t>
            </a:r>
            <a:br>
              <a:rPr lang="sv-SE" dirty="0"/>
            </a:br>
            <a:r>
              <a:rPr lang="sv-SE" dirty="0"/>
              <a:t>i 4 timmar.</a:t>
            </a:r>
            <a:r>
              <a:rPr lang="sv-SE" baseline="0" dirty="0"/>
              <a:t> </a:t>
            </a:r>
            <a:r>
              <a:rPr lang="sv-SE" b="0" dirty="0"/>
              <a:t>Den acceptabla avbrottstiden kan därmed vara 4 timmar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71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16FB5AD-921C-45BF-86EA-92175399D0E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4F0956D-78F9-4CAE-A663-BE0AC314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0B3A82A4-3D41-42C7-99EB-41059353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1B19DC8-B88F-477F-B0DE-AF27442BC4F6}"/>
              </a:ext>
            </a:extLst>
          </p:cNvPr>
          <p:cNvGrpSpPr/>
          <p:nvPr/>
        </p:nvGrpSpPr>
        <p:grpSpPr>
          <a:xfrm>
            <a:off x="10675620" y="6119856"/>
            <a:ext cx="1297478" cy="571294"/>
            <a:chOff x="10675620" y="6119856"/>
            <a:chExt cx="1297478" cy="57129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11CB780-89A5-4EB6-86A8-CDF107ABD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620" y="6119856"/>
              <a:ext cx="574596" cy="57129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B699213-0B08-448B-9588-C3044E0AD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484" y="6248400"/>
              <a:ext cx="657614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79A7A8C-BC63-4E07-9BB7-FAA2A032CDC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F851F30E-CB90-4CE1-B5C6-8E28D6A3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5" name="Bildobjekt 4" descr="MSB Logga vit">
              <a:extLst>
                <a:ext uri="{FF2B5EF4-FFF2-40B4-BE49-F238E27FC236}">
                  <a16:creationId xmlns:a16="http://schemas.microsoft.com/office/drawing/2014/main" id="{DFC4A88D-9574-45E3-A2B9-464558FC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EE50EC-52C5-4BDF-8D27-E225311BCF5D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D8DA891-6A1B-43B2-8C08-3190285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DC103D7D-9DC0-4611-8EDF-958FD7A0C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-1524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51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097EA0-DCA5-48E8-AE2A-8F7E9C10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C3A49E7A-B3ED-4CD3-9220-9F4D6F7BC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E38265-4740-4F0B-889A-CB701337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87B4136A-4379-40D0-B246-C38E5B081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EC4C38-E736-456A-965E-E2BA17F82D3F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46B2715-4F6B-4C9A-925B-79DBA7A8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C4A6E57B-E5D9-4DE7-A424-068515EB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7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16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95AD137-BC73-42BB-81EA-D9F1C9CBBE89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2786C9B-713D-4AEE-8C45-2555A313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1919E40C-EE0B-4F85-BD94-4D863808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1357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B6F4-6F0E-449D-99C3-FA3961AAF713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4F8C-CEC5-4B2C-9C29-5300068510B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ntinuitetshantering@msb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CE763-DB27-4F55-93FD-B49ECB6C3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00" y="2200060"/>
            <a:ext cx="9171874" cy="1185077"/>
          </a:xfrm>
        </p:spPr>
        <p:txBody>
          <a:bodyPr/>
          <a:lstStyle/>
          <a:p>
            <a:r>
              <a:rPr lang="sv-SE" dirty="0"/>
              <a:t>Kontinuitetshantering – Ett fiktivt exempel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26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ubrik 1">
            <a:extLst>
              <a:ext uri="{FF2B5EF4-FFF2-40B4-BE49-F238E27FC236}">
                <a16:creationId xmlns:a16="http://schemas.microsoft.com/office/drawing/2014/main" id="{255DE51E-5F0F-4E46-9126-258B9CBA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4" y="2156164"/>
            <a:ext cx="8670316" cy="1242065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  <a:spcAft>
                <a:spcPts val="600"/>
              </a:spcAft>
            </a:pPr>
            <a:br>
              <a:rPr lang="sv-SE" dirty="0"/>
            </a:br>
            <a:r>
              <a:rPr lang="sv-SE" dirty="0"/>
              <a:t>Är aktiviteten förse kon med foder och vatten en prioriterad aktivitet?</a:t>
            </a:r>
          </a:p>
        </p:txBody>
      </p:sp>
      <p:sp>
        <p:nvSpPr>
          <p:cNvPr id="41" name="Platshållare för innehåll 2">
            <a:extLst>
              <a:ext uri="{FF2B5EF4-FFF2-40B4-BE49-F238E27FC236}">
                <a16:creationId xmlns:a16="http://schemas.microsoft.com/office/drawing/2014/main" id="{F2E0E681-5724-4107-8128-BA0AF496DAE5}"/>
              </a:ext>
            </a:extLst>
          </p:cNvPr>
          <p:cNvSpPr txBox="1">
            <a:spLocks/>
          </p:cNvSpPr>
          <p:nvPr/>
        </p:nvSpPr>
        <p:spPr>
          <a:xfrm>
            <a:off x="1298314" y="3849351"/>
            <a:ext cx="7725943" cy="190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Baserat på de konsekvenser som en störning i aktiviteten medför och att den acceptabla avbrottstiden för aktiviteten är relativt kort så bedöms aktiviteten att </a:t>
            </a:r>
            <a:r>
              <a:rPr lang="sv-SE" i="1" dirty="0"/>
              <a:t>förse kon med vatten</a:t>
            </a:r>
            <a:r>
              <a:rPr lang="sv-SE" dirty="0"/>
              <a:t> vara prioriterad och ska följa med i det fortsatta arbetet. </a:t>
            </a:r>
            <a:endParaRPr lang="sv-SE" b="1" dirty="0"/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Kritisk aktivitet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2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1">
            <a:extLst>
              <a:ext uri="{FF2B5EF4-FFF2-40B4-BE49-F238E27FC236}">
                <a16:creationId xmlns:a16="http://schemas.microsoft.com/office/drawing/2014/main" id="{52914CED-1DFE-4DC7-8273-ACD43818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3" y="2612687"/>
            <a:ext cx="8825397" cy="966397"/>
          </a:xfrm>
        </p:spPr>
        <p:txBody>
          <a:bodyPr>
            <a:normAutofit fontScale="90000"/>
          </a:bodyPr>
          <a:lstStyle/>
          <a:p>
            <a:r>
              <a:rPr lang="sv-SE" dirty="0"/>
              <a:t>Vilka resurser är den prioriterade aktiviteten </a:t>
            </a:r>
            <a:r>
              <a:rPr lang="sv-SE" b="0" i="1" dirty="0"/>
              <a:t>förse kon med foder och vatten </a:t>
            </a:r>
            <a:r>
              <a:rPr lang="sv-SE" dirty="0"/>
              <a:t>beroende utav?</a:t>
            </a:r>
          </a:p>
        </p:txBody>
      </p:sp>
      <p:sp>
        <p:nvSpPr>
          <p:cNvPr id="28" name="Platshållare för innehåll 2">
            <a:extLst>
              <a:ext uri="{FF2B5EF4-FFF2-40B4-BE49-F238E27FC236}">
                <a16:creationId xmlns:a16="http://schemas.microsoft.com/office/drawing/2014/main" id="{05849D88-052E-4D34-AEAA-41EB384B67AA}"/>
              </a:ext>
            </a:extLst>
          </p:cNvPr>
          <p:cNvSpPr txBox="1">
            <a:spLocks/>
          </p:cNvSpPr>
          <p:nvPr/>
        </p:nvSpPr>
        <p:spPr>
          <a:xfrm>
            <a:off x="1298314" y="3766320"/>
            <a:ext cx="7772400" cy="17168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Vatten</a:t>
            </a:r>
          </a:p>
          <a:p>
            <a:r>
              <a:rPr lang="sv-SE" b="1" dirty="0"/>
              <a:t>Hink </a:t>
            </a:r>
          </a:p>
          <a:p>
            <a:r>
              <a:rPr lang="sv-SE" dirty="0"/>
              <a:t>Personal</a:t>
            </a:r>
          </a:p>
        </p:txBody>
      </p:sp>
      <p:sp>
        <p:nvSpPr>
          <p:cNvPr id="29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400" b="0" dirty="0"/>
              <a:t>R</a:t>
            </a:r>
            <a:r>
              <a:rPr lang="sv-SE" sz="2200" b="0" dirty="0"/>
              <a:t>esurser</a:t>
            </a:r>
          </a:p>
        </p:txBody>
      </p:sp>
      <p:cxnSp>
        <p:nvCxnSpPr>
          <p:cNvPr id="30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6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1">
            <a:extLst>
              <a:ext uri="{FF2B5EF4-FFF2-40B4-BE49-F238E27FC236}">
                <a16:creationId xmlns:a16="http://schemas.microsoft.com/office/drawing/2014/main" id="{010D56C7-AE2D-47F8-BF9C-1A95CA4AA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98314" y="2220895"/>
            <a:ext cx="8580582" cy="16831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 hinken inte går att använda – inom vilken tid måste den återställas för att vi ska kunna ge kon vatten igen?</a:t>
            </a:r>
          </a:p>
        </p:txBody>
      </p:sp>
      <p:sp>
        <p:nvSpPr>
          <p:cNvPr id="28" name="Platshållare för innehåll 2">
            <a:extLst>
              <a:ext uri="{FF2B5EF4-FFF2-40B4-BE49-F238E27FC236}">
                <a16:creationId xmlns:a16="http://schemas.microsoft.com/office/drawing/2014/main" id="{B6005112-6C27-41BB-A052-B84C07F57C1A}"/>
              </a:ext>
            </a:extLst>
          </p:cNvPr>
          <p:cNvSpPr txBox="1">
            <a:spLocks/>
          </p:cNvSpPr>
          <p:nvPr/>
        </p:nvSpPr>
        <p:spPr>
          <a:xfrm>
            <a:off x="1298314" y="3986831"/>
            <a:ext cx="6989059" cy="1803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Vi vet att kon klarar sig utan vatten i 4 timmar</a:t>
            </a:r>
          </a:p>
          <a:p>
            <a:r>
              <a:rPr lang="sv-SE" dirty="0"/>
              <a:t>Målet för återställningstiden måste vara kortare än 4 timmar, exempelvis 3 timmar</a:t>
            </a: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/>
          </p:cNvSpPr>
          <p:nvPr/>
        </p:nvSpPr>
        <p:spPr>
          <a:xfrm>
            <a:off x="2216150" y="569913"/>
            <a:ext cx="3870325" cy="7572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Konsekvensanalys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Återställningstid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8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 descr="Bilden visar en hink med hål i.">
            <a:extLst>
              <a:ext uri="{FF2B5EF4-FFF2-40B4-BE49-F238E27FC236}">
                <a16:creationId xmlns:a16="http://schemas.microsoft.com/office/drawing/2014/main" id="{FE081683-C52F-47D3-8981-B44EDAE4E7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7106" y="2551844"/>
            <a:ext cx="3240000" cy="3205966"/>
          </a:xfrm>
          <a:prstGeom prst="rect">
            <a:avLst/>
          </a:prstGeom>
        </p:spPr>
      </p:pic>
      <p:sp>
        <p:nvSpPr>
          <p:cNvPr id="31" name="Rubrik 1">
            <a:extLst>
              <a:ext uri="{FF2B5EF4-FFF2-40B4-BE49-F238E27FC236}">
                <a16:creationId xmlns:a16="http://schemas.microsoft.com/office/drawing/2014/main" id="{A9173DDE-F7B6-4DA7-B7E9-6B2523A0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4" y="2387214"/>
            <a:ext cx="6969512" cy="648000"/>
          </a:xfrm>
        </p:spPr>
        <p:txBody>
          <a:bodyPr>
            <a:normAutofit/>
          </a:bodyPr>
          <a:lstStyle/>
          <a:p>
            <a:r>
              <a:rPr lang="sv-SE" dirty="0"/>
              <a:t>Resursen hink</a:t>
            </a:r>
          </a:p>
        </p:txBody>
      </p:sp>
      <p:sp>
        <p:nvSpPr>
          <p:cNvPr id="32" name="Platshållare för innehåll 2">
            <a:extLst>
              <a:ext uri="{FF2B5EF4-FFF2-40B4-BE49-F238E27FC236}">
                <a16:creationId xmlns:a16="http://schemas.microsoft.com/office/drawing/2014/main" id="{6662D5EF-5FE5-44CA-A70F-DE6846FA3F4B}"/>
              </a:ext>
            </a:extLst>
          </p:cNvPr>
          <p:cNvSpPr txBox="1">
            <a:spLocks/>
          </p:cNvSpPr>
          <p:nvPr/>
        </p:nvSpPr>
        <p:spPr>
          <a:xfrm>
            <a:off x="1298314" y="3064937"/>
            <a:ext cx="7628792" cy="38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sv-SE" dirty="0"/>
              <a:t>Vad kan den här hinken utsättas för?</a:t>
            </a:r>
          </a:p>
          <a:p>
            <a:pPr lvl="1">
              <a:spcBef>
                <a:spcPts val="2400"/>
              </a:spcBef>
            </a:pPr>
            <a:r>
              <a:rPr lang="sv-SE" sz="2400" b="1" dirty="0"/>
              <a:t>Det kan gå hål i hinken</a:t>
            </a:r>
          </a:p>
          <a:p>
            <a:pPr lvl="1"/>
            <a:r>
              <a:rPr lang="sv-SE" sz="2400" dirty="0"/>
              <a:t>Handtaget kan gå sönder</a:t>
            </a:r>
          </a:p>
          <a:p>
            <a:pPr lvl="1"/>
            <a:r>
              <a:rPr lang="sv-SE" sz="2400" dirty="0"/>
              <a:t>Den kan blåsa bort</a:t>
            </a:r>
          </a:p>
          <a:p>
            <a:pPr lvl="1"/>
            <a:r>
              <a:rPr lang="sv-SE" sz="2400" dirty="0"/>
              <a:t>Etc..</a:t>
            </a:r>
          </a:p>
          <a:p>
            <a:endParaRPr lang="sv-SE" dirty="0"/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4494747" cy="72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Riskbedömning</a:t>
            </a:r>
            <a:br>
              <a:rPr lang="sv-SE" sz="2400" dirty="0"/>
            </a:br>
            <a:r>
              <a:rPr lang="sv-SE" sz="2200" b="0" dirty="0"/>
              <a:t>Riskhändelser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3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3">
            <a:extLst>
              <a:ext uri="{FF2B5EF4-FFF2-40B4-BE49-F238E27FC236}">
                <a16:creationId xmlns:a16="http://schemas.microsoft.com/office/drawing/2014/main" id="{CD5A07D7-18F1-43C7-8E51-A03D54779A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98314" y="2393332"/>
            <a:ext cx="9329712" cy="9438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Vilka befintliga reservlösningar finns idag för att förse kon med vatten?</a:t>
            </a:r>
          </a:p>
        </p:txBody>
      </p:sp>
      <p:pic>
        <p:nvPicPr>
          <p:cNvPr id="24" name="Bildobjekt 23" descr="Bilden visar befintliga reservlösningar i form av en plastpåse, en kopp och en flaska.">
            <a:extLst>
              <a:ext uri="{FF2B5EF4-FFF2-40B4-BE49-F238E27FC236}">
                <a16:creationId xmlns:a16="http://schemas.microsoft.com/office/drawing/2014/main" id="{5CA26504-2940-432F-81D8-42539B8780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7422" y="3052764"/>
            <a:ext cx="3724439" cy="3685316"/>
          </a:xfrm>
          <a:prstGeom prst="rect">
            <a:avLst/>
          </a:prstGeom>
        </p:spPr>
      </p:pic>
      <p:sp>
        <p:nvSpPr>
          <p:cNvPr id="28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/>
          </p:cNvSpPr>
          <p:nvPr/>
        </p:nvSpPr>
        <p:spPr>
          <a:xfrm>
            <a:off x="2216711" y="569607"/>
            <a:ext cx="4494747" cy="7294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Riskbedömning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Befintlig redundans</a:t>
            </a:r>
          </a:p>
        </p:txBody>
      </p:sp>
      <p:cxnSp>
        <p:nvCxnSpPr>
          <p:cNvPr id="29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 9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7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8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5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 descr="Bilden visar befintliga reservlösningar och ett frågetecken."/>
          <p:cNvGrpSpPr/>
          <p:nvPr/>
        </p:nvGrpSpPr>
        <p:grpSpPr>
          <a:xfrm>
            <a:off x="7580958" y="3431222"/>
            <a:ext cx="2957127" cy="2926064"/>
            <a:chOff x="7580958" y="3446212"/>
            <a:chExt cx="2957127" cy="2926064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5CA26504-2940-432F-81D8-42539B87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80958" y="3446212"/>
              <a:ext cx="2957127" cy="2926064"/>
            </a:xfrm>
            <a:prstGeom prst="rect">
              <a:avLst/>
            </a:prstGeom>
            <a:effectLst/>
          </p:spPr>
        </p:pic>
        <p:sp>
          <p:nvSpPr>
            <p:cNvPr id="2" name="textruta 1"/>
            <p:cNvSpPr txBox="1"/>
            <p:nvPr/>
          </p:nvSpPr>
          <p:spPr>
            <a:xfrm>
              <a:off x="8327811" y="3585805"/>
              <a:ext cx="146341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600" b="1" dirty="0">
                  <a:solidFill>
                    <a:srgbClr val="822757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27" name="Rubrik 1">
            <a:extLst>
              <a:ext uri="{FF2B5EF4-FFF2-40B4-BE49-F238E27FC236}">
                <a16:creationId xmlns:a16="http://schemas.microsoft.com/office/drawing/2014/main" id="{A5EB3CCE-AD50-4962-9563-B30D1F054C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2419" y="2488389"/>
            <a:ext cx="9225666" cy="12048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 det går hål i hinken, kan vi med hjälp av en reservlösning leverera vatten inom återställningstiden? </a:t>
            </a:r>
          </a:p>
        </p:txBody>
      </p:sp>
      <p:sp>
        <p:nvSpPr>
          <p:cNvPr id="28" name="Platshållare för innehåll 2">
            <a:extLst>
              <a:ext uri="{FF2B5EF4-FFF2-40B4-BE49-F238E27FC236}">
                <a16:creationId xmlns:a16="http://schemas.microsoft.com/office/drawing/2014/main" id="{092B6482-11CD-4523-9547-D1F6BCC2DEB7}"/>
              </a:ext>
            </a:extLst>
          </p:cNvPr>
          <p:cNvSpPr txBox="1">
            <a:spLocks/>
          </p:cNvSpPr>
          <p:nvPr/>
        </p:nvSpPr>
        <p:spPr>
          <a:xfrm>
            <a:off x="1300207" y="3775992"/>
            <a:ext cx="5999495" cy="18603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Ja, det kan vi. Men det är tveksamt om det skulle fungera i längden. Vi tycker därför inte att våra befintliga reservövningar är tillräckligt bra. </a:t>
            </a:r>
          </a:p>
          <a:p>
            <a:endParaRPr lang="sv-SE" dirty="0"/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/>
          </p:cNvSpPr>
          <p:nvPr/>
        </p:nvSpPr>
        <p:spPr>
          <a:xfrm>
            <a:off x="2216711" y="569607"/>
            <a:ext cx="4494747" cy="7294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Riskbedömning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Befintlig redundans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4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 descr="Bilden visar en vattendunk.">
            <a:extLst>
              <a:ext uri="{FF2B5EF4-FFF2-40B4-BE49-F238E27FC236}">
                <a16:creationId xmlns:a16="http://schemas.microsoft.com/office/drawing/2014/main" id="{5E28C435-BFA8-4D07-86FA-66C2B0F984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2129" y="2448499"/>
            <a:ext cx="3605338" cy="3567466"/>
          </a:xfrm>
          <a:prstGeom prst="rect">
            <a:avLst/>
          </a:prstGeom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56313A6F-7BC5-4A1A-9741-CBE64600CD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98314" y="1829425"/>
            <a:ext cx="10209324" cy="8590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Vad gör vi åt saken?</a:t>
            </a:r>
          </a:p>
        </p:txBody>
      </p:sp>
      <p:sp>
        <p:nvSpPr>
          <p:cNvPr id="32" name="Platshållare för innehåll 6">
            <a:extLst>
              <a:ext uri="{FF2B5EF4-FFF2-40B4-BE49-F238E27FC236}">
                <a16:creationId xmlns:a16="http://schemas.microsoft.com/office/drawing/2014/main" id="{AF46B1A9-DFE1-4E18-AC2D-A97D6184EC2D}"/>
              </a:ext>
            </a:extLst>
          </p:cNvPr>
          <p:cNvSpPr txBox="1">
            <a:spLocks/>
          </p:cNvSpPr>
          <p:nvPr/>
        </p:nvSpPr>
        <p:spPr>
          <a:xfrm>
            <a:off x="1298314" y="2765345"/>
            <a:ext cx="4845777" cy="2752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v-SE" dirty="0"/>
              <a:t>Om vi inte kan acceptera risken, att det går hål i hinken, och att vår reservlösning inte är tillräckligt bra måste vi ta fram en åtgärd.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v-SE" b="1" dirty="0"/>
              <a:t>Vår åtgärd och lösning blir att köpa in vattendunkar.</a:t>
            </a:r>
          </a:p>
        </p:txBody>
      </p:sp>
      <p:sp>
        <p:nvSpPr>
          <p:cNvPr id="2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/>
              <a:t>Riskbedömning</a:t>
            </a:r>
            <a:br>
              <a:rPr lang="sv-SE" sz="2400"/>
            </a:br>
            <a:r>
              <a:rPr lang="sv-SE" sz="2200" b="0"/>
              <a:t>Åtgärdsbehov</a:t>
            </a:r>
            <a:endParaRPr lang="sv-SE" sz="2200" b="0" dirty="0"/>
          </a:p>
        </p:txBody>
      </p:sp>
      <p:cxnSp>
        <p:nvCxnSpPr>
          <p:cNvPr id="27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4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6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>
            <a:extLst>
              <a:ext uri="{FF2B5EF4-FFF2-40B4-BE49-F238E27FC236}">
                <a16:creationId xmlns:a16="http://schemas.microsoft.com/office/drawing/2014/main" id="{56313A6F-7BC5-4A1A-9741-CBE64600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4" y="1829425"/>
            <a:ext cx="10209324" cy="859070"/>
          </a:xfrm>
        </p:spPr>
        <p:txBody>
          <a:bodyPr>
            <a:noAutofit/>
          </a:bodyPr>
          <a:lstStyle/>
          <a:p>
            <a:r>
              <a:rPr lang="sv-SE" sz="2700" dirty="0"/>
              <a:t>Vi behövde också ta fram en kontinuitetsplan som bland annat beskriver hur vi ska arbeta om hinken inte går att använda.</a:t>
            </a:r>
          </a:p>
        </p:txBody>
      </p:sp>
      <p:sp>
        <p:nvSpPr>
          <p:cNvPr id="32" name="Platshållare för innehåll 2">
            <a:extLst>
              <a:ext uri="{FF2B5EF4-FFF2-40B4-BE49-F238E27FC236}">
                <a16:creationId xmlns:a16="http://schemas.microsoft.com/office/drawing/2014/main" id="{CA9A9C76-F150-4988-82C9-57CDB9060359}"/>
              </a:ext>
            </a:extLst>
          </p:cNvPr>
          <p:cNvSpPr txBox="1">
            <a:spLocks/>
          </p:cNvSpPr>
          <p:nvPr/>
        </p:nvSpPr>
        <p:spPr>
          <a:xfrm>
            <a:off x="1263215" y="3557427"/>
            <a:ext cx="8450586" cy="3538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spc="600" dirty="0"/>
              <a:t>KONTINUITETSPLAN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2200" b="1" dirty="0"/>
              <a:t>Reservrutin</a:t>
            </a:r>
            <a:r>
              <a:rPr lang="sv-SE" sz="2200" dirty="0"/>
              <a:t>:</a:t>
            </a:r>
            <a:br>
              <a:rPr lang="sv-SE" sz="2200" dirty="0"/>
            </a:br>
            <a:r>
              <a:rPr lang="sv-SE" dirty="0"/>
              <a:t>Använda den nyinköpta vattendunken</a:t>
            </a:r>
            <a:r>
              <a:rPr lang="sv-SE" sz="2200" dirty="0"/>
              <a:t>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v-SE" sz="2200" b="1" dirty="0" err="1"/>
              <a:t>Återställningsrutin</a:t>
            </a:r>
            <a:r>
              <a:rPr lang="sv-SE" sz="2200" dirty="0"/>
              <a:t>:</a:t>
            </a:r>
            <a:br>
              <a:rPr lang="sv-SE" sz="2200" dirty="0"/>
            </a:br>
            <a:r>
              <a:rPr lang="sv-SE" sz="2200" dirty="0"/>
              <a:t>Köp nya hinkar hos Järnaffären, tel. 123-456 789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v-SE" sz="2200" b="1" dirty="0"/>
              <a:t>Återgångsrutin:</a:t>
            </a:r>
            <a:br>
              <a:rPr lang="sv-SE" sz="2200" b="1" dirty="0"/>
            </a:br>
            <a:r>
              <a:rPr lang="sv-SE" sz="2200" dirty="0"/>
              <a:t>Ställ bort vattendunken och använd de nya hinkarna istället.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7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1" cy="4236941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  <p:cxnSp>
        <p:nvCxnSpPr>
          <p:cNvPr id="27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/>
              <a:t>Genomför åtgärder</a:t>
            </a:r>
            <a:br>
              <a:rPr lang="sv-SE" sz="2400"/>
            </a:br>
            <a:r>
              <a:rPr lang="sv-SE" sz="2200" b="0"/>
              <a:t>Kontinuitetsplan</a:t>
            </a:r>
            <a:endParaRPr lang="sv-SE" sz="2200" b="0" dirty="0"/>
          </a:p>
        </p:txBody>
      </p:sp>
    </p:spTree>
    <p:extLst>
      <p:ext uri="{BB962C8B-B14F-4D97-AF65-F5344CB8AC3E}">
        <p14:creationId xmlns:p14="http://schemas.microsoft.com/office/powerpoint/2010/main" val="23746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hlinkClick r:id="rId3"/>
            <a:extLst>
              <a:ext uri="{FF2B5EF4-FFF2-40B4-BE49-F238E27FC236}">
                <a16:creationId xmlns:a16="http://schemas.microsoft.com/office/drawing/2014/main" id="{26377EAF-A1A3-0571-6DD3-A5AC99E0B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3667" y="1672689"/>
            <a:ext cx="8932333" cy="697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C0F151-A2E1-4BA4-9E39-9414188AD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37" y="1689623"/>
            <a:ext cx="8582400" cy="633743"/>
          </a:xfrm>
        </p:spPr>
        <p:txBody>
          <a:bodyPr/>
          <a:lstStyle/>
          <a:p>
            <a:r>
              <a:rPr lang="sv-SE" dirty="0">
                <a:solidFill>
                  <a:sysClr val="windowText" lastClr="000000"/>
                </a:solidFill>
              </a:rPr>
              <a:t>www.msb.se/kontinuitetshantering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C2E35D-5D9B-4244-B4B3-168C73D48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138" y="1265872"/>
            <a:ext cx="6608653" cy="423751"/>
          </a:xfrm>
        </p:spPr>
        <p:txBody>
          <a:bodyPr/>
          <a:lstStyle/>
          <a:p>
            <a:r>
              <a:rPr lang="sv-SE" dirty="0"/>
              <a:t>Läs mer på</a:t>
            </a:r>
          </a:p>
        </p:txBody>
      </p:sp>
    </p:spTree>
    <p:extLst>
      <p:ext uri="{BB962C8B-B14F-4D97-AF65-F5344CB8AC3E}">
        <p14:creationId xmlns:p14="http://schemas.microsoft.com/office/powerpoint/2010/main" val="7209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48B976-50AA-4B29-B3CA-0DBCD04F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39" y="1108423"/>
            <a:ext cx="8580582" cy="966397"/>
          </a:xfrm>
        </p:spPr>
        <p:txBody>
          <a:bodyPr/>
          <a:lstStyle/>
          <a:p>
            <a:r>
              <a:rPr lang="sv-SE" dirty="0"/>
              <a:t>Om materialet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732281-505E-46BE-8B8D-3127D598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39" y="1716479"/>
            <a:ext cx="10113812" cy="399199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Det här bildspelet syftar till att ge en pedagogisk förklaring till de olika momenten </a:t>
            </a:r>
            <a:r>
              <a:rPr lang="sv-SE" sz="2000" i="1" dirty="0"/>
              <a:t>konsekvensanalys</a:t>
            </a:r>
            <a:r>
              <a:rPr lang="sv-SE" sz="2000" dirty="0"/>
              <a:t>, </a:t>
            </a:r>
            <a:r>
              <a:rPr lang="sv-SE" sz="2000" i="1" dirty="0"/>
              <a:t>riskbedömning</a:t>
            </a:r>
            <a:r>
              <a:rPr lang="sv-SE" sz="2000" dirty="0"/>
              <a:t> och </a:t>
            </a:r>
            <a:r>
              <a:rPr lang="sv-SE" sz="2000" i="1" dirty="0"/>
              <a:t>genomför åtgärder </a:t>
            </a:r>
            <a:r>
              <a:rPr lang="sv-SE" sz="2000" dirty="0"/>
              <a:t>i </a:t>
            </a:r>
            <a:r>
              <a:rPr lang="sv-SE" sz="2000" i="1" dirty="0"/>
              <a:t>En lathund för arbete med kontinuitetshantering (MSB1514)</a:t>
            </a:r>
            <a:r>
              <a:rPr lang="sv-SE" sz="2000" dirty="0"/>
              <a:t>. Det kan exempelvis användas i samband med information och workshop för en verksamhet som ska genomföra momentet. Notera att exemplet som lyfts är ett förenklat och fiktivt exempel. </a:t>
            </a:r>
          </a:p>
          <a:p>
            <a:pPr marL="0" indent="0">
              <a:buNone/>
            </a:pPr>
            <a:r>
              <a:rPr lang="sv-SE" sz="2000" dirty="0"/>
              <a:t>Noteringarna i anteckningsfältet innehåller förslag till </a:t>
            </a:r>
            <a:r>
              <a:rPr lang="sv-SE" sz="2000" dirty="0" err="1"/>
              <a:t>talmanus</a:t>
            </a:r>
            <a:r>
              <a:rPr lang="sv-SE" sz="2000" dirty="0"/>
              <a:t>. Det går bra att använda illustrationer i andra sammanhang och presentationer så länge källa (MSB) anges.</a:t>
            </a:r>
          </a:p>
          <a:p>
            <a:pPr marL="0" indent="0">
              <a:buNone/>
            </a:pPr>
            <a:r>
              <a:rPr lang="sv-SE" sz="2000" dirty="0"/>
              <a:t>Mer material finns på </a:t>
            </a:r>
            <a:r>
              <a:rPr lang="sv-SE" sz="2000" dirty="0">
                <a:hlinkClick r:id="rId3"/>
              </a:rPr>
              <a:t>www.msb.se/kontinuitetshantering</a:t>
            </a:r>
            <a:r>
              <a:rPr lang="sv-SE" sz="2000" dirty="0"/>
              <a:t>.   </a:t>
            </a:r>
          </a:p>
          <a:p>
            <a:pPr marL="0" indent="0">
              <a:buNone/>
            </a:pPr>
            <a:r>
              <a:rPr lang="sv-SE" sz="2000" dirty="0"/>
              <a:t>Hör gärna av dig till oss på </a:t>
            </a:r>
            <a:r>
              <a:rPr lang="sv-SE" sz="2000" dirty="0">
                <a:hlinkClick r:id="rId4"/>
              </a:rPr>
              <a:t>kontinuitetshantering@msb.se</a:t>
            </a:r>
            <a:r>
              <a:rPr lang="sv-SE" sz="2000" dirty="0"/>
              <a:t> om du har några frågor kring materialet.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4" name="textruta 3"/>
          <p:cNvSpPr txBox="1"/>
          <p:nvPr/>
        </p:nvSpPr>
        <p:spPr>
          <a:xfrm>
            <a:off x="448830" y="6129826"/>
            <a:ext cx="808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Publikationsnummer: MSB1517 – reviderad december 2023</a:t>
            </a:r>
          </a:p>
          <a:p>
            <a:r>
              <a:rPr lang="sv-SE" dirty="0"/>
              <a:t>ISBN-nummer: </a:t>
            </a:r>
            <a:r>
              <a:rPr lang="sv-SE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978-91-7927-457-3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769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5B09D491-8351-4905-8036-A90DF4F6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557" y="1014521"/>
            <a:ext cx="4391367" cy="1462186"/>
          </a:xfrm>
          <a:solidFill>
            <a:srgbClr val="E2E2E1"/>
          </a:solidFill>
          <a:ln>
            <a:solidFill>
              <a:srgbClr val="6F6E67"/>
            </a:solidFill>
          </a:ln>
        </p:spPr>
        <p:txBody>
          <a:bodyPr/>
          <a:lstStyle/>
          <a:p>
            <a:pPr>
              <a:lnSpc>
                <a:spcPts val="2600"/>
              </a:lnSpc>
            </a:pPr>
            <a:r>
              <a:rPr lang="sv-SE" sz="2000" b="0" dirty="0"/>
              <a:t>Detta exempel visar på hur de olika momenten </a:t>
            </a:r>
            <a:r>
              <a:rPr lang="sv-SE" sz="2000" b="0" i="1" dirty="0"/>
              <a:t>konsekvensanalys</a:t>
            </a:r>
            <a:r>
              <a:rPr lang="sv-SE" sz="2000" b="0" dirty="0"/>
              <a:t>, </a:t>
            </a:r>
            <a:r>
              <a:rPr lang="sv-SE" sz="2000" b="0" i="1" dirty="0"/>
              <a:t>riskbedömning</a:t>
            </a:r>
            <a:r>
              <a:rPr lang="sv-SE" sz="2000" b="0" dirty="0"/>
              <a:t> och </a:t>
            </a:r>
            <a:r>
              <a:rPr lang="sv-SE" sz="2000" b="0" i="1" dirty="0"/>
              <a:t>genomför åtgärder </a:t>
            </a:r>
            <a:r>
              <a:rPr lang="sv-SE" sz="2000" b="0" dirty="0"/>
              <a:t>kan se ut.</a:t>
            </a:r>
          </a:p>
        </p:txBody>
      </p:sp>
      <p:sp>
        <p:nvSpPr>
          <p:cNvPr id="23" name="Rektangel med rundat hörn 22" descr="Bilden beskriver vilka moment samhällsviktiga verksamheter bör arbeta med i sin kontinutietshantering. Momenten är: förbered arbetet, konsekvensanalys, riskbedömning, genomföra åtgärder, kommunicera, testa och öva samt vidareutveckla arbetet.">
            <a:extLst>
              <a:ext uri="{FF2B5EF4-FFF2-40B4-BE49-F238E27FC236}">
                <a16:creationId xmlns:a16="http://schemas.microsoft.com/office/drawing/2014/main" id="{BC70A426-BC6D-B343-834D-40A93F1121B2}"/>
              </a:ext>
            </a:extLst>
          </p:cNvPr>
          <p:cNvSpPr/>
          <p:nvPr/>
        </p:nvSpPr>
        <p:spPr>
          <a:xfrm rot="16200000">
            <a:off x="321320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8477BFA-220D-C24E-95A6-3E134430AFA4}"/>
              </a:ext>
            </a:extLst>
          </p:cNvPr>
          <p:cNvSpPr/>
          <p:nvPr/>
        </p:nvSpPr>
        <p:spPr>
          <a:xfrm>
            <a:off x="4359377" y="3537907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dirty="0">
                <a:solidFill>
                  <a:schemeClr val="tx1"/>
                </a:solidFill>
                <a:latin typeface="Century Gothic"/>
              </a:rPr>
              <a:t>Förbered arbetet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b="1" dirty="0">
                <a:solidFill>
                  <a:schemeClr val="tx1"/>
                </a:solidFill>
                <a:latin typeface="Century Gothic"/>
              </a:rPr>
              <a:t>Konsekvensanalys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b="1" dirty="0">
                <a:solidFill>
                  <a:schemeClr val="tx1"/>
                </a:solidFill>
                <a:latin typeface="Century Gothic"/>
              </a:rPr>
              <a:t>Riskbedömning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b="1" dirty="0">
                <a:solidFill>
                  <a:schemeClr val="tx1"/>
                </a:solidFill>
                <a:latin typeface="Century Gothic"/>
              </a:rPr>
              <a:t>Genomför åtgärder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dirty="0">
                <a:solidFill>
                  <a:schemeClr val="tx1"/>
                </a:solidFill>
                <a:latin typeface="Century Gothic"/>
              </a:rPr>
              <a:t>Kommunicera, testa och öva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dirty="0">
                <a:solidFill>
                  <a:schemeClr val="tx1"/>
                </a:solidFill>
                <a:latin typeface="Century Gothic"/>
              </a:rPr>
              <a:t>Vidareutveckla arbetet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02BC1803-C8D0-1F4E-9923-BAE5316C2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20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38327B2B-D1C7-694D-AF0F-52658E7732B7}"/>
              </a:ext>
            </a:extLst>
          </p:cNvPr>
          <p:cNvSpPr txBox="1"/>
          <p:nvPr/>
        </p:nvSpPr>
        <p:spPr>
          <a:xfrm>
            <a:off x="3317867" y="2839963"/>
            <a:ext cx="40830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defRPr/>
            </a:pPr>
            <a:r>
              <a:rPr lang="sv-SE" sz="1250" b="1" dirty="0">
                <a:latin typeface="Century Gothic"/>
              </a:rPr>
              <a:t>Välj ut en samhällsviktig verksamhet (eller kritisk process) och genomför följande moment: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A656B5D1-4E05-2941-A4CE-ACAC2CC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0437" y="1241719"/>
            <a:ext cx="2543762" cy="2543762"/>
            <a:chOff x="4310587" y="1643587"/>
            <a:chExt cx="3570826" cy="3570826"/>
          </a:xfrm>
        </p:grpSpPr>
        <p:sp>
          <p:nvSpPr>
            <p:cNvPr id="28" name="Frihandsfigur 27">
              <a:extLst>
                <a:ext uri="{FF2B5EF4-FFF2-40B4-BE49-F238E27FC236}">
                  <a16:creationId xmlns:a16="http://schemas.microsoft.com/office/drawing/2014/main" id="{9777C38B-1392-6144-A825-299FADD0379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Frihandsfigur 28">
              <a:extLst>
                <a:ext uri="{FF2B5EF4-FFF2-40B4-BE49-F238E27FC236}">
                  <a16:creationId xmlns:a16="http://schemas.microsoft.com/office/drawing/2014/main" id="{91B62EA4-4C7F-1540-93BF-FEDC27F066A7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Frihandsfigur 29">
              <a:extLst>
                <a:ext uri="{FF2B5EF4-FFF2-40B4-BE49-F238E27FC236}">
                  <a16:creationId xmlns:a16="http://schemas.microsoft.com/office/drawing/2014/main" id="{10DFBE25-227F-6943-A3E3-0C1077F0B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Frihandsfigur 30">
              <a:extLst>
                <a:ext uri="{FF2B5EF4-FFF2-40B4-BE49-F238E27FC236}">
                  <a16:creationId xmlns:a16="http://schemas.microsoft.com/office/drawing/2014/main" id="{1B746FC2-3BA8-4C46-95A2-C07CCB85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Cirkelformad pil 14">
              <a:extLst>
                <a:ext uri="{FF2B5EF4-FFF2-40B4-BE49-F238E27FC236}">
                  <a16:creationId xmlns:a16="http://schemas.microsoft.com/office/drawing/2014/main" id="{473D9CFB-854B-DD4B-98B1-0397C7C7289C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3" name="Cirkelformad pil 15">
              <a:extLst>
                <a:ext uri="{FF2B5EF4-FFF2-40B4-BE49-F238E27FC236}">
                  <a16:creationId xmlns:a16="http://schemas.microsoft.com/office/drawing/2014/main" id="{BCB33F35-DE13-0F4A-BCDC-2A61934022F7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4" name="Cirkelformad pil 16">
              <a:extLst>
                <a:ext uri="{FF2B5EF4-FFF2-40B4-BE49-F238E27FC236}">
                  <a16:creationId xmlns:a16="http://schemas.microsoft.com/office/drawing/2014/main" id="{625BA74F-E273-234F-92D9-EB70FAD5570B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5" name="Cirkelformad pil 17">
              <a:extLst>
                <a:ext uri="{FF2B5EF4-FFF2-40B4-BE49-F238E27FC236}">
                  <a16:creationId xmlns:a16="http://schemas.microsoft.com/office/drawing/2014/main" id="{3AA756F6-B41B-484C-9218-A3934207DA9B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FE2C29D-31D9-9249-A348-7B1C1616729A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10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10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14CA4307-804F-B643-81BF-000CD671703F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1470EF1D-A07F-3C4D-8072-D56245658CEE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i="1" dirty="0">
                  <a:latin typeface="Century Gothic"/>
                </a:rPr>
                <a:t>(do)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BB9C760E-7239-F74D-B60E-91C769A327C1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b="1" dirty="0">
                  <a:solidFill>
                    <a:srgbClr val="A9A8A4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i="1" dirty="0">
                  <a:solidFill>
                    <a:srgbClr val="A9A8A4"/>
                  </a:solidFill>
                  <a:latin typeface="Century Gothic"/>
                </a:rPr>
                <a:t>(plan)</a:t>
              </a:r>
            </a:p>
          </p:txBody>
        </p:sp>
      </p:grpSp>
      <p:cxnSp>
        <p:nvCxnSpPr>
          <p:cNvPr id="42" name="Rak 32">
            <a:extLst>
              <a:ext uri="{FF2B5EF4-FFF2-40B4-BE49-F238E27FC236}">
                <a16:creationId xmlns:a16="http://schemas.microsoft.com/office/drawing/2014/main" id="{DCB7E33E-DF39-E841-B03D-CFE4EC857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223819" y="2526865"/>
            <a:ext cx="1275738" cy="1642012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ubrik 34">
            <a:extLst>
              <a:ext uri="{FF2B5EF4-FFF2-40B4-BE49-F238E27FC236}">
                <a16:creationId xmlns:a16="http://schemas.microsoft.com/office/drawing/2014/main" id="{F999AA93-22D0-4B1C-8BEA-D3A1D955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513" y="5631296"/>
            <a:ext cx="4859030" cy="397762"/>
          </a:xfrm>
        </p:spPr>
        <p:txBody>
          <a:bodyPr/>
          <a:lstStyle/>
          <a:p>
            <a:pPr algn="ctr"/>
            <a:r>
              <a:rPr lang="sv-SE" sz="2000" b="0" spc="700" dirty="0"/>
              <a:t>ETT FIKTIVT EXEMPEL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A5BBE004-0ADB-464E-9E72-C90F913B3C6B}"/>
              </a:ext>
            </a:extLst>
          </p:cNvPr>
          <p:cNvSpPr txBox="1">
            <a:spLocks/>
          </p:cNvSpPr>
          <p:nvPr/>
        </p:nvSpPr>
        <p:spPr>
          <a:xfrm>
            <a:off x="2381884" y="1550481"/>
            <a:ext cx="7710655" cy="1207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Bondgården Dungen</a:t>
            </a:r>
          </a:p>
        </p:txBody>
      </p:sp>
      <p:pic>
        <p:nvPicPr>
          <p:cNvPr id="5" name="Bildobjekt 4" descr="Bilden visar en bondgård.">
            <a:extLst>
              <a:ext uri="{FF2B5EF4-FFF2-40B4-BE49-F238E27FC236}">
                <a16:creationId xmlns:a16="http://schemas.microsoft.com/office/drawing/2014/main" id="{1A64646E-D8AC-435A-B193-E1E7FE1850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056" y="884570"/>
            <a:ext cx="8870288" cy="49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5BBE004-0ADB-464E-9E72-C90F913B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1139456"/>
            <a:ext cx="10517206" cy="516224"/>
          </a:xfrm>
        </p:spPr>
        <p:txBody>
          <a:bodyPr/>
          <a:lstStyle/>
          <a:p>
            <a:pPr algn="ctr"/>
            <a:r>
              <a:rPr lang="sv-SE" dirty="0"/>
              <a:t>Bondgården Dungen har tre samhällsviktiga verksamheter</a:t>
            </a:r>
          </a:p>
        </p:txBody>
      </p:sp>
      <p:grpSp>
        <p:nvGrpSpPr>
          <p:cNvPr id="26" name="Grupp 25" descr="Bilden visar kycklingar och höns.">
            <a:extLst>
              <a:ext uri="{FF2B5EF4-FFF2-40B4-BE49-F238E27FC236}">
                <a16:creationId xmlns:a16="http://schemas.microsoft.com/office/drawing/2014/main" id="{A7FD4356-0244-4EF1-B069-E131744D6927}"/>
              </a:ext>
            </a:extLst>
          </p:cNvPr>
          <p:cNvGrpSpPr/>
          <p:nvPr/>
        </p:nvGrpSpPr>
        <p:grpSpPr>
          <a:xfrm>
            <a:off x="1288503" y="2891154"/>
            <a:ext cx="3089784" cy="2736436"/>
            <a:chOff x="854420" y="3474986"/>
            <a:chExt cx="3089784" cy="2736436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F430FF51-BB6E-469C-965F-7E1C6F560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5577" y="3474986"/>
              <a:ext cx="2369654" cy="2167199"/>
            </a:xfrm>
            <a:prstGeom prst="rect">
              <a:avLst/>
            </a:prstGeom>
          </p:spPr>
        </p:pic>
        <p:sp>
          <p:nvSpPr>
            <p:cNvPr id="23" name="Rubrik 34">
              <a:extLst>
                <a:ext uri="{FF2B5EF4-FFF2-40B4-BE49-F238E27FC236}">
                  <a16:creationId xmlns:a16="http://schemas.microsoft.com/office/drawing/2014/main" id="{6068AE0B-DE5E-498A-BF0C-92C9B5F289FA}"/>
                </a:ext>
              </a:extLst>
            </p:cNvPr>
            <p:cNvSpPr txBox="1">
              <a:spLocks/>
            </p:cNvSpPr>
            <p:nvPr/>
          </p:nvSpPr>
          <p:spPr>
            <a:xfrm>
              <a:off x="854420" y="5805993"/>
              <a:ext cx="3089784" cy="4054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j-ea"/>
                  <a:cs typeface="+mj-cs"/>
                </a:rPr>
                <a:t>ÄGGPRODUKTION</a:t>
              </a:r>
            </a:p>
          </p:txBody>
        </p:sp>
      </p:grpSp>
      <p:grpSp>
        <p:nvGrpSpPr>
          <p:cNvPr id="27" name="Grupp 26" descr="Bilden visar grisar.">
            <a:extLst>
              <a:ext uri="{FF2B5EF4-FFF2-40B4-BE49-F238E27FC236}">
                <a16:creationId xmlns:a16="http://schemas.microsoft.com/office/drawing/2014/main" id="{FB2C88B9-8A8E-4AD6-ADE3-ED232B7B5438}"/>
              </a:ext>
            </a:extLst>
          </p:cNvPr>
          <p:cNvGrpSpPr/>
          <p:nvPr/>
        </p:nvGrpSpPr>
        <p:grpSpPr>
          <a:xfrm>
            <a:off x="4469457" y="2891154"/>
            <a:ext cx="3253086" cy="2736436"/>
            <a:chOff x="4594378" y="3474986"/>
            <a:chExt cx="3253086" cy="2736436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B9CEFB90-6302-4D4C-8DDC-4447A2A5F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7184" y="3474986"/>
              <a:ext cx="2367472" cy="2165203"/>
            </a:xfrm>
            <a:prstGeom prst="rect">
              <a:avLst/>
            </a:prstGeom>
          </p:spPr>
        </p:pic>
        <p:sp>
          <p:nvSpPr>
            <p:cNvPr id="24" name="Rubrik 34">
              <a:extLst>
                <a:ext uri="{FF2B5EF4-FFF2-40B4-BE49-F238E27FC236}">
                  <a16:creationId xmlns:a16="http://schemas.microsoft.com/office/drawing/2014/main" id="{231CD3F5-3472-42C9-BD82-3F78344D02CF}"/>
                </a:ext>
              </a:extLst>
            </p:cNvPr>
            <p:cNvSpPr txBox="1">
              <a:spLocks/>
            </p:cNvSpPr>
            <p:nvPr/>
          </p:nvSpPr>
          <p:spPr>
            <a:xfrm>
              <a:off x="4594378" y="5805993"/>
              <a:ext cx="3253086" cy="4054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j-ea"/>
                  <a:cs typeface="+mj-cs"/>
                </a:rPr>
                <a:t>KÖTTPRODUKTION</a:t>
              </a:r>
            </a:p>
          </p:txBody>
        </p:sp>
      </p:grpSp>
      <p:grpSp>
        <p:nvGrpSpPr>
          <p:cNvPr id="28" name="Grupp 27" descr="Bilden visar en ko.">
            <a:extLst>
              <a:ext uri="{FF2B5EF4-FFF2-40B4-BE49-F238E27FC236}">
                <a16:creationId xmlns:a16="http://schemas.microsoft.com/office/drawing/2014/main" id="{29D65207-7734-4E33-985A-90F5588A2091}"/>
              </a:ext>
            </a:extLst>
          </p:cNvPr>
          <p:cNvGrpSpPr/>
          <p:nvPr/>
        </p:nvGrpSpPr>
        <p:grpSpPr>
          <a:xfrm>
            <a:off x="7813713" y="2891349"/>
            <a:ext cx="3164792" cy="2736241"/>
            <a:chOff x="8381214" y="3475181"/>
            <a:chExt cx="3164792" cy="273624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A41D533A-C4CE-4CDE-A723-465BCDF6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80088" y="3475181"/>
              <a:ext cx="2367044" cy="2164812"/>
            </a:xfrm>
            <a:prstGeom prst="rect">
              <a:avLst/>
            </a:prstGeom>
          </p:spPr>
        </p:pic>
        <p:sp>
          <p:nvSpPr>
            <p:cNvPr id="25" name="Rubrik 34">
              <a:extLst>
                <a:ext uri="{FF2B5EF4-FFF2-40B4-BE49-F238E27FC236}">
                  <a16:creationId xmlns:a16="http://schemas.microsoft.com/office/drawing/2014/main" id="{E7E9717A-6385-4F72-8009-57690277E5E8}"/>
                </a:ext>
              </a:extLst>
            </p:cNvPr>
            <p:cNvSpPr txBox="1">
              <a:spLocks/>
            </p:cNvSpPr>
            <p:nvPr/>
          </p:nvSpPr>
          <p:spPr>
            <a:xfrm>
              <a:off x="8381214" y="5805993"/>
              <a:ext cx="3164792" cy="4054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j-ea"/>
                  <a:cs typeface="+mj-cs"/>
                </a:rPr>
                <a:t>MJÖLKPRODUKTION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0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5BBE004-0ADB-464E-9E72-C90F913B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4" y="2070029"/>
            <a:ext cx="4481015" cy="1789782"/>
          </a:xfrm>
        </p:spPr>
        <p:txBody>
          <a:bodyPr/>
          <a:lstStyle/>
          <a:p>
            <a:r>
              <a:rPr lang="sv-SE" dirty="0"/>
              <a:t>I det här exemplet fokuserar vi </a:t>
            </a:r>
            <a:br>
              <a:rPr lang="sv-SE" dirty="0"/>
            </a:br>
            <a:r>
              <a:rPr lang="sv-SE" dirty="0"/>
              <a:t>på den samhällsviktiga verksamheten:</a:t>
            </a:r>
          </a:p>
        </p:txBody>
      </p:sp>
      <p:sp>
        <p:nvSpPr>
          <p:cNvPr id="25" name="Rubrik 34">
            <a:extLst>
              <a:ext uri="{FF2B5EF4-FFF2-40B4-BE49-F238E27FC236}">
                <a16:creationId xmlns:a16="http://schemas.microsoft.com/office/drawing/2014/main" id="{E7E9717A-6385-4F72-8009-57690277E5E8}"/>
              </a:ext>
            </a:extLst>
          </p:cNvPr>
          <p:cNvSpPr txBox="1">
            <a:spLocks/>
          </p:cNvSpPr>
          <p:nvPr/>
        </p:nvSpPr>
        <p:spPr>
          <a:xfrm>
            <a:off x="1298314" y="4374887"/>
            <a:ext cx="5140656" cy="6585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MJÖLKPRODUKTION</a:t>
            </a:r>
          </a:p>
        </p:txBody>
      </p:sp>
      <p:pic>
        <p:nvPicPr>
          <p:cNvPr id="15" name="Bildobjekt 14" descr="Bilden visar en ko.">
            <a:extLst>
              <a:ext uri="{FF2B5EF4-FFF2-40B4-BE49-F238E27FC236}">
                <a16:creationId xmlns:a16="http://schemas.microsoft.com/office/drawing/2014/main" id="{A41D533A-C4CE-4CDE-A723-465BCDF60C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001" y="2301916"/>
            <a:ext cx="3844853" cy="3516361"/>
          </a:xfrm>
          <a:prstGeom prst="rect">
            <a:avLst/>
          </a:prstGeom>
        </p:spPr>
      </p:pic>
      <p:pic>
        <p:nvPicPr>
          <p:cNvPr id="29" name="Bildobjekt 28" descr="Bilden visar mejeriprodukter.">
            <a:extLst>
              <a:ext uri="{FF2B5EF4-FFF2-40B4-BE49-F238E27FC236}">
                <a16:creationId xmlns:a16="http://schemas.microsoft.com/office/drawing/2014/main" id="{B6C5830B-F675-4C0D-A24F-EDAACE1E77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4742" y="860056"/>
            <a:ext cx="2913686" cy="28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ubrik 1">
            <a:extLst>
              <a:ext uri="{FF2B5EF4-FFF2-40B4-BE49-F238E27FC236}">
                <a16:creationId xmlns:a16="http://schemas.microsoft.com/office/drawing/2014/main" id="{7DC714E1-7EFB-4129-AF8E-F1A39C3B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4" y="2567174"/>
            <a:ext cx="9077586" cy="966397"/>
          </a:xfrm>
        </p:spPr>
        <p:txBody>
          <a:bodyPr>
            <a:normAutofit fontScale="90000"/>
          </a:bodyPr>
          <a:lstStyle/>
          <a:p>
            <a:r>
              <a:rPr lang="sv-SE" dirty="0"/>
              <a:t>Vilka aktiviteter upprätthåller den samhällsviktiga verksamheten mjölkproduktion?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3" name="Platshållare för innehåll 3">
            <a:extLst>
              <a:ext uri="{FF2B5EF4-FFF2-40B4-BE49-F238E27FC236}">
                <a16:creationId xmlns:a16="http://schemas.microsoft.com/office/drawing/2014/main" id="{60C8B8B8-A0D1-432B-8E75-42C3CE91A878}"/>
              </a:ext>
            </a:extLst>
          </p:cNvPr>
          <p:cNvSpPr txBox="1">
            <a:spLocks/>
          </p:cNvSpPr>
          <p:nvPr/>
        </p:nvSpPr>
        <p:spPr>
          <a:xfrm>
            <a:off x="1298314" y="3769217"/>
            <a:ext cx="8580582" cy="2346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dirty="0"/>
              <a:t>Förse kon med foder </a:t>
            </a:r>
          </a:p>
          <a:p>
            <a:pPr marL="285750" indent="-285750"/>
            <a:r>
              <a:rPr lang="sv-SE" b="1" dirty="0"/>
              <a:t>Förse kon med vatten</a:t>
            </a:r>
          </a:p>
          <a:p>
            <a:pPr marL="285750" indent="-285750"/>
            <a:r>
              <a:rPr lang="sv-SE" dirty="0"/>
              <a:t>Mjölka kon</a:t>
            </a:r>
          </a:p>
          <a:p>
            <a:pPr marL="285750" indent="-285750"/>
            <a:r>
              <a:rPr lang="sv-SE" dirty="0"/>
              <a:t>Förvara mjölken </a:t>
            </a:r>
          </a:p>
          <a:p>
            <a:pPr marL="285750" indent="-285750"/>
            <a:r>
              <a:rPr lang="sv-SE" dirty="0"/>
              <a:t>Distribuera mjölken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7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Aktiviteter</a:t>
            </a:r>
          </a:p>
        </p:txBody>
      </p:sp>
      <p:cxnSp>
        <p:nvCxnSpPr>
          <p:cNvPr id="2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D7946F33-1621-0D01-1A44-4DF16F6F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84789"/>
            <a:chOff x="318094" y="85852"/>
            <a:chExt cx="1546919" cy="158478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0834" y="168592"/>
              <a:ext cx="668285" cy="668285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989" y="168592"/>
              <a:ext cx="668285" cy="668285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0834" y="881747"/>
              <a:ext cx="668285" cy="668285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989" y="881747"/>
              <a:ext cx="668285" cy="668285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62964" y="85852"/>
              <a:ext cx="1502049" cy="1502049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62964" y="130722"/>
              <a:ext cx="1502049" cy="1502049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094" y="168592"/>
              <a:ext cx="1502049" cy="1502049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18094" y="85852"/>
              <a:ext cx="1502049" cy="1502049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06543" y="440166"/>
              <a:ext cx="575799" cy="299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68686" y="963801"/>
              <a:ext cx="588623" cy="299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75210" y="963801"/>
              <a:ext cx="686405" cy="299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50173" y="440167"/>
              <a:ext cx="668285" cy="29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ubrik 1">
            <a:extLst>
              <a:ext uri="{FF2B5EF4-FFF2-40B4-BE49-F238E27FC236}">
                <a16:creationId xmlns:a16="http://schemas.microsoft.com/office/drawing/2014/main" id="{255DE51E-5F0F-4E46-9126-258B9CBA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4" y="2516844"/>
            <a:ext cx="8670316" cy="1242065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sv-SE" dirty="0"/>
              <a:t>Vilka konsekvenser kan uppstå om vi inte kan förse kon med vatten?</a:t>
            </a:r>
          </a:p>
        </p:txBody>
      </p:sp>
      <p:sp>
        <p:nvSpPr>
          <p:cNvPr id="41" name="Platshållare för innehåll 2">
            <a:extLst>
              <a:ext uri="{FF2B5EF4-FFF2-40B4-BE49-F238E27FC236}">
                <a16:creationId xmlns:a16="http://schemas.microsoft.com/office/drawing/2014/main" id="{F2E0E681-5724-4107-8128-BA0AF496DAE5}"/>
              </a:ext>
            </a:extLst>
          </p:cNvPr>
          <p:cNvSpPr txBox="1">
            <a:spLocks/>
          </p:cNvSpPr>
          <p:nvPr/>
        </p:nvSpPr>
        <p:spPr>
          <a:xfrm>
            <a:off x="1298314" y="3849351"/>
            <a:ext cx="7834636" cy="190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Kon far illa</a:t>
            </a:r>
          </a:p>
          <a:p>
            <a:pPr lvl="0"/>
            <a:r>
              <a:rPr lang="sv-SE" dirty="0"/>
              <a:t>Mjölkproduktionen riskerar att sina</a:t>
            </a:r>
          </a:p>
          <a:p>
            <a:r>
              <a:rPr lang="sv-SE" dirty="0"/>
              <a:t>Verksamhetens förmåga att producera mjölk påverkas</a:t>
            </a: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Konsekvenser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 9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7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8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1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ubrik 1">
            <a:extLst>
              <a:ext uri="{FF2B5EF4-FFF2-40B4-BE49-F238E27FC236}">
                <a16:creationId xmlns:a16="http://schemas.microsoft.com/office/drawing/2014/main" id="{255DE51E-5F0F-4E46-9126-258B9CBA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4" y="2486364"/>
            <a:ext cx="8670316" cy="1242065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sv-SE" dirty="0"/>
              <a:t>Hur länge klarar sig kon utan vatten?</a:t>
            </a:r>
          </a:p>
        </p:txBody>
      </p:sp>
      <p:sp>
        <p:nvSpPr>
          <p:cNvPr id="41" name="Platshållare för innehåll 2">
            <a:extLst>
              <a:ext uri="{FF2B5EF4-FFF2-40B4-BE49-F238E27FC236}">
                <a16:creationId xmlns:a16="http://schemas.microsoft.com/office/drawing/2014/main" id="{F2E0E681-5724-4107-8128-BA0AF496DAE5}"/>
              </a:ext>
            </a:extLst>
          </p:cNvPr>
          <p:cNvSpPr txBox="1">
            <a:spLocks/>
          </p:cNvSpPr>
          <p:nvPr/>
        </p:nvSpPr>
        <p:spPr>
          <a:xfrm>
            <a:off x="1298314" y="3849351"/>
            <a:ext cx="7834636" cy="190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Utan att äventyra kons hälsa eller att mjölkproduktionen riskerar att minska kan kon vara utan vatten i 4 timmar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b="1" dirty="0"/>
              <a:t>Den acceptabla avbrottstiden kan därmed </a:t>
            </a:r>
            <a:r>
              <a:rPr lang="sv-SE" b="1"/>
              <a:t>vara </a:t>
            </a:r>
            <a:br>
              <a:rPr lang="sv-SE" b="1"/>
            </a:br>
            <a:r>
              <a:rPr lang="sv-SE" b="1"/>
              <a:t>4 </a:t>
            </a:r>
            <a:r>
              <a:rPr lang="sv-SE" b="1" dirty="0"/>
              <a:t>timmar</a:t>
            </a: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4097003" cy="72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Acceptabel avbrottstid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0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SB PPT Egna">
  <a:themeElements>
    <a:clrScheme name="MSB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06666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63333"/>
    </a:custClr>
    <a:custClr name="MSB Röd 60%">
      <a:srgbClr val="E06666"/>
    </a:custClr>
    <a:custClr name="MSB Röd 40%">
      <a:srgbClr val="EB9999"/>
    </a:custClr>
    <a:custClr name="MSB Röd 20%">
      <a:srgbClr val="F5CCC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on1" id="{89AA5344-C299-41F0-A921-1053E497170D}" vid="{5CA668B2-1CCC-4561-8043-75AF856BBBA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358615-c749-462e-b141-ebbf7cdbce9a" xsi:nil="true"/>
    <Kanarkiveras xmlns="9c950a28-eb4a-4f43-b9f9-45c02166cf8c">true</Kanarkiveras>
    <lcf76f155ced4ddcb4097134ff3c332f xmlns="9c950a28-eb4a-4f43-b9f9-45c02166cf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8" ma:contentTypeDescription="Skapa ett nytt dokument." ma:contentTypeScope="" ma:versionID="ccaab3c5cde5b1497c09e8923e9811bc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0f3f263be12a8c041e726afeeba052d1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74ED44-F484-4D7C-B2A6-9A29EB916AB7}">
  <ds:schemaRefs>
    <ds:schemaRef ds:uri="http://purl.org/dc/elements/1.1/"/>
    <ds:schemaRef ds:uri="http://schemas.microsoft.com/office/2006/documentManagement/types"/>
    <ds:schemaRef ds:uri="http://www.w3.org/XML/1998/namespace"/>
    <ds:schemaRef ds:uri="1d358615-c749-462e-b141-ebbf7cdbce9a"/>
    <ds:schemaRef ds:uri="http://purl.org/dc/dcmitype/"/>
    <ds:schemaRef ds:uri="http://purl.org/dc/terms/"/>
    <ds:schemaRef ds:uri="9c950a28-eb4a-4f43-b9f9-45c02166cf8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6B33B74-3477-4D9B-93B2-4FA050A49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57CAEC-776D-4CC3-BE02-BB2D5C807F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 MALL</Template>
  <TotalTime>88</TotalTime>
  <Words>1619</Words>
  <Application>Microsoft Office PowerPoint</Application>
  <PresentationFormat>Bredbild</PresentationFormat>
  <Paragraphs>273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Apple Symbols</vt:lpstr>
      <vt:lpstr>Arial</vt:lpstr>
      <vt:lpstr>Calibri</vt:lpstr>
      <vt:lpstr>Century Gothic</vt:lpstr>
      <vt:lpstr>MSB PPT Egna</vt:lpstr>
      <vt:lpstr>Kontinuitetshantering – Ett fiktivt exempel </vt:lpstr>
      <vt:lpstr>Om materialet</vt:lpstr>
      <vt:lpstr>Detta exempel visar på hur de olika momenten konsekvensanalys, riskbedömning och genomför åtgärder kan se ut.</vt:lpstr>
      <vt:lpstr>ETT FIKTIVT EXEMPEL</vt:lpstr>
      <vt:lpstr>Bondgården Dungen har tre samhällsviktiga verksamheter</vt:lpstr>
      <vt:lpstr>I det här exemplet fokuserar vi  på den samhällsviktiga verksamheten:</vt:lpstr>
      <vt:lpstr>Vilka aktiviteter upprätthåller den samhällsviktiga verksamheten mjölkproduktion?   </vt:lpstr>
      <vt:lpstr>Vilka konsekvenser kan uppstå om vi inte kan förse kon med vatten?</vt:lpstr>
      <vt:lpstr>Hur länge klarar sig kon utan vatten?</vt:lpstr>
      <vt:lpstr> Är aktiviteten förse kon med foder och vatten en prioriterad aktivitet?</vt:lpstr>
      <vt:lpstr>Vilka resurser är den prioriterade aktiviteten förse kon med foder och vatten beroende utav?</vt:lpstr>
      <vt:lpstr>Om hinken inte går att använda – inom vilken tid måste den återställas för att vi ska kunna ge kon vatten igen?</vt:lpstr>
      <vt:lpstr>Resursen hink</vt:lpstr>
      <vt:lpstr>Vilka befintliga reservlösningar finns idag för att förse kon med vatten?</vt:lpstr>
      <vt:lpstr>Om det går hål i hinken, kan vi med hjälp av en reservlösning leverera vatten inom återställningstiden? </vt:lpstr>
      <vt:lpstr>Vad gör vi åt saken?</vt:lpstr>
      <vt:lpstr>Vi behövde också ta fram en kontinuitetsplan som bland annat beskriver hur vi ska arbeta om hinken inte går att använda.</vt:lpstr>
      <vt:lpstr>www.msb.se/kontinuitetshantering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Karlsson</dc:creator>
  <cp:lastModifiedBy>Bornström Mats</cp:lastModifiedBy>
  <cp:revision>555</cp:revision>
  <dcterms:created xsi:type="dcterms:W3CDTF">2019-04-30T11:55:44Z</dcterms:created>
  <dcterms:modified xsi:type="dcterms:W3CDTF">2024-03-15T09:30:22Z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0x0101008239AB5D3D2647B580F011DA2F3561110100F658D6BCDEE2324F9E8D7E730A347927</vt:lpwstr>
  </property>
  <property fmtid="{D5CDD505-2E9C-101B-9397-08002B2CF9AE}" pid="3" name="MSB_DocumentType">
    <vt:lpwstr/>
  </property>
  <property fmtid="{D5CDD505-2E9C-101B-9397-08002B2CF9AE}" pid="4" name="MSB_SiteBusinessProcess">
    <vt:lpwstr>1;#Standard|42db7290-f92b-446b-999c-1bee6d848af0</vt:lpwstr>
  </property>
  <property fmtid="{D5CDD505-2E9C-101B-9397-08002B2CF9AE}" pid="5" name="MediaServiceImageTags">
    <vt:lpwstr/>
  </property>
</Properties>
</file>