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2" r:id="rId5"/>
  </p:sldMasterIdLst>
  <p:notesMasterIdLst>
    <p:notesMasterId r:id="rId21"/>
  </p:notesMasterIdLst>
  <p:handoutMasterIdLst>
    <p:handoutMasterId r:id="rId22"/>
  </p:handoutMasterIdLst>
  <p:sldIdLst>
    <p:sldId id="256" r:id="rId6"/>
    <p:sldId id="285" r:id="rId7"/>
    <p:sldId id="263" r:id="rId8"/>
    <p:sldId id="281" r:id="rId9"/>
    <p:sldId id="261" r:id="rId10"/>
    <p:sldId id="286" r:id="rId11"/>
    <p:sldId id="272" r:id="rId12"/>
    <p:sldId id="276" r:id="rId13"/>
    <p:sldId id="277" r:id="rId14"/>
    <p:sldId id="278" r:id="rId15"/>
    <p:sldId id="267" r:id="rId16"/>
    <p:sldId id="265" r:id="rId17"/>
    <p:sldId id="262" r:id="rId18"/>
    <p:sldId id="273" r:id="rId19"/>
    <p:sldId id="274" r:id="rId20"/>
  </p:sldIdLst>
  <p:sldSz cx="12192000" cy="6858000"/>
  <p:notesSz cx="7104063"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Lintzén" initials="ML" lastIdx="15" clrIdx="0">
    <p:extLst>
      <p:ext uri="{19B8F6BF-5375-455C-9EA6-DF929625EA0E}">
        <p15:presenceInfo xmlns:p15="http://schemas.microsoft.com/office/powerpoint/2012/main" userId="S::malin@lintzenconsulting.se::29e20e08-fe99-49bb-a592-d0e33308ab8d" providerId="AD"/>
      </p:ext>
    </p:extLst>
  </p:cmAuthor>
  <p:cmAuthor id="2" name="Ida Hedqvist" initials="IH" lastIdx="5" clrIdx="1">
    <p:extLst>
      <p:ext uri="{19B8F6BF-5375-455C-9EA6-DF929625EA0E}">
        <p15:presenceInfo xmlns:p15="http://schemas.microsoft.com/office/powerpoint/2012/main" userId="Ida Hedqvist" providerId="None"/>
      </p:ext>
    </p:extLst>
  </p:cmAuthor>
  <p:cmAuthor id="3" name="Grundel Alexandra" initials="GA" lastIdx="27" clrIdx="2">
    <p:extLst>
      <p:ext uri="{19B8F6BF-5375-455C-9EA6-DF929625EA0E}">
        <p15:presenceInfo xmlns:p15="http://schemas.microsoft.com/office/powerpoint/2012/main" userId="S-1-5-21-466509168-1772936955-2901788264-15327" providerId="AD"/>
      </p:ext>
    </p:extLst>
  </p:cmAuthor>
  <p:cmAuthor id="4" name="Malin Lintzén" initials="ML [2]" lastIdx="8" clrIdx="3">
    <p:extLst>
      <p:ext uri="{19B8F6BF-5375-455C-9EA6-DF929625EA0E}">
        <p15:presenceInfo xmlns:p15="http://schemas.microsoft.com/office/powerpoint/2012/main" userId="b3c7dfdc258c36d7" providerId="Windows Live"/>
      </p:ext>
    </p:extLst>
  </p:cmAuthor>
  <p:cmAuthor id="5" name="Kullgren Ida" initials="KI" lastIdx="4" clrIdx="4">
    <p:extLst>
      <p:ext uri="{19B8F6BF-5375-455C-9EA6-DF929625EA0E}">
        <p15:presenceInfo xmlns:p15="http://schemas.microsoft.com/office/powerpoint/2012/main" userId="S-1-5-21-466509168-1772936955-2901788264-31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14" autoAdjust="0"/>
    <p:restoredTop sz="93961" autoAdjust="0"/>
  </p:normalViewPr>
  <p:slideViewPr>
    <p:cSldViewPr snapToGrid="0" showGuides="1">
      <p:cViewPr varScale="1">
        <p:scale>
          <a:sx n="103" d="100"/>
          <a:sy n="103" d="100"/>
        </p:scale>
        <p:origin x="1260" y="114"/>
      </p:cViewPr>
      <p:guideLst/>
    </p:cSldViewPr>
  </p:slideViewPr>
  <p:outlineViewPr>
    <p:cViewPr>
      <p:scale>
        <a:sx n="33" d="100"/>
        <a:sy n="33" d="100"/>
      </p:scale>
      <p:origin x="0" y="0"/>
    </p:cViewPr>
  </p:outlineViewPr>
  <p:notesTextViewPr>
    <p:cViewPr>
      <p:scale>
        <a:sx n="66" d="100"/>
        <a:sy n="66" d="100"/>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A4FE40A-573D-44DF-81D6-6FAB07B1738F}"/>
              </a:ext>
            </a:extLst>
          </p:cNvPr>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B3D181C-C28F-4D0F-B83C-134A459C765D}"/>
              </a:ext>
            </a:extLst>
          </p:cNvPr>
          <p:cNvSpPr>
            <a:spLocks noGrp="1"/>
          </p:cNvSpPr>
          <p:nvPr>
            <p:ph type="dt" sz="quarter" idx="1"/>
          </p:nvPr>
        </p:nvSpPr>
        <p:spPr>
          <a:xfrm>
            <a:off x="4023993" y="0"/>
            <a:ext cx="3078427" cy="513508"/>
          </a:xfrm>
          <a:prstGeom prst="rect">
            <a:avLst/>
          </a:prstGeom>
        </p:spPr>
        <p:txBody>
          <a:bodyPr vert="horz" lIns="94796" tIns="47398" rIns="94796" bIns="47398" rtlCol="0"/>
          <a:lstStyle>
            <a:lvl1pPr algn="r">
              <a:defRPr sz="1200"/>
            </a:lvl1pPr>
          </a:lstStyle>
          <a:p>
            <a:fld id="{000DDE5F-FEA8-4D74-AF0B-CD51AE06D8BA}" type="datetimeFigureOut">
              <a:rPr lang="sv-SE" smtClean="0"/>
              <a:t>2023-12-21</a:t>
            </a:fld>
            <a:endParaRPr lang="sv-SE"/>
          </a:p>
        </p:txBody>
      </p:sp>
      <p:sp>
        <p:nvSpPr>
          <p:cNvPr id="4" name="Platshållare för sidfot 3">
            <a:extLst>
              <a:ext uri="{FF2B5EF4-FFF2-40B4-BE49-F238E27FC236}">
                <a16:creationId xmlns:a16="http://schemas.microsoft.com/office/drawing/2014/main" id="{B1C5DBE2-B743-4FD6-B395-C5E27F8569CE}"/>
              </a:ext>
            </a:extLst>
          </p:cNvPr>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71B54F69-9CF7-4AA2-A08F-348E24220C66}"/>
              </a:ext>
            </a:extLst>
          </p:cNvPr>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DC0CE526-6DA2-44F9-8D99-EAA34F1A2143}" type="slidenum">
              <a:rPr lang="sv-SE" smtClean="0"/>
              <a:t>‹#›</a:t>
            </a:fld>
            <a:endParaRPr lang="sv-SE"/>
          </a:p>
        </p:txBody>
      </p:sp>
    </p:spTree>
    <p:extLst>
      <p:ext uri="{BB962C8B-B14F-4D97-AF65-F5344CB8AC3E}">
        <p14:creationId xmlns:p14="http://schemas.microsoft.com/office/powerpoint/2010/main" val="2517024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sv-SE"/>
          </a:p>
        </p:txBody>
      </p:sp>
      <p:sp>
        <p:nvSpPr>
          <p:cNvPr id="3" name="Platshållare för datum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14E49622-6AE6-4199-8531-48AF890BEDA5}" type="datetimeFigureOut">
              <a:rPr lang="sv-SE" smtClean="0"/>
              <a:t>2023-12-21</a:t>
            </a:fld>
            <a:endParaRPr lang="sv-SE"/>
          </a:p>
        </p:txBody>
      </p:sp>
      <p:sp>
        <p:nvSpPr>
          <p:cNvPr id="4" name="Platshållare för bildobjekt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sv-SE"/>
          </a:p>
        </p:txBody>
      </p:sp>
      <p:sp>
        <p:nvSpPr>
          <p:cNvPr id="7" name="Platshållare för bildnumm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6B3B0B99-8B5F-4A09-A6FA-8F132C631707}" type="slidenum">
              <a:rPr lang="sv-SE" smtClean="0"/>
              <a:t>‹#›</a:t>
            </a:fld>
            <a:endParaRPr lang="sv-SE"/>
          </a:p>
        </p:txBody>
      </p:sp>
    </p:spTree>
    <p:extLst>
      <p:ext uri="{BB962C8B-B14F-4D97-AF65-F5344CB8AC3E}">
        <p14:creationId xmlns:p14="http://schemas.microsoft.com/office/powerpoint/2010/main" val="322309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sb.se/kontinuitetshanterin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kontinuitetshantering@msb.s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Om presentationen</a:t>
            </a:r>
          </a:p>
          <a:p>
            <a:r>
              <a:rPr lang="sv-SE" sz="1100" dirty="0"/>
              <a:t>Den här presentationen vänder sig till dig som planerar att införa arbete med kontinuitetshantering i din organisation. Materialet syftar till att, på ett enkelt och övergripande sätt:</a:t>
            </a:r>
          </a:p>
          <a:p>
            <a:pPr marL="177742" indent="-177742">
              <a:buFontTx/>
              <a:buChar char="-"/>
            </a:pPr>
            <a:r>
              <a:rPr lang="sv-SE" sz="1100" dirty="0"/>
              <a:t>förklara vad samhällsviktig verksamhet är och vilka förväntningar som finns på den</a:t>
            </a:r>
          </a:p>
          <a:p>
            <a:pPr marL="177742" indent="-177742">
              <a:buFontTx/>
              <a:buChar char="-"/>
            </a:pPr>
            <a:r>
              <a:rPr lang="sv-SE" sz="1100" dirty="0"/>
              <a:t>ge exempel på olika typer av störningar som skulle kunna inträffa</a:t>
            </a:r>
          </a:p>
          <a:p>
            <a:pPr marL="177742" indent="-177742">
              <a:buFontTx/>
              <a:buChar char="-"/>
            </a:pPr>
            <a:r>
              <a:rPr lang="sv-SE" sz="1100" dirty="0"/>
              <a:t>beskriva vad kontinuitetshantering är och vilka effekter arbetet kan ge.</a:t>
            </a:r>
          </a:p>
          <a:p>
            <a:pPr marL="177742" indent="-177742">
              <a:buFontTx/>
              <a:buChar char="-"/>
            </a:pPr>
            <a:endParaRPr lang="sv-SE" sz="1100" dirty="0"/>
          </a:p>
          <a:p>
            <a:r>
              <a:rPr lang="sv-SE" sz="1100" dirty="0"/>
              <a:t>Varje bild innehållet en beskrivande text i anteckningsfältet som du kan använda som stöd. Presentationen är tänkt att kunna genomföras på ca 15 minuter för exempelvis beslutsfattare i din organisation. Om du har behov av att göra en ännu kortare presentation, kan du exempelvis välja att visa följande bilder:</a:t>
            </a:r>
          </a:p>
          <a:p>
            <a:endParaRPr lang="sv-SE" sz="1100" dirty="0"/>
          </a:p>
          <a:p>
            <a:r>
              <a:rPr lang="sv-SE" sz="1100" dirty="0"/>
              <a:t>Bild 3 – När vardagen inte är sig lik</a:t>
            </a:r>
          </a:p>
          <a:p>
            <a:r>
              <a:rPr lang="sv-SE" sz="1100" dirty="0"/>
              <a:t>Bild 7 – Kontinuitetshantering är ett sätt att upprätthålla de verksamheter som alltid måste fungera</a:t>
            </a:r>
          </a:p>
          <a:p>
            <a:r>
              <a:rPr lang="sv-SE" sz="1100" dirty="0"/>
              <a:t>Bild 8, 9 eller 10 – Välj en av bilderna</a:t>
            </a:r>
          </a:p>
          <a:p>
            <a:r>
              <a:rPr lang="sv-SE" sz="1100" dirty="0"/>
              <a:t>Bild 13 – Vilka krav ställs på oss och vår verksamhet?</a:t>
            </a:r>
          </a:p>
          <a:p>
            <a:r>
              <a:rPr lang="sv-SE" sz="1100" dirty="0"/>
              <a:t>Bild 14 – Tre snabba för att starta arbetet</a:t>
            </a:r>
          </a:p>
          <a:p>
            <a:endParaRPr lang="sv-SE" sz="1100" dirty="0"/>
          </a:p>
          <a:p>
            <a:r>
              <a:rPr lang="sv-SE" sz="1100" dirty="0"/>
              <a:t>Mer information hittar du på </a:t>
            </a:r>
            <a:r>
              <a:rPr lang="sv-SE" sz="1100" dirty="0">
                <a:hlinkClick r:id="rId3"/>
              </a:rPr>
              <a:t>www.msb.se/kontinuitetshantering</a:t>
            </a:r>
            <a:r>
              <a:rPr lang="sv-SE" sz="1100" dirty="0"/>
              <a:t>. Har du frågor är du välkommen att kontakta oss på </a:t>
            </a:r>
            <a:r>
              <a:rPr lang="sv-SE" sz="1100" dirty="0">
                <a:hlinkClick r:id="rId4"/>
              </a:rPr>
              <a:t>kontinuitetshantering@msb.se</a:t>
            </a:r>
            <a:r>
              <a:rPr lang="sv-SE" sz="1100" dirty="0"/>
              <a:t>.</a:t>
            </a:r>
          </a:p>
          <a:p>
            <a:endParaRPr lang="sv-SE" sz="1100"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1</a:t>
            </a:fld>
            <a:endParaRPr lang="sv-SE"/>
          </a:p>
        </p:txBody>
      </p:sp>
    </p:spTree>
    <p:extLst>
      <p:ext uri="{BB962C8B-B14F-4D97-AF65-F5344CB8AC3E}">
        <p14:creationId xmlns:p14="http://schemas.microsoft.com/office/powerpoint/2010/main" val="3830969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Stort personalbortfall</a:t>
            </a:r>
          </a:p>
          <a:p>
            <a:endParaRPr lang="sv-SE" sz="1100" b="1" i="1" dirty="0"/>
          </a:p>
          <a:p>
            <a:pPr defTabSz="947958">
              <a:defRPr/>
            </a:pPr>
            <a:r>
              <a:rPr lang="sv-SE" sz="1100" dirty="0"/>
              <a:t>Illustrationen visar hur en verksamhet skulle fungera vid stort personalbortfall, när de har arbetat med kontinuitetshantering kontra när de inte har det. . </a:t>
            </a:r>
          </a:p>
          <a:p>
            <a:endParaRPr lang="sv-SE" sz="1100"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10</a:t>
            </a:fld>
            <a:endParaRPr lang="sv-SE"/>
          </a:p>
        </p:txBody>
      </p:sp>
    </p:spTree>
    <p:extLst>
      <p:ext uri="{BB962C8B-B14F-4D97-AF65-F5344CB8AC3E}">
        <p14:creationId xmlns:p14="http://schemas.microsoft.com/office/powerpoint/2010/main" val="4105527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Kontinuitetshantering gör skillnad!</a:t>
            </a:r>
          </a:p>
          <a:p>
            <a:endParaRPr lang="sv-SE" sz="1200" b="1" dirty="0"/>
          </a:p>
          <a:p>
            <a:r>
              <a:rPr lang="sv-SE" sz="1200" dirty="0"/>
              <a:t>Redan vid första workshopen då en verksamhet kartläggs märks nyttan med kontinuitetshantering. Medarbetare och chefer får en bättre insikt i sina verksamheter</a:t>
            </a:r>
            <a:r>
              <a:rPr lang="sv-SE" sz="1200" baseline="0" dirty="0"/>
              <a:t> och</a:t>
            </a:r>
            <a:r>
              <a:rPr lang="sv-SE" sz="1200" dirty="0"/>
              <a:t> deras beroende</a:t>
            </a:r>
            <a:r>
              <a:rPr lang="sv-SE" sz="1200" baseline="0" dirty="0"/>
              <a:t> av interna och externa resurser</a:t>
            </a:r>
            <a:r>
              <a:rPr lang="sv-SE" sz="1200" dirty="0"/>
              <a:t>. Det finns många exempel på att arbetet med kontinuitetshantering gör skillnad. Här är några av dem.</a:t>
            </a:r>
          </a:p>
          <a:p>
            <a:endParaRPr lang="sv-SE" sz="1200" dirty="0"/>
          </a:p>
          <a:p>
            <a:r>
              <a:rPr lang="sv-SE" sz="1200" u="sng" dirty="0"/>
              <a:t>Fler effekter av kontinuitetshantering är bland annat att arbetet:</a:t>
            </a:r>
          </a:p>
          <a:p>
            <a:pPr marL="177742" indent="-177742">
              <a:buFont typeface="Arial" panose="020B0604020202020204" pitchFamily="34" charset="0"/>
              <a:buChar char="•"/>
              <a:defRPr/>
            </a:pPr>
            <a:r>
              <a:rPr lang="sv-SE" sz="1200" dirty="0"/>
              <a:t>Bidrar till en insikt om beroenden till andra aktörer och verksamheter. </a:t>
            </a:r>
          </a:p>
          <a:p>
            <a:pPr marL="177742" indent="-177742">
              <a:buFont typeface="Arial" panose="020B0604020202020204" pitchFamily="34" charset="0"/>
              <a:buChar char="•"/>
              <a:defRPr/>
            </a:pPr>
            <a:r>
              <a:rPr lang="sv-SE" sz="1200" dirty="0"/>
              <a:t>Skapar underlag för kravställning gentemot leverantörer.</a:t>
            </a:r>
          </a:p>
          <a:p>
            <a:pPr marL="177742" indent="-177742">
              <a:buFont typeface="Arial" panose="020B0604020202020204" pitchFamily="34" charset="0"/>
              <a:buChar char="•"/>
              <a:defRPr/>
            </a:pPr>
            <a:r>
              <a:rPr lang="sv-SE" sz="1200" dirty="0"/>
              <a:t>Ger prioriteringsunderlag till riskreducerande och robusthöjande åtgärder.</a:t>
            </a:r>
          </a:p>
          <a:p>
            <a:pPr marL="177742" indent="-177742">
              <a:buFont typeface="Arial" panose="020B0604020202020204" pitchFamily="34" charset="0"/>
              <a:buChar char="•"/>
              <a:defRPr/>
            </a:pPr>
            <a:r>
              <a:rPr lang="sv-SE" sz="1200" dirty="0"/>
              <a:t>Reducerar konsekvenserna av en störning eller ett avbrott genom exempelvis dokumenterade och övade reservrutiner.</a:t>
            </a:r>
          </a:p>
          <a:p>
            <a:pPr marL="177742" indent="-177742">
              <a:buFont typeface="Arial" panose="020B0604020202020204" pitchFamily="34" charset="0"/>
              <a:buChar char="•"/>
              <a:defRPr/>
            </a:pPr>
            <a:r>
              <a:rPr lang="sv-SE" sz="1200" dirty="0"/>
              <a:t>Ökad medvetenhet hos personalen avseende risker och kritiska beroenden.</a:t>
            </a:r>
          </a:p>
          <a:p>
            <a:endParaRPr lang="sv-SE" sz="1200" i="1" dirty="0"/>
          </a:p>
          <a:p>
            <a:r>
              <a:rPr lang="sv-SE" sz="1200" i="1" dirty="0"/>
              <a:t>Kommentar: Vill du lägga till eller byta ut till andra exempel? På www.msb.se/kontinuitetshantering finns det fler inspirerande exempel.</a:t>
            </a:r>
            <a:endParaRPr lang="sv-S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11</a:t>
            </a:fld>
            <a:endParaRPr lang="sv-SE"/>
          </a:p>
        </p:txBody>
      </p:sp>
    </p:spTree>
    <p:extLst>
      <p:ext uri="{BB962C8B-B14F-4D97-AF65-F5344CB8AC3E}">
        <p14:creationId xmlns:p14="http://schemas.microsoft.com/office/powerpoint/2010/main" val="55717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tshållare för bildobjekt 1">
            <a:extLst>
              <a:ext uri="{FF2B5EF4-FFF2-40B4-BE49-F238E27FC236}">
                <a16:creationId xmlns:a16="http://schemas.microsoft.com/office/drawing/2014/main" id="{7BD005C6-ECA5-4961-8FAC-5D4534D01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Platshållare för anteckningar 2">
            <a:extLst>
              <a:ext uri="{FF2B5EF4-FFF2-40B4-BE49-F238E27FC236}">
                <a16:creationId xmlns:a16="http://schemas.microsoft.com/office/drawing/2014/main" id="{95C9E796-994D-4CA7-BE04-2A0DF4D30F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sv-SE" dirty="0"/>
              <a:t>(</a:t>
            </a:r>
            <a:r>
              <a:rPr lang="en-US" altLang="sv-SE" dirty="0" err="1"/>
              <a:t>Här</a:t>
            </a:r>
            <a:r>
              <a:rPr lang="en-US" altLang="sv-SE" dirty="0"/>
              <a:t> </a:t>
            </a:r>
            <a:r>
              <a:rPr lang="en-US" altLang="sv-SE" dirty="0" err="1"/>
              <a:t>klickas</a:t>
            </a:r>
            <a:r>
              <a:rPr lang="en-US" altLang="sv-SE" dirty="0"/>
              <a:t> </a:t>
            </a:r>
            <a:r>
              <a:rPr lang="en-US" altLang="sv-SE" dirty="0" err="1"/>
              <a:t>texten</a:t>
            </a:r>
            <a:r>
              <a:rPr lang="en-US" altLang="sv-SE" dirty="0"/>
              <a:t> </a:t>
            </a:r>
            <a:r>
              <a:rPr lang="en-US" altLang="sv-SE" dirty="0" err="1"/>
              <a:t>fram</a:t>
            </a:r>
            <a:r>
              <a:rPr lang="en-US" altLang="sv-SE" dirty="0"/>
              <a:t> </a:t>
            </a:r>
            <a:r>
              <a:rPr lang="en-US" altLang="sv-SE" dirty="0" err="1"/>
              <a:t>när</a:t>
            </a:r>
            <a:r>
              <a:rPr lang="en-US" altLang="sv-SE" dirty="0"/>
              <a:t> du </a:t>
            </a:r>
            <a:r>
              <a:rPr lang="en-US" altLang="sv-SE" dirty="0" err="1"/>
              <a:t>klickar</a:t>
            </a:r>
            <a:r>
              <a:rPr lang="en-US" altLang="sv-SE" dirty="0"/>
              <a:t> </a:t>
            </a:r>
            <a:r>
              <a:rPr lang="en-US" altLang="sv-SE" dirty="0" err="1"/>
              <a:t>på</a:t>
            </a:r>
            <a:r>
              <a:rPr lang="en-US" altLang="sv-SE" dirty="0"/>
              <a:t> </a:t>
            </a:r>
            <a:r>
              <a:rPr lang="en-US" altLang="sv-SE" dirty="0" err="1"/>
              <a:t>en</a:t>
            </a:r>
            <a:r>
              <a:rPr lang="en-US" altLang="sv-SE" dirty="0"/>
              <a:t> </a:t>
            </a:r>
            <a:r>
              <a:rPr lang="en-US" altLang="sv-SE" dirty="0" err="1"/>
              <a:t>specifik</a:t>
            </a:r>
            <a:r>
              <a:rPr lang="en-US" altLang="sv-SE" dirty="0"/>
              <a:t> </a:t>
            </a:r>
            <a:r>
              <a:rPr lang="en-US" altLang="sv-SE" dirty="0" err="1"/>
              <a:t>ruta</a:t>
            </a:r>
            <a:r>
              <a:rPr lang="en-US" altLang="sv-SE" dirty="0"/>
              <a:t>.)</a:t>
            </a:r>
          </a:p>
          <a:p>
            <a:pPr>
              <a:spcBef>
                <a:spcPct val="0"/>
              </a:spcBef>
            </a:pPr>
            <a:endParaRPr lang="en-US" altLang="sv-SE" dirty="0"/>
          </a:p>
          <a:p>
            <a:pPr defTabSz="947958">
              <a:defRPr/>
            </a:pPr>
            <a:r>
              <a:rPr lang="sv-SE" sz="1200" b="1" dirty="0"/>
              <a:t>Kopplingen till andra processer</a:t>
            </a:r>
          </a:p>
          <a:p>
            <a:pPr defTabSz="947958">
              <a:defRPr/>
            </a:pPr>
            <a:endParaRPr lang="sv-SE" sz="1200" b="1" dirty="0"/>
          </a:p>
          <a:p>
            <a:pPr defTabSz="947958">
              <a:defRPr/>
            </a:pPr>
            <a:r>
              <a:rPr lang="sv-SE" sz="1200" dirty="0"/>
              <a:t>Hur kopplar kontinuitetshantering till annat arbete?</a:t>
            </a:r>
          </a:p>
          <a:p>
            <a:pPr defTabSz="947958">
              <a:defRPr/>
            </a:pPr>
            <a:endParaRPr lang="sv-SE" sz="1200" dirty="0"/>
          </a:p>
          <a:p>
            <a:r>
              <a:rPr lang="sv-SE" sz="1200" dirty="0"/>
              <a:t>Kontinuitetshantering är en viktig pusselbit i arbetet med att skapa ett motståndskraftigt samhälle. Det finns många områden som gynnas av ett systematiskt arbete med kontinuitetshantering. I den här bilden ger vi några exempel.</a:t>
            </a:r>
          </a:p>
          <a:p>
            <a:endParaRPr lang="sv-SE" sz="1200" dirty="0"/>
          </a:p>
          <a:p>
            <a:r>
              <a:rPr lang="sv-SE" sz="1200" dirty="0"/>
              <a:t>På www.msb.se/kontinuitetshantering finns fler versioner av den här bilden i presentationen </a:t>
            </a:r>
            <a:r>
              <a:rPr lang="sv-SE" sz="1200" kern="1200" dirty="0">
                <a:solidFill>
                  <a:schemeClr val="tx1"/>
                </a:solidFill>
                <a:effectLst/>
                <a:latin typeface="+mn-lt"/>
                <a:ea typeface="+mn-ea"/>
                <a:cs typeface="+mn-cs"/>
              </a:rPr>
              <a:t>Kontinuitetshantering – en viktig del i vårt arbete med samhällsskydd och beredskap (MSB1419 – mars 2019) .</a:t>
            </a:r>
            <a:endParaRPr lang="sv-SE" sz="1200" dirty="0"/>
          </a:p>
          <a:p>
            <a:pPr>
              <a:spcBef>
                <a:spcPct val="0"/>
              </a:spcBef>
            </a:pPr>
            <a:endParaRPr lang="sv-SE" altLang="sv-SE" dirty="0"/>
          </a:p>
          <a:p>
            <a:pPr>
              <a:spcBef>
                <a:spcPct val="0"/>
              </a:spcBef>
            </a:pPr>
            <a:endParaRPr lang="sv-SE" altLang="sv-SE" dirty="0"/>
          </a:p>
        </p:txBody>
      </p:sp>
      <p:sp>
        <p:nvSpPr>
          <p:cNvPr id="56324" name="Platshållare för bildnummer 3">
            <a:extLst>
              <a:ext uri="{FF2B5EF4-FFF2-40B4-BE49-F238E27FC236}">
                <a16:creationId xmlns:a16="http://schemas.microsoft.com/office/drawing/2014/main" id="{29CB313E-2279-44B5-860E-A853CA14C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A7305B-6996-41F1-AA74-ECD863E48AE0}"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Vilka krav ställs på oss och vår verksamhet?</a:t>
            </a:r>
          </a:p>
          <a:p>
            <a:endParaRPr lang="sv-SE" sz="1100" b="1" dirty="0"/>
          </a:p>
          <a:p>
            <a:r>
              <a:rPr lang="sv-SE" sz="1100" dirty="0"/>
              <a:t>Det finns förväntningar på att den samhällsviktiga verksamheten ska kunna upprätthållas på en acceptabel nivå även när olika typer av störningar inträffar. Bilden visar exempel på författningar (lagar, förordningar och föreskrifter) som berör olika typer av organisationer.</a:t>
            </a:r>
          </a:p>
          <a:p>
            <a:endParaRPr lang="sv-SE" sz="1100" dirty="0"/>
          </a:p>
          <a:p>
            <a:r>
              <a:rPr lang="sv-SE" sz="1100" i="1" dirty="0"/>
              <a:t>[Kommentar: Här kan exemplen ersättas med legala krav som gäller er samhällsviktiga verksamhet.]</a:t>
            </a:r>
          </a:p>
          <a:p>
            <a:endParaRPr lang="sv-SE" sz="1100" b="0" i="1" dirty="0"/>
          </a:p>
          <a:p>
            <a:endParaRPr lang="sv-SE" sz="1100"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13</a:t>
            </a:fld>
            <a:endParaRPr lang="sv-SE"/>
          </a:p>
        </p:txBody>
      </p:sp>
    </p:spTree>
    <p:extLst>
      <p:ext uri="{BB962C8B-B14F-4D97-AF65-F5344CB8AC3E}">
        <p14:creationId xmlns:p14="http://schemas.microsoft.com/office/powerpoint/2010/main" val="4227695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Tre snabba för att starta vårt arbete</a:t>
            </a:r>
          </a:p>
          <a:p>
            <a:endParaRPr lang="sv-SE" sz="1200" b="1" dirty="0"/>
          </a:p>
          <a:p>
            <a:r>
              <a:rPr lang="sv-SE" sz="1200" dirty="0"/>
              <a:t>Det finns mycket att vinna på att införa ett systematiskt arbete med kontinuitetshantering. Hur kommer vi igång? Den här bilden visar exempel</a:t>
            </a:r>
            <a:r>
              <a:rPr lang="sv-SE" sz="1200" baseline="0" dirty="0"/>
              <a:t> på tre steg</a:t>
            </a:r>
            <a:r>
              <a:rPr lang="sv-SE" sz="1200" dirty="0"/>
              <a:t> för att starta upp arbetet. </a:t>
            </a:r>
          </a:p>
          <a:p>
            <a:endParaRPr lang="sv-S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14</a:t>
            </a:fld>
            <a:endParaRPr lang="sv-SE"/>
          </a:p>
        </p:txBody>
      </p:sp>
    </p:spTree>
    <p:extLst>
      <p:ext uri="{BB962C8B-B14F-4D97-AF65-F5344CB8AC3E}">
        <p14:creationId xmlns:p14="http://schemas.microsoft.com/office/powerpoint/2010/main" val="341858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B3B0B99-8B5F-4A09-A6FA-8F132C631707}" type="slidenum">
              <a:rPr lang="sv-SE" smtClean="0"/>
              <a:t>15</a:t>
            </a:fld>
            <a:endParaRPr lang="sv-SE"/>
          </a:p>
        </p:txBody>
      </p:sp>
    </p:spTree>
    <p:extLst>
      <p:ext uri="{BB962C8B-B14F-4D97-AF65-F5344CB8AC3E}">
        <p14:creationId xmlns:p14="http://schemas.microsoft.com/office/powerpoint/2010/main" val="232264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B3B0B99-8B5F-4A09-A6FA-8F132C631707}" type="slidenum">
              <a:rPr lang="sv-SE" smtClean="0"/>
              <a:t>2</a:t>
            </a:fld>
            <a:endParaRPr lang="sv-SE"/>
          </a:p>
        </p:txBody>
      </p:sp>
    </p:spTree>
    <p:extLst>
      <p:ext uri="{BB962C8B-B14F-4D97-AF65-F5344CB8AC3E}">
        <p14:creationId xmlns:p14="http://schemas.microsoft.com/office/powerpoint/2010/main" val="194842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När vardagen inte är sig lik</a:t>
            </a:r>
          </a:p>
          <a:p>
            <a:r>
              <a:rPr lang="sv-SE" sz="1200" dirty="0"/>
              <a:t>Vi lever i ett samhälle där våra verksamheter är allt mer beroende av olika typer av resurser för att fungera. Det kan exempelvis vara el, vatten, IT-tjänster, telefoni och personal. Dagligen inträffar händelser, runtom i Sverige och i världen, som påverkar tillgången på resurser. Ofta drabbar det andra, men plötsligt drabbar det oss. Det kan vara </a:t>
            </a:r>
            <a:r>
              <a:rPr lang="sv-SE" sz="1200" dirty="0" err="1"/>
              <a:t>it-system</a:t>
            </a:r>
            <a:r>
              <a:rPr lang="sv-SE" sz="1200" dirty="0"/>
              <a:t> som kraschar, elförsörjning som försvinner eller ett stort antal medarbetare som inte kan komma till arbetsplatsen p g a sjukdom eller transportproblem. </a:t>
            </a:r>
          </a:p>
          <a:p>
            <a:endParaRPr lang="sv-SE" sz="1200" dirty="0"/>
          </a:p>
          <a:p>
            <a:r>
              <a:rPr lang="sv-SE" sz="1200" dirty="0"/>
              <a:t>Det finns en oändlig mängd händelser som skulle kunna orsaka de här bortfallen av resurser. Det kan vara höst- eller snöstormar, skadlig kod, överbelastningsattacker, bakterier i dricksvatten - för att nämna några exempel. Det är svårt att förutspå och förbereda sig för alla olika scenarier. </a:t>
            </a:r>
          </a:p>
          <a:p>
            <a:endParaRPr lang="sv-SE" sz="1200" dirty="0"/>
          </a:p>
          <a:p>
            <a:r>
              <a:rPr lang="sv-SE" sz="1200" dirty="0"/>
              <a:t>Det vi</a:t>
            </a:r>
            <a:r>
              <a:rPr lang="sv-SE" sz="1200" baseline="0" dirty="0"/>
              <a:t> </a:t>
            </a:r>
            <a:r>
              <a:rPr lang="sv-SE" sz="1200" dirty="0"/>
              <a:t>däremot </a:t>
            </a:r>
            <a:r>
              <a:rPr lang="sv-SE" sz="1200" u="sng" dirty="0"/>
              <a:t>kan</a:t>
            </a:r>
            <a:r>
              <a:rPr lang="sv-SE" sz="1200" dirty="0"/>
              <a:t> göra, det är att lära känna våra verksamheter: </a:t>
            </a:r>
          </a:p>
          <a:p>
            <a:pPr marL="177742" indent="-177742">
              <a:buFontTx/>
              <a:buChar char="-"/>
            </a:pPr>
            <a:r>
              <a:rPr lang="sv-SE" sz="1200" b="1" dirty="0"/>
              <a:t>Vilka</a:t>
            </a:r>
            <a:r>
              <a:rPr lang="sv-SE" sz="1200" dirty="0"/>
              <a:t> av våra verksamheter måste alltid fungera, oavsett vad som inträffar i vår omvärld? </a:t>
            </a:r>
          </a:p>
          <a:p>
            <a:pPr marL="177742" indent="-177742">
              <a:buFontTx/>
              <a:buChar char="-"/>
            </a:pPr>
            <a:r>
              <a:rPr lang="sv-SE" sz="1200" b="1" dirty="0"/>
              <a:t>Vad</a:t>
            </a:r>
            <a:r>
              <a:rPr lang="sv-SE" sz="1200" dirty="0"/>
              <a:t> behöver dessa verksamheter för att kunna fungera? </a:t>
            </a:r>
          </a:p>
          <a:p>
            <a:pPr marL="177742" indent="-177742">
              <a:buFontTx/>
              <a:buChar char="-"/>
            </a:pPr>
            <a:r>
              <a:rPr lang="sv-SE" sz="1200" b="1" dirty="0"/>
              <a:t>Hur</a:t>
            </a:r>
            <a:r>
              <a:rPr lang="sv-SE" sz="1200" dirty="0"/>
              <a:t> påverkas verksamheten om vi inte får tillgång till de resurser som verksamheten är beroende av?</a:t>
            </a:r>
          </a:p>
          <a:p>
            <a:pPr marL="177742" indent="-177742">
              <a:buFontTx/>
              <a:buChar char="-"/>
            </a:pPr>
            <a:r>
              <a:rPr lang="sv-SE" sz="1200" b="1" dirty="0"/>
              <a:t>Vilken</a:t>
            </a:r>
            <a:r>
              <a:rPr lang="sv-SE" sz="1200" dirty="0"/>
              <a:t> förmåga har vi att fortsätta driva vår samhällsviktiga verksamhet när vardagen inte är sig lik?  </a:t>
            </a:r>
          </a:p>
          <a:p>
            <a:endParaRPr lang="sv-SE" sz="1200" dirty="0"/>
          </a:p>
          <a:p>
            <a:pPr defTabSz="947958">
              <a:defRPr/>
            </a:pPr>
            <a:r>
              <a:rPr lang="sv-SE" sz="1200" i="1" dirty="0"/>
              <a:t>[Kommentar: På den här bilden kan du ändra/lägga till exempel på händelser som skulle kunna påverka i era verksamheter.]  </a:t>
            </a:r>
            <a:endParaRPr lang="sv-SE" sz="1200"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3</a:t>
            </a:fld>
            <a:endParaRPr lang="sv-SE"/>
          </a:p>
        </p:txBody>
      </p:sp>
    </p:spTree>
    <p:extLst>
      <p:ext uri="{BB962C8B-B14F-4D97-AF65-F5344CB8AC3E}">
        <p14:creationId xmlns:p14="http://schemas.microsoft.com/office/powerpoint/2010/main" val="207237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958">
              <a:defRPr/>
            </a:pPr>
            <a:r>
              <a:rPr lang="sv-SE" sz="1200" b="1" dirty="0"/>
              <a:t>Vad är samhällsviktig verksamhet?</a:t>
            </a:r>
          </a:p>
          <a:p>
            <a:endParaRPr lang="sv-SE" sz="1200" b="1" dirty="0"/>
          </a:p>
          <a:p>
            <a:r>
              <a:rPr lang="sv-SE" sz="1200" dirty="0"/>
              <a:t>Samhällsviktiga verksamheter finns i både privat och offentlig regi. Med samhällsviktig verksamhet avses verksamhet, tjänst eller infrastruktur som upprätthåller eller säkerställer samhällsfunktioner som är nödvändiga för samhällets grundläggande behov, värden eller säkerhet. Verksamhet, tjänst eller infrastruktur inkluderar anläggningar, processer, system och noder. </a:t>
            </a:r>
          </a:p>
          <a:p>
            <a:endParaRPr lang="sv-SE" sz="1200" dirty="0"/>
          </a:p>
          <a:p>
            <a:r>
              <a:rPr lang="sv-SE" sz="1200" dirty="0"/>
              <a:t>Samhällsviktig verksamhet utgör grund för prioritering av samhällets resurser vid olika händelser, t ex pandemi, strömavbrott, skogsbrand eller höjd beredskap. </a:t>
            </a:r>
          </a:p>
          <a:p>
            <a:endParaRPr lang="sv-SE" sz="1200" dirty="0"/>
          </a:p>
          <a:p>
            <a:r>
              <a:rPr lang="sv-SE" sz="1200" dirty="0"/>
              <a:t>All verksamhet som är viktig för totalförsvaret är samhällsviktig verksamhet. </a:t>
            </a:r>
          </a:p>
          <a:p>
            <a:endParaRPr lang="sv-SE" sz="1200" dirty="0"/>
          </a:p>
          <a:p>
            <a:r>
              <a:rPr lang="sv-SE" sz="1200" dirty="0"/>
              <a:t>NOT: Ett begreppet som ibland har använts är totalförsvarsviktig verksamhet. Det är oklart hur det begreppet förhåller sig till samhällsviktig verksamhet. För undvika missförstånd kommer MSB istället använda samhällsviktig verksamhet som är av betydelse för totalförsvaret. </a:t>
            </a:r>
          </a:p>
          <a:p>
            <a:endParaRPr lang="sv-SE" sz="1200" i="1" dirty="0"/>
          </a:p>
          <a:p>
            <a:r>
              <a:rPr lang="sv-SE" sz="1200" i="1" dirty="0"/>
              <a:t>Källa: </a:t>
            </a:r>
            <a:r>
              <a:rPr lang="sv-SE" sz="1200" i="1" dirty="0" err="1"/>
              <a:t>MSB:s</a:t>
            </a:r>
            <a:r>
              <a:rPr lang="sv-SE" sz="1200" i="1" dirty="0"/>
              <a:t> föreskrifter för kommuners (MSBFS 2015:5), landstings (MSBFS 2015:4) och statliga myndigheters (MSBFS 2016:7) redovisning av risk- och sårbarhetsanalyser.</a:t>
            </a:r>
          </a:p>
          <a:p>
            <a:endParaRPr lang="sv-SE" sz="1200" dirty="0"/>
          </a:p>
          <a:p>
            <a:pPr defTabSz="947958">
              <a:defRPr/>
            </a:pPr>
            <a:r>
              <a:rPr lang="sv-SE" sz="1200" dirty="0"/>
              <a:t>Bilderna visar några exempel på samhällsviktiga verksamheter (det går att klicka på</a:t>
            </a:r>
            <a:r>
              <a:rPr lang="sv-SE" sz="1200" baseline="0" dirty="0"/>
              <a:t> dessa verksamheter för att förstora dem, t.ex. på sjukhuset, brandbilen, matbutiken och elnätet) </a:t>
            </a:r>
            <a:r>
              <a:rPr lang="sv-SE" sz="1200" dirty="0"/>
              <a:t>. Samhällets förväntningar på de aktörer som driver samhällsviktig verksamhet är höga. Om snöröjningen inte fungerar – hur kommer vi då fram till brukare inom äldreomsorgen? Om transporterna inte fungerar – hur kan då sjukhusen få leverans av läkemedel och sterilt materiel? Om kommunens centralkök inte har tillgång till rent dricksvatten – hur kan vi då förse skolor och äldreboenden med mat?  </a:t>
            </a:r>
          </a:p>
          <a:p>
            <a:endParaRPr lang="sv-SE" dirty="0"/>
          </a:p>
          <a:p>
            <a:pPr marL="177742" indent="-177742">
              <a:buFontTx/>
              <a:buChar char="-"/>
            </a:pPr>
            <a:endParaRPr lang="sv-SE" i="1" dirty="0"/>
          </a:p>
          <a:p>
            <a:endParaRPr lang="sv-SE" dirty="0"/>
          </a:p>
          <a:p>
            <a:endParaRPr lang="sv-SE" dirty="0"/>
          </a:p>
        </p:txBody>
      </p:sp>
      <p:sp>
        <p:nvSpPr>
          <p:cNvPr id="4" name="Platshållare för bildnummer 3"/>
          <p:cNvSpPr>
            <a:spLocks noGrp="1"/>
          </p:cNvSpPr>
          <p:nvPr>
            <p:ph type="sldNum" sz="quarter" idx="10"/>
          </p:nvPr>
        </p:nvSpPr>
        <p:spPr/>
        <p:txBody>
          <a:bodyPr/>
          <a:lstStyle/>
          <a:p>
            <a:fld id="{6B3B0B99-8B5F-4A09-A6FA-8F132C631707}" type="slidenum">
              <a:rPr lang="sv-SE" smtClean="0"/>
              <a:t>4</a:t>
            </a:fld>
            <a:endParaRPr lang="sv-SE"/>
          </a:p>
        </p:txBody>
      </p:sp>
    </p:spTree>
    <p:extLst>
      <p:ext uri="{BB962C8B-B14F-4D97-AF65-F5344CB8AC3E}">
        <p14:creationId xmlns:p14="http://schemas.microsoft.com/office/powerpoint/2010/main" val="241974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Våra samhällsviktiga verksamheter</a:t>
            </a:r>
          </a:p>
          <a:p>
            <a:endParaRPr lang="sv-SE" sz="1200" b="1" dirty="0"/>
          </a:p>
          <a:p>
            <a:r>
              <a:rPr lang="sv-SE" sz="1200" dirty="0"/>
              <a:t>Vilka verksamheter är samhällsviktiga i vår organisation? Här ges några exempel. Samhällsviktiga</a:t>
            </a:r>
            <a:r>
              <a:rPr lang="sv-SE" sz="1200" baseline="0" dirty="0"/>
              <a:t> verksamheter upprätthåller och säkerställer viktiga samhällsfunktioner. Se Identifiering av samhällsviktig verksamhet: Lista med viktiga samhällsfunktioner MSB1844 för fullständig lista. </a:t>
            </a:r>
          </a:p>
          <a:p>
            <a:endParaRPr lang="sv-SE" sz="1200" i="1" dirty="0"/>
          </a:p>
          <a:p>
            <a:r>
              <a:rPr lang="sv-SE" sz="1200" i="1" dirty="0"/>
              <a:t>[Kommentar: Här kan du ge exempel på samhällsviktiga verksamheter i er organisation. Motivera varför just dessa är samhällsviktiga. Hitta</a:t>
            </a:r>
            <a:r>
              <a:rPr lang="sv-SE" sz="1200" i="1" baseline="0" dirty="0"/>
              <a:t> inspiration till motiveringen genom att titta på frågorna i steg 2 i dokumentet Identifiering av samhällsviktig verksamhet: metod (MSB 1408)</a:t>
            </a:r>
            <a:r>
              <a:rPr lang="sv-SE" sz="1200" i="1" dirty="0"/>
              <a:t>]</a:t>
            </a:r>
          </a:p>
          <a:p>
            <a:endParaRPr lang="sv-SE" sz="1200" i="1" dirty="0">
              <a:solidFill>
                <a:srgbClr val="FF0000"/>
              </a:solidFill>
            </a:endParaRPr>
          </a:p>
          <a:p>
            <a:endParaRPr lang="sv-SE" sz="1200" i="1" dirty="0">
              <a:solidFill>
                <a:srgbClr val="FF0000"/>
              </a:solidFill>
            </a:endParaRPr>
          </a:p>
        </p:txBody>
      </p:sp>
      <p:sp>
        <p:nvSpPr>
          <p:cNvPr id="4" name="Platshållare för bildnummer 3"/>
          <p:cNvSpPr>
            <a:spLocks noGrp="1"/>
          </p:cNvSpPr>
          <p:nvPr>
            <p:ph type="sldNum" sz="quarter" idx="5"/>
          </p:nvPr>
        </p:nvSpPr>
        <p:spPr/>
        <p:txBody>
          <a:bodyPr/>
          <a:lstStyle/>
          <a:p>
            <a:fld id="{6B3B0B99-8B5F-4A09-A6FA-8F132C631707}" type="slidenum">
              <a:rPr lang="sv-SE" smtClean="0"/>
              <a:t>5</a:t>
            </a:fld>
            <a:endParaRPr lang="sv-SE"/>
          </a:p>
        </p:txBody>
      </p:sp>
    </p:spTree>
    <p:extLst>
      <p:ext uri="{BB962C8B-B14F-4D97-AF65-F5344CB8AC3E}">
        <p14:creationId xmlns:p14="http://schemas.microsoft.com/office/powerpoint/2010/main" val="635724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B3B0B99-8B5F-4A09-A6FA-8F132C631707}" type="slidenum">
              <a:rPr lang="sv-SE" smtClean="0"/>
              <a:t>6</a:t>
            </a:fld>
            <a:endParaRPr lang="sv-SE"/>
          </a:p>
        </p:txBody>
      </p:sp>
    </p:spTree>
    <p:extLst>
      <p:ext uri="{BB962C8B-B14F-4D97-AF65-F5344CB8AC3E}">
        <p14:creationId xmlns:p14="http://schemas.microsoft.com/office/powerpoint/2010/main" val="339533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b="1" dirty="0"/>
              <a:t>Hur skyddar vi de verksamheter som alltid måste fungera?</a:t>
            </a:r>
          </a:p>
          <a:p>
            <a:endParaRPr lang="sv-SE" sz="1050" b="1" dirty="0"/>
          </a:p>
          <a:p>
            <a:r>
              <a:rPr lang="sv-SE" sz="1050" dirty="0"/>
              <a:t>Genom kontinuitetshantering. </a:t>
            </a:r>
          </a:p>
          <a:p>
            <a:endParaRPr lang="sv-SE" sz="1050" dirty="0"/>
          </a:p>
          <a:p>
            <a:pPr marL="0" indent="0">
              <a:lnSpc>
                <a:spcPts val="1800"/>
              </a:lnSpc>
              <a:buNone/>
            </a:pPr>
            <a:r>
              <a:rPr lang="sv-SE" sz="1050" dirty="0"/>
              <a:t>Kontinuitetshantering handlar om att planera för att upprätthålla sin verksamhet, oavsett vad som inträffar. </a:t>
            </a:r>
          </a:p>
          <a:p>
            <a:pPr defTabSz="947958" eaLnBrk="0" fontAlgn="base" hangingPunct="0">
              <a:spcBef>
                <a:spcPct val="0"/>
              </a:spcBef>
              <a:spcAft>
                <a:spcPct val="0"/>
              </a:spcAft>
            </a:pPr>
            <a:endParaRPr lang="sv-SE" altLang="sv-SE" sz="1100" b="1" dirty="0">
              <a:latin typeface="Verdana" panose="020B0604030504040204" pitchFamily="34" charset="0"/>
              <a:ea typeface="Times New Roman" panose="02020603050405020304" pitchFamily="18" charset="0"/>
              <a:cs typeface="Times New Roman" panose="02020603050405020304" pitchFamily="18" charset="0"/>
            </a:endParaRPr>
          </a:p>
          <a:p>
            <a:pPr marL="0" indent="0">
              <a:lnSpc>
                <a:spcPts val="1800"/>
              </a:lnSpc>
              <a:buFont typeface="Arial" panose="020B0604020202020204" pitchFamily="34" charset="0"/>
              <a:buNone/>
            </a:pPr>
            <a:r>
              <a:rPr lang="sv-SE" sz="1100" dirty="0"/>
              <a:t>Exempel på aktiviteter som ingår i arbetet är:</a:t>
            </a:r>
          </a:p>
          <a:p>
            <a:pPr marL="285750" lvl="0" indent="-285750">
              <a:lnSpc>
                <a:spcPts val="1800"/>
              </a:lnSpc>
              <a:buFont typeface="Arial" panose="020B0604020202020204" pitchFamily="34" charset="0"/>
              <a:buChar char="•"/>
              <a:defRPr/>
            </a:pPr>
            <a:r>
              <a:rPr lang="sv-SE" sz="1100" dirty="0">
                <a:solidFill>
                  <a:prstClr val="black"/>
                </a:solidFill>
              </a:rPr>
              <a:t>kartlägga och analysera samhällsviktiga verksamheter </a:t>
            </a:r>
          </a:p>
          <a:p>
            <a:pPr marL="285750" indent="-285750">
              <a:lnSpc>
                <a:spcPts val="1800"/>
              </a:lnSpc>
              <a:buFont typeface="Arial" panose="020B0604020202020204" pitchFamily="34" charset="0"/>
              <a:buChar char="•"/>
              <a:defRPr/>
            </a:pPr>
            <a:r>
              <a:rPr lang="sv-SE" sz="1100" dirty="0">
                <a:solidFill>
                  <a:prstClr val="black"/>
                </a:solidFill>
              </a:rPr>
              <a:t>identifiera resurser </a:t>
            </a:r>
            <a:r>
              <a:rPr lang="sv-SE" sz="1100" dirty="0"/>
              <a:t>som behövs för att den samhällsviktiga verksamheten ska fungera</a:t>
            </a:r>
            <a:endParaRPr lang="sv-SE" sz="1100" dirty="0">
              <a:solidFill>
                <a:prstClr val="black"/>
              </a:solidFill>
            </a:endParaRPr>
          </a:p>
          <a:p>
            <a:pPr marL="285750" lvl="0" indent="-285750">
              <a:lnSpc>
                <a:spcPts val="1800"/>
              </a:lnSpc>
              <a:buFont typeface="Arial" panose="020B0604020202020204" pitchFamily="34" charset="0"/>
              <a:buChar char="•"/>
              <a:defRPr/>
            </a:pPr>
            <a:r>
              <a:rPr lang="sv-SE" sz="1100" dirty="0">
                <a:solidFill>
                  <a:prstClr val="black"/>
                </a:solidFill>
              </a:rPr>
              <a:t>bestämma vad som är acceptabla avbrottstider</a:t>
            </a:r>
          </a:p>
          <a:p>
            <a:pPr marL="285750" lvl="0" indent="-285750">
              <a:lnSpc>
                <a:spcPts val="1800"/>
              </a:lnSpc>
              <a:buFont typeface="Arial" panose="020B0604020202020204" pitchFamily="34" charset="0"/>
              <a:buChar char="•"/>
              <a:defRPr/>
            </a:pPr>
            <a:r>
              <a:rPr lang="sv-SE" sz="1100" dirty="0">
                <a:solidFill>
                  <a:prstClr val="black"/>
                </a:solidFill>
              </a:rPr>
              <a:t>genomföra åtgärder som </a:t>
            </a:r>
            <a:r>
              <a:rPr lang="sv-SE" sz="1100" dirty="0"/>
              <a:t>exempelvis</a:t>
            </a:r>
            <a:r>
              <a:rPr lang="sv-SE" sz="1100" dirty="0">
                <a:solidFill>
                  <a:prstClr val="black"/>
                </a:solidFill>
              </a:rPr>
              <a:t> minskar risken för störningar</a:t>
            </a:r>
          </a:p>
          <a:p>
            <a:pPr marL="285750" lvl="0" indent="-285750">
              <a:lnSpc>
                <a:spcPts val="1800"/>
              </a:lnSpc>
              <a:buFont typeface="Arial" panose="020B0604020202020204" pitchFamily="34" charset="0"/>
              <a:buChar char="•"/>
              <a:defRPr/>
            </a:pPr>
            <a:r>
              <a:rPr lang="sv-SE" sz="1100" dirty="0">
                <a:solidFill>
                  <a:prstClr val="black"/>
                </a:solidFill>
              </a:rPr>
              <a:t>ta fram planer, innehållande rutiner och checklistor, för att hantera de störningar som ändå kan uppstå</a:t>
            </a:r>
          </a:p>
          <a:p>
            <a:pPr marL="285750" lvl="0" indent="-285750">
              <a:lnSpc>
                <a:spcPts val="1800"/>
              </a:lnSpc>
              <a:buFont typeface="Arial" panose="020B0604020202020204" pitchFamily="34" charset="0"/>
              <a:buChar char="•"/>
              <a:defRPr/>
            </a:pPr>
            <a:endParaRPr lang="sv-SE" sz="1100" dirty="0">
              <a:solidFill>
                <a:prstClr val="black"/>
              </a:solidFill>
            </a:endParaRPr>
          </a:p>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sv-SE" sz="1100" dirty="0"/>
              <a:t>Kontinuitetshantering är en viktig del av arbetet med krisberedskap och med den återupptagna planeringen för totalförsvaret. </a:t>
            </a:r>
          </a:p>
          <a:p>
            <a:pPr marL="0" lvl="0" indent="0">
              <a:lnSpc>
                <a:spcPts val="1800"/>
              </a:lnSpc>
              <a:buFont typeface="Arial" panose="020B0604020202020204" pitchFamily="34" charset="0"/>
              <a:buNone/>
              <a:defRPr/>
            </a:pPr>
            <a:endParaRPr lang="sv-SE" sz="1100" dirty="0">
              <a:solidFill>
                <a:prstClr val="black"/>
              </a:solidFill>
            </a:endParaRPr>
          </a:p>
          <a:p>
            <a:pPr defTabSz="947958" eaLnBrk="0" fontAlgn="base" hangingPunct="0">
              <a:spcBef>
                <a:spcPct val="0"/>
              </a:spcBef>
              <a:spcAft>
                <a:spcPct val="0"/>
              </a:spcAft>
            </a:pPr>
            <a:endParaRPr lang="sv-SE" altLang="sv-SE" sz="1100" b="1" dirty="0">
              <a:latin typeface="Verdana" panose="020B0604030504040204" pitchFamily="34" charset="0"/>
              <a:ea typeface="Times New Roman" panose="02020603050405020304" pitchFamily="18" charset="0"/>
              <a:cs typeface="Times New Roman" panose="02020603050405020304" pitchFamily="18" charset="0"/>
            </a:endParaRPr>
          </a:p>
          <a:p>
            <a:pPr defTabSz="947958" eaLnBrk="0" fontAlgn="base" hangingPunct="0">
              <a:spcBef>
                <a:spcPct val="0"/>
              </a:spcBef>
              <a:spcAft>
                <a:spcPct val="0"/>
              </a:spcAft>
            </a:pPr>
            <a:endParaRPr lang="sv-SE" altLang="sv-SE" sz="1100" b="1" dirty="0">
              <a:latin typeface="Verdana" panose="020B0604030504040204" pitchFamily="34" charset="0"/>
              <a:ea typeface="Times New Roman" panose="02020603050405020304" pitchFamily="18" charset="0"/>
              <a:cs typeface="Times New Roman" panose="02020603050405020304" pitchFamily="18" charset="0"/>
            </a:endParaRPr>
          </a:p>
          <a:p>
            <a:endParaRPr lang="sv-SE" sz="1100" dirty="0"/>
          </a:p>
          <a:p>
            <a:endParaRPr lang="sv-SE" sz="1100"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7</a:t>
            </a:fld>
            <a:endParaRPr lang="sv-SE"/>
          </a:p>
        </p:txBody>
      </p:sp>
    </p:spTree>
    <p:extLst>
      <p:ext uri="{BB962C8B-B14F-4D97-AF65-F5344CB8AC3E}">
        <p14:creationId xmlns:p14="http://schemas.microsoft.com/office/powerpoint/2010/main" val="619482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958">
              <a:defRPr/>
            </a:pPr>
            <a:r>
              <a:rPr lang="sv-SE" sz="1100" b="1" dirty="0"/>
              <a:t>Allvarligt strömavbrott</a:t>
            </a:r>
          </a:p>
          <a:p>
            <a:pPr defTabSz="947958">
              <a:defRPr/>
            </a:pPr>
            <a:endParaRPr lang="sv-SE" sz="1100" b="1" i="1" dirty="0"/>
          </a:p>
          <a:p>
            <a:pPr defTabSz="947958">
              <a:defRPr/>
            </a:pPr>
            <a:r>
              <a:rPr lang="sv-SE" sz="1100" dirty="0"/>
              <a:t>Illustrationen visar hur det skulle kunna se ut för verksamheten vid ett strömavbrott, när de har arbetat med kontinuitetshantering kontra när de inte har det. . </a:t>
            </a:r>
          </a:p>
          <a:p>
            <a:endParaRPr lang="sv-SE" sz="1100"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8</a:t>
            </a:fld>
            <a:endParaRPr lang="sv-SE"/>
          </a:p>
        </p:txBody>
      </p:sp>
    </p:spTree>
    <p:extLst>
      <p:ext uri="{BB962C8B-B14F-4D97-AF65-F5344CB8AC3E}">
        <p14:creationId xmlns:p14="http://schemas.microsoft.com/office/powerpoint/2010/main" val="88303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Ett allvarligt IT-avbrott</a:t>
            </a:r>
          </a:p>
          <a:p>
            <a:endParaRPr lang="sv-SE" sz="1100" b="1" i="1" dirty="0"/>
          </a:p>
          <a:p>
            <a:pPr defTabSz="947958">
              <a:defRPr/>
            </a:pPr>
            <a:r>
              <a:rPr lang="sv-SE" sz="1100" dirty="0"/>
              <a:t>Illustrationen visar hur en verksamhet skulle fungera vid ett allvarligt IT-avbrott, när de har arbetat med kontinuitetshantering kontra när de inte har det. . </a:t>
            </a:r>
          </a:p>
          <a:p>
            <a:endParaRPr lang="sv-SE" sz="1100" b="1" i="1" dirty="0"/>
          </a:p>
          <a:p>
            <a:endParaRPr lang="sv-SE" sz="1100" i="1" dirty="0"/>
          </a:p>
          <a:p>
            <a:endParaRPr lang="sv-SE" sz="1100" i="1" dirty="0"/>
          </a:p>
          <a:p>
            <a:endParaRPr lang="sv-SE" sz="1100"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9</a:t>
            </a:fld>
            <a:endParaRPr lang="sv-SE"/>
          </a:p>
        </p:txBody>
      </p:sp>
    </p:spTree>
    <p:extLst>
      <p:ext uri="{BB962C8B-B14F-4D97-AF65-F5344CB8AC3E}">
        <p14:creationId xmlns:p14="http://schemas.microsoft.com/office/powerpoint/2010/main" val="3046508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textruta 5">
            <a:extLst>
              <a:ext uri="{FF2B5EF4-FFF2-40B4-BE49-F238E27FC236}">
                <a16:creationId xmlns:a16="http://schemas.microsoft.com/office/drawing/2014/main" id="{06B52163-4505-4D5E-A104-6888C44B1F3F}"/>
              </a:ext>
            </a:extLst>
          </p:cNvPr>
          <p:cNvSpPr txBox="1"/>
          <p:nvPr userDrawn="1"/>
        </p:nvSpPr>
        <p:spPr>
          <a:xfrm>
            <a:off x="4667250" y="6457950"/>
            <a:ext cx="3028950" cy="261610"/>
          </a:xfrm>
          <a:prstGeom prst="rect">
            <a:avLst/>
          </a:prstGeom>
          <a:noFill/>
        </p:spPr>
        <p:txBody>
          <a:bodyPr wrap="square" rtlCol="0">
            <a:spAutoFit/>
          </a:bodyPr>
          <a:lstStyle/>
          <a:p>
            <a:r>
              <a:rPr lang="sv-SE" sz="1100" dirty="0"/>
              <a:t>www.msb.se/kontinuitetshantering</a:t>
            </a: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64B3634B-44EF-49ED-B2B0-A6471A0409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98888"/>
            <a:ext cx="780256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a:extLst>
              <a:ext uri="{FF2B5EF4-FFF2-40B4-BE49-F238E27FC236}">
                <a16:creationId xmlns:a16="http://schemas.microsoft.com/office/drawing/2014/main" id="{513955DD-945C-4CFC-8A5E-C97DD3C2E0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1774800" y="1368000"/>
            <a:ext cx="8582400" cy="1185077"/>
          </a:xfrm>
        </p:spPr>
        <p:txBody>
          <a:bodyPr anchor="b">
            <a:noAutofit/>
          </a:bodyPr>
          <a:lstStyle>
            <a:lvl1pPr algn="l">
              <a:defRPr sz="36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1774800" y="2627491"/>
            <a:ext cx="8582400" cy="7606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2245373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427607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318F9C48-9F92-4D8D-9A41-C38205A3EB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486520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nvPr>
        </p:nvSpPr>
        <p:spPr>
          <a:xfrm>
            <a:off x="1773387"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nvPr>
        </p:nvSpPr>
        <p:spPr>
          <a:xfrm>
            <a:off x="6222316"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9848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508907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860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113576"/>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06265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6443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Grå avsnittsrubrik">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21312261-3844-478F-B638-1F4CE5386E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866340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002825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Grå rubrik utan logo">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778788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140736"/>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907511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grpSp>
        <p:nvGrpSpPr>
          <p:cNvPr id="4" name="Grupp 9">
            <a:extLst>
              <a:ext uri="{FF2B5EF4-FFF2-40B4-BE49-F238E27FC236}">
                <a16:creationId xmlns:a16="http://schemas.microsoft.com/office/drawing/2014/main" id="{88FAD6AD-A652-44C2-8749-B6E2B35BB0E8}"/>
              </a:ext>
            </a:extLst>
          </p:cNvPr>
          <p:cNvGrpSpPr>
            <a:grpSpLocks/>
          </p:cNvGrpSpPr>
          <p:nvPr/>
        </p:nvGrpSpPr>
        <p:grpSpPr bwMode="auto">
          <a:xfrm>
            <a:off x="11069638" y="6296025"/>
            <a:ext cx="952500" cy="422275"/>
            <a:chOff x="11070000" y="6296400"/>
            <a:chExt cx="952500" cy="422519"/>
          </a:xfrm>
        </p:grpSpPr>
        <p:pic>
          <p:nvPicPr>
            <p:cNvPr id="5" name="Bildobjekt 10">
              <a:extLst>
                <a:ext uri="{FF2B5EF4-FFF2-40B4-BE49-F238E27FC236}">
                  <a16:creationId xmlns:a16="http://schemas.microsoft.com/office/drawing/2014/main" id="{3078FBEC-063C-440B-939A-E93A66A7D141}"/>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descr="MSB Logga vit">
              <a:extLst>
                <a:ext uri="{FF2B5EF4-FFF2-40B4-BE49-F238E27FC236}">
                  <a16:creationId xmlns:a16="http://schemas.microsoft.com/office/drawing/2014/main" id="{E85C7050-56F2-4F38-8941-4F7B063D5CD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2678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grpSp>
        <p:nvGrpSpPr>
          <p:cNvPr id="4" name="Grupp 9">
            <a:extLst>
              <a:ext uri="{FF2B5EF4-FFF2-40B4-BE49-F238E27FC236}">
                <a16:creationId xmlns:a16="http://schemas.microsoft.com/office/drawing/2014/main" id="{2E6D227A-17A3-49D5-8685-76AA3518E3E8}"/>
              </a:ext>
            </a:extLst>
          </p:cNvPr>
          <p:cNvGrpSpPr>
            <a:grpSpLocks/>
          </p:cNvGrpSpPr>
          <p:nvPr/>
        </p:nvGrpSpPr>
        <p:grpSpPr bwMode="auto">
          <a:xfrm>
            <a:off x="10675938" y="6119813"/>
            <a:ext cx="1296987" cy="571500"/>
            <a:chOff x="10675620" y="6119856"/>
            <a:chExt cx="1297478" cy="571294"/>
          </a:xfrm>
        </p:grpSpPr>
        <p:pic>
          <p:nvPicPr>
            <p:cNvPr id="5" name="Bildobjekt 10">
              <a:extLst>
                <a:ext uri="{FF2B5EF4-FFF2-40B4-BE49-F238E27FC236}">
                  <a16:creationId xmlns:a16="http://schemas.microsoft.com/office/drawing/2014/main" id="{2B1C5D97-F46E-4F67-9B7A-B702DF4F4E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75620" y="6119856"/>
              <a:ext cx="574596" cy="5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22E4505D-0E33-4C6C-879D-348BF04A80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15484" y="6248400"/>
              <a:ext cx="65761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solidFill>
                  <a:schemeClr val="bg1"/>
                </a:solidFill>
              </a:defRPr>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7609828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grpSp>
        <p:nvGrpSpPr>
          <p:cNvPr id="3" name="Grupp 9">
            <a:extLst>
              <a:ext uri="{FF2B5EF4-FFF2-40B4-BE49-F238E27FC236}">
                <a16:creationId xmlns:a16="http://schemas.microsoft.com/office/drawing/2014/main" id="{627F740E-F486-4AE3-8C6B-BAAD4505FF32}"/>
              </a:ext>
            </a:extLst>
          </p:cNvPr>
          <p:cNvGrpSpPr>
            <a:grpSpLocks/>
          </p:cNvGrpSpPr>
          <p:nvPr/>
        </p:nvGrpSpPr>
        <p:grpSpPr bwMode="auto">
          <a:xfrm>
            <a:off x="11069638" y="6296025"/>
            <a:ext cx="952500" cy="422275"/>
            <a:chOff x="11070000" y="6296400"/>
            <a:chExt cx="952500" cy="422519"/>
          </a:xfrm>
        </p:grpSpPr>
        <p:pic>
          <p:nvPicPr>
            <p:cNvPr id="4" name="Bildobjekt 10">
              <a:extLst>
                <a:ext uri="{FF2B5EF4-FFF2-40B4-BE49-F238E27FC236}">
                  <a16:creationId xmlns:a16="http://schemas.microsoft.com/office/drawing/2014/main" id="{D3DA8D6F-7CBF-4532-8A63-16582D0A661C}"/>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MSB Logga vit">
              <a:extLst>
                <a:ext uri="{FF2B5EF4-FFF2-40B4-BE49-F238E27FC236}">
                  <a16:creationId xmlns:a16="http://schemas.microsoft.com/office/drawing/2014/main" id="{0500A28C-5150-43D3-B5E2-FDE882C0D19C}"/>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2570515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grpSp>
        <p:nvGrpSpPr>
          <p:cNvPr id="5" name="Grupp 9">
            <a:extLst>
              <a:ext uri="{FF2B5EF4-FFF2-40B4-BE49-F238E27FC236}">
                <a16:creationId xmlns:a16="http://schemas.microsoft.com/office/drawing/2014/main" id="{C0209BAB-9827-4942-8E75-A697A4DA9AD6}"/>
              </a:ext>
            </a:extLst>
          </p:cNvPr>
          <p:cNvGrpSpPr>
            <a:grpSpLocks/>
          </p:cNvGrpSpPr>
          <p:nvPr/>
        </p:nvGrpSpPr>
        <p:grpSpPr bwMode="auto">
          <a:xfrm>
            <a:off x="11069638" y="6296025"/>
            <a:ext cx="952500" cy="422275"/>
            <a:chOff x="11070000" y="6296400"/>
            <a:chExt cx="952500" cy="422519"/>
          </a:xfrm>
        </p:grpSpPr>
        <p:pic>
          <p:nvPicPr>
            <p:cNvPr id="6" name="Bildobjekt 10">
              <a:extLst>
                <a:ext uri="{FF2B5EF4-FFF2-40B4-BE49-F238E27FC236}">
                  <a16:creationId xmlns:a16="http://schemas.microsoft.com/office/drawing/2014/main" id="{3AFFDC37-DC66-4F31-8DCB-4336721833A0}"/>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11" descr="MSB Logga vit">
              <a:extLst>
                <a:ext uri="{FF2B5EF4-FFF2-40B4-BE49-F238E27FC236}">
                  <a16:creationId xmlns:a16="http://schemas.microsoft.com/office/drawing/2014/main" id="{246D985F-1E18-4FF4-A1A7-0A183E81BCCE}"/>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71552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52023060-4FCD-4CDD-BC9D-CAB22FE795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8475"/>
            <a:ext cx="121920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a:extLst>
              <a:ext uri="{FF2B5EF4-FFF2-40B4-BE49-F238E27FC236}">
                <a16:creationId xmlns:a16="http://schemas.microsoft.com/office/drawing/2014/main" id="{EC9B719D-8279-4B18-8DCD-BC698F134E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019298" y="1362077"/>
            <a:ext cx="8582400" cy="633743"/>
          </a:xfrm>
        </p:spPr>
        <p:txBody>
          <a:bodyPr anchor="b">
            <a:noAutofit/>
          </a:bodyPr>
          <a:lstStyle>
            <a:lvl1pPr algn="l">
              <a:defRPr sz="36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2019299" y="2046494"/>
            <a:ext cx="6608653" cy="138250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5267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Rubrikbild med foto linjer vä">
    <p:bg>
      <p:bgPr>
        <a:solidFill>
          <a:srgbClr val="E4E4E1"/>
        </a:solidFill>
        <a:effectLst/>
      </p:bgPr>
    </p:bg>
    <p:spTree>
      <p:nvGrpSpPr>
        <p:cNvPr id="1" name=""/>
        <p:cNvGrpSpPr/>
        <p:nvPr/>
      </p:nvGrpSpPr>
      <p:grpSpPr>
        <a:xfrm>
          <a:off x="0" y="0"/>
          <a:ext cx="0" cy="0"/>
          <a:chOff x="0" y="0"/>
          <a:chExt cx="0" cy="0"/>
        </a:xfrm>
      </p:grpSpPr>
      <p:pic>
        <p:nvPicPr>
          <p:cNvPr id="6" name="Bildobjekt 9">
            <a:extLst>
              <a:ext uri="{FF2B5EF4-FFF2-40B4-BE49-F238E27FC236}">
                <a16:creationId xmlns:a16="http://schemas.microsoft.com/office/drawing/2014/main" id="{CFEBB2B7-BC27-4DEF-9C00-24868EE38B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700000" y="3181642"/>
            <a:ext cx="6552933" cy="1058288"/>
          </a:xfrm>
          <a:noFill/>
        </p:spPr>
        <p:txBody>
          <a:bodyPr anchor="b">
            <a:noAutofit/>
          </a:bodyPr>
          <a:lstStyle>
            <a:lvl1pPr algn="l">
              <a:defRPr sz="3600"/>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p:nvPr>
        </p:nvSpPr>
        <p:spPr>
          <a:xfrm flipH="1">
            <a:off x="-15240" y="-9053"/>
            <a:ext cx="4690800" cy="1875600"/>
          </a:xfrm>
          <a:blipFill>
            <a:blip r:embed="rId3"/>
            <a:stretch>
              <a:fillRect/>
            </a:stretch>
          </a:blipFill>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145553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Rubrikbild med foto linjer hö">
    <p:bg>
      <p:bgPr>
        <a:solidFill>
          <a:srgbClr val="E4E4E1"/>
        </a:solidFill>
        <a:effectLst/>
      </p:bgPr>
    </p:bg>
    <p:spTree>
      <p:nvGrpSpPr>
        <p:cNvPr id="1" name=""/>
        <p:cNvGrpSpPr/>
        <p:nvPr/>
      </p:nvGrpSpPr>
      <p:grpSpPr>
        <a:xfrm>
          <a:off x="0" y="0"/>
          <a:ext cx="0" cy="0"/>
          <a:chOff x="0" y="0"/>
          <a:chExt cx="0" cy="0"/>
        </a:xfrm>
      </p:grpSpPr>
      <p:pic>
        <p:nvPicPr>
          <p:cNvPr id="6" name="Bildobjekt 9">
            <a:extLst>
              <a:ext uri="{FF2B5EF4-FFF2-40B4-BE49-F238E27FC236}">
                <a16:creationId xmlns:a16="http://schemas.microsoft.com/office/drawing/2014/main" id="{ED92A343-0A7B-4154-9C03-E32B3C646D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700000" y="3181642"/>
            <a:ext cx="6552933" cy="1058288"/>
          </a:xfrm>
          <a:noFill/>
        </p:spPr>
        <p:txBody>
          <a:bodyPr anchor="b">
            <a:noAutofit/>
          </a:bodyPr>
          <a:lstStyle>
            <a:lvl1pPr algn="l">
              <a:defRPr sz="3600"/>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p:nvPr>
        </p:nvSpPr>
        <p:spPr>
          <a:xfrm>
            <a:off x="7504510" y="-9053"/>
            <a:ext cx="4690800" cy="1875600"/>
          </a:xfrm>
          <a:blipFill>
            <a:blip r:embed="rId3"/>
            <a:stretch>
              <a:fillRect/>
            </a:stretch>
          </a:blipFill>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374507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2700652" y="1368000"/>
            <a:ext cx="6552000" cy="1273968"/>
          </a:xfrm>
        </p:spPr>
        <p:txBody>
          <a:bodyPr/>
          <a:lstStyle>
            <a:lvl1pPr>
              <a:defRPr sz="3600"/>
            </a:lvl1pPr>
          </a:lstStyle>
          <a:p>
            <a:r>
              <a:rPr lang="sv-SE"/>
              <a:t>Klicka här för att ändra format</a:t>
            </a:r>
            <a:endParaRPr lang="sv-SE" dirty="0"/>
          </a:p>
        </p:txBody>
      </p:sp>
    </p:spTree>
    <p:extLst>
      <p:ext uri="{BB962C8B-B14F-4D97-AF65-F5344CB8AC3E}">
        <p14:creationId xmlns:p14="http://schemas.microsoft.com/office/powerpoint/2010/main" val="11651343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nnehåll med foto och textruta rö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1473115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nnehåll med foto och textruta lila">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7015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0FC26451-9931-4442-9715-22A4A5E33E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438273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pic>
        <p:nvPicPr>
          <p:cNvPr id="3" name="Bildobjekt 9">
            <a:extLst>
              <a:ext uri="{FF2B5EF4-FFF2-40B4-BE49-F238E27FC236}">
                <a16:creationId xmlns:a16="http://schemas.microsoft.com/office/drawing/2014/main" id="{7BA9C082-1A7E-4820-8122-67B9FF26AD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461452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D6E8DFC9-EF4E-4F95-BD09-9D4020735B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16829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pic>
        <p:nvPicPr>
          <p:cNvPr id="3" name="Bildobjekt 9">
            <a:extLst>
              <a:ext uri="{FF2B5EF4-FFF2-40B4-BE49-F238E27FC236}">
                <a16:creationId xmlns:a16="http://schemas.microsoft.com/office/drawing/2014/main" id="{0D3A7511-AEAB-4B8A-8418-7C1545200E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007210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75E1F9B-3B55-4DF5-BC7D-1A2052E8E4D5}"/>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451358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2D428C4-6B09-4FAE-91A2-2CCBFB4CEE00}"/>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29896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B53CB38-4D84-49E3-B335-90D208B12597}"/>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6756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EE596-BB88-4BF1-BBF6-3C936C8D3DF1}"/>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673950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E252B74-FDBF-48B3-BFD9-B7895B9B997D}"/>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4815174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B00D72D-2105-4459-B381-6108B71619D5}"/>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855124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C239E66-368D-4906-8ED2-40B223D74994}"/>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5" name="Bildobjekt 10">
            <a:extLst>
              <a:ext uri="{FF2B5EF4-FFF2-40B4-BE49-F238E27FC236}">
                <a16:creationId xmlns:a16="http://schemas.microsoft.com/office/drawing/2014/main" id="{89FCFCA9-079B-4B94-9666-C85D179D73F7}"/>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69638" y="6296025"/>
            <a:ext cx="42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descr="MSB Logga vit">
            <a:extLst>
              <a:ext uri="{FF2B5EF4-FFF2-40B4-BE49-F238E27FC236}">
                <a16:creationId xmlns:a16="http://schemas.microsoft.com/office/drawing/2014/main" id="{4CB9DE8F-B3BE-4371-B07F-278DB02CBEC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363" y="6389688"/>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21559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9A6AC5B-7848-4193-8BF3-33EA6DE65952}"/>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4" name="Bildobjekt 10">
            <a:extLst>
              <a:ext uri="{FF2B5EF4-FFF2-40B4-BE49-F238E27FC236}">
                <a16:creationId xmlns:a16="http://schemas.microsoft.com/office/drawing/2014/main" id="{AB33D4A9-0D2E-4793-9C69-41DCD8349A70}"/>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69638" y="6296025"/>
            <a:ext cx="42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MSB Logga vit">
            <a:extLst>
              <a:ext uri="{FF2B5EF4-FFF2-40B4-BE49-F238E27FC236}">
                <a16:creationId xmlns:a16="http://schemas.microsoft.com/office/drawing/2014/main" id="{0807A51B-0C9F-446D-B417-41412D5A547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363" y="6389688"/>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946455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E8FE9DD-E3DC-44EF-ADB4-DB4AB517C2A9}"/>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grpSp>
        <p:nvGrpSpPr>
          <p:cNvPr id="6" name="Grupp 10">
            <a:extLst>
              <a:ext uri="{FF2B5EF4-FFF2-40B4-BE49-F238E27FC236}">
                <a16:creationId xmlns:a16="http://schemas.microsoft.com/office/drawing/2014/main" id="{0DC2E3CF-D68D-48B2-ADBF-4B58592823FB}"/>
              </a:ext>
            </a:extLst>
          </p:cNvPr>
          <p:cNvGrpSpPr>
            <a:grpSpLocks/>
          </p:cNvGrpSpPr>
          <p:nvPr/>
        </p:nvGrpSpPr>
        <p:grpSpPr bwMode="auto">
          <a:xfrm>
            <a:off x="11069638" y="6296025"/>
            <a:ext cx="952500" cy="422275"/>
            <a:chOff x="11070000" y="6296400"/>
            <a:chExt cx="952500" cy="422519"/>
          </a:xfrm>
        </p:grpSpPr>
        <p:pic>
          <p:nvPicPr>
            <p:cNvPr id="8" name="Bildobjekt 11">
              <a:extLst>
                <a:ext uri="{FF2B5EF4-FFF2-40B4-BE49-F238E27FC236}">
                  <a16:creationId xmlns:a16="http://schemas.microsoft.com/office/drawing/2014/main" id="{6FE8ABB7-3683-4133-8818-50E4FB1A139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descr="MSB Logga vit">
              <a:extLst>
                <a:ext uri="{FF2B5EF4-FFF2-40B4-BE49-F238E27FC236}">
                  <a16:creationId xmlns:a16="http://schemas.microsoft.com/office/drawing/2014/main" id="{84565FE1-D42E-4FAD-B350-29D1BFEFCFF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22041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EC3ECB1-DE06-458D-8D61-8DFC18296E76}"/>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990556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F92B764-8156-4DDD-9C72-2015EBF3E465}"/>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0515197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FAB3ADB-4E6F-4B38-9787-9FAA4EB04173}"/>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8799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FC8CE57-F111-470B-A433-7641BDEC40CD}"/>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31218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CC5B6C0-A284-498B-A59B-D8ADF54205A0}"/>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41727388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E77C1E7-E8F6-433E-833D-16FBFE877A6C}"/>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185612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41DF246-59CD-4B29-BC35-A626BC300204}"/>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grpSp>
        <p:nvGrpSpPr>
          <p:cNvPr id="6" name="Grupp 10">
            <a:extLst>
              <a:ext uri="{FF2B5EF4-FFF2-40B4-BE49-F238E27FC236}">
                <a16:creationId xmlns:a16="http://schemas.microsoft.com/office/drawing/2014/main" id="{51187903-95CF-413D-8BCA-4BB43867E742}"/>
              </a:ext>
            </a:extLst>
          </p:cNvPr>
          <p:cNvGrpSpPr>
            <a:grpSpLocks/>
          </p:cNvGrpSpPr>
          <p:nvPr/>
        </p:nvGrpSpPr>
        <p:grpSpPr bwMode="auto">
          <a:xfrm>
            <a:off x="11069638" y="6296025"/>
            <a:ext cx="952500" cy="422275"/>
            <a:chOff x="11070000" y="6296400"/>
            <a:chExt cx="952500" cy="422519"/>
          </a:xfrm>
        </p:grpSpPr>
        <p:pic>
          <p:nvPicPr>
            <p:cNvPr id="8" name="Bildobjekt 11">
              <a:extLst>
                <a:ext uri="{FF2B5EF4-FFF2-40B4-BE49-F238E27FC236}">
                  <a16:creationId xmlns:a16="http://schemas.microsoft.com/office/drawing/2014/main" id="{295A8B03-8736-4D7F-84BF-25DB2AD970BE}"/>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descr="MSB Logga vit">
              <a:extLst>
                <a:ext uri="{FF2B5EF4-FFF2-40B4-BE49-F238E27FC236}">
                  <a16:creationId xmlns:a16="http://schemas.microsoft.com/office/drawing/2014/main" id="{0416151F-49E8-4424-81A0-BE51F210A654}"/>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420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theme" Target="../theme/theme2.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2023-12-21</a:t>
            </a:fld>
            <a:endParaRPr lang="sv-SE" dirty="0"/>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0C56877D-1B29-423B-B356-54AF9D4A4E04}"/>
              </a:ext>
            </a:extLst>
          </p:cNvPr>
          <p:cNvSpPr>
            <a:spLocks noGrp="1"/>
          </p:cNvSpPr>
          <p:nvPr>
            <p:ph type="title"/>
          </p:nvPr>
        </p:nvSpPr>
        <p:spPr bwMode="auto">
          <a:xfrm>
            <a:off x="1773238" y="1108075"/>
            <a:ext cx="8580437"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A700BF3B-32A2-45AC-9E8F-60113EA1349D}"/>
              </a:ext>
            </a:extLst>
          </p:cNvPr>
          <p:cNvSpPr>
            <a:spLocks noGrp="1"/>
          </p:cNvSpPr>
          <p:nvPr>
            <p:ph type="body" idx="1"/>
          </p:nvPr>
        </p:nvSpPr>
        <p:spPr bwMode="auto">
          <a:xfrm>
            <a:off x="1773238" y="2265363"/>
            <a:ext cx="8580437"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nvPr>
        </p:nvSpPr>
        <p:spPr>
          <a:xfrm>
            <a:off x="838200" y="6356350"/>
            <a:ext cx="1419225"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F3A86AE-16B4-4828-9F44-4DAE0C0DE6A2}" type="datetimeFigureOut">
              <a:rPr lang="sv-SE"/>
              <a:pPr>
                <a:defRPr/>
              </a:pPr>
              <a:t>2023-12-21</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nvPr>
        </p:nvSpPr>
        <p:spPr>
          <a:xfrm>
            <a:off x="4038600" y="6356350"/>
            <a:ext cx="1700213"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nvPr>
        </p:nvSpPr>
        <p:spPr>
          <a:xfrm>
            <a:off x="8181975" y="6356350"/>
            <a:ext cx="38735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50723DA-53B0-4FB4-BFDE-6BBABDBC818B}" type="slidenum">
              <a:rPr lang="sv-SE"/>
              <a:pPr>
                <a:defRPr/>
              </a:pPr>
              <a:t>‹#›</a:t>
            </a:fld>
            <a:endParaRPr lang="sv-SE"/>
          </a:p>
        </p:txBody>
      </p:sp>
      <p:pic>
        <p:nvPicPr>
          <p:cNvPr id="1031" name="Bildobjekt 8">
            <a:extLst>
              <a:ext uri="{FF2B5EF4-FFF2-40B4-BE49-F238E27FC236}">
                <a16:creationId xmlns:a16="http://schemas.microsoft.com/office/drawing/2014/main" id="{A71BEB70-2E89-4BA2-ACD1-766DD89C08CD}"/>
              </a:ext>
            </a:extLst>
          </p:cNvPr>
          <p:cNvPicPr>
            <a:picLocks noChangeAspect="1"/>
          </p:cNvPicPr>
          <p:nvPr/>
        </p:nvPicPr>
        <p:blipFill>
          <a:blip r:embed="rId44" cstate="hqprint">
            <a:extLst>
              <a:ext uri="{28A0092B-C50C-407E-A947-70E740481C1C}">
                <a14:useLocalDpi xmlns:a14="http://schemas.microsoft.com/office/drawing/2010/main" val="0"/>
              </a:ext>
            </a:extLst>
          </a:blip>
          <a:srcRect/>
          <a:stretch>
            <a:fillRect/>
          </a:stretch>
        </p:blipFill>
        <p:spPr bwMode="auto">
          <a:xfrm>
            <a:off x="11068050" y="6296025"/>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descr="TagShapePrint">
            <a:extLst>
              <a:ext uri="{FF2B5EF4-FFF2-40B4-BE49-F238E27FC236}">
                <a16:creationId xmlns:a16="http://schemas.microsoft.com/office/drawing/2014/main" id="{2E0F6105-1806-4E3B-888D-0BB15221A106}"/>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Tree>
    <p:extLst>
      <p:ext uri="{BB962C8B-B14F-4D97-AF65-F5344CB8AC3E}">
        <p14:creationId xmlns:p14="http://schemas.microsoft.com/office/powerpoint/2010/main" val="153311626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 id="2147483744" r:id="rId42"/>
  </p:sldLayoutIdLst>
  <p:txStyles>
    <p:title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p:titleStyle>
    <p:bodyStyle>
      <a:lvl1pPr marL="228600" indent="-228600" algn="l" rtl="0" fontAlgn="base">
        <a:lnSpc>
          <a:spcPts val="2800"/>
        </a:lnSpc>
        <a:spcBef>
          <a:spcPts val="10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56.jpg"/><Relationship Id="rId5" Type="http://schemas.openxmlformats.org/officeDocument/2006/relationships/image" Target="../media/image55.jpeg"/><Relationship Id="rId4" Type="http://schemas.openxmlformats.org/officeDocument/2006/relationships/image" Target="../media/image54.jpe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5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hyperlink" Target="http://www.msb.se/kontinuitetshantering"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www.msb.se/kontinuitetshantering"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kontinuitetshantering@msb.s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4.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40.png"/><Relationship Id="rId20" Type="http://schemas.openxmlformats.org/officeDocument/2006/relationships/image" Target="../media/image26.png"/><Relationship Id="rId1" Type="http://schemas.openxmlformats.org/officeDocument/2006/relationships/slideLayout" Target="../slideLayouts/slideLayout3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p:txBody>
          <a:bodyPr/>
          <a:lstStyle/>
          <a:p>
            <a:r>
              <a:rPr lang="sv-SE" dirty="0"/>
              <a:t>Kontinuitetshantering – En presentation som beskriver nyttan</a:t>
            </a:r>
          </a:p>
        </p:txBody>
      </p:sp>
      <p:sp>
        <p:nvSpPr>
          <p:cNvPr id="3" name="Underrubrik 2">
            <a:extLst>
              <a:ext uri="{FF2B5EF4-FFF2-40B4-BE49-F238E27FC236}">
                <a16:creationId xmlns:a16="http://schemas.microsoft.com/office/drawing/2014/main" id="{73702B55-6E9C-44EA-A4DD-FF528ECDC926}"/>
              </a:ext>
            </a:extLst>
          </p:cNvPr>
          <p:cNvSpPr>
            <a:spLocks noGrp="1"/>
          </p:cNvSpPr>
          <p:nvPr>
            <p:ph type="subTitle" idx="1"/>
          </p:nvPr>
        </p:nvSpPr>
        <p:spPr/>
        <p:txBody>
          <a:bodyPr/>
          <a:lstStyle/>
          <a:p>
            <a:r>
              <a:rPr lang="sv-SE" dirty="0"/>
              <a:t>Att skapa robusthet – för att vardagen inte alltid är sig lik</a:t>
            </a:r>
          </a:p>
        </p:txBody>
      </p:sp>
    </p:spTree>
    <p:extLst>
      <p:ext uri="{BB962C8B-B14F-4D97-AF65-F5344CB8AC3E}">
        <p14:creationId xmlns:p14="http://schemas.microsoft.com/office/powerpoint/2010/main" val="41247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178DD-578A-4A8D-8D70-EF519FFEAD44}"/>
              </a:ext>
            </a:extLst>
          </p:cNvPr>
          <p:cNvSpPr>
            <a:spLocks noGrp="1"/>
          </p:cNvSpPr>
          <p:nvPr>
            <p:ph type="title"/>
          </p:nvPr>
        </p:nvSpPr>
        <p:spPr>
          <a:xfrm>
            <a:off x="550842" y="632349"/>
            <a:ext cx="9382429" cy="935022"/>
          </a:xfrm>
        </p:spPr>
        <p:txBody>
          <a:bodyPr/>
          <a:lstStyle/>
          <a:p>
            <a:r>
              <a:rPr lang="sv-SE" sz="2400" b="0" dirty="0"/>
              <a:t>Över 50% av personalen kan inte komma till jobbet. </a:t>
            </a:r>
            <a:br>
              <a:rPr lang="sv-SE" sz="2400" b="0" dirty="0"/>
            </a:br>
            <a:r>
              <a:rPr lang="sv-SE" sz="2400" dirty="0"/>
              <a:t>Vad händer i er verksamhet?</a:t>
            </a:r>
          </a:p>
        </p:txBody>
      </p:sp>
      <p:pic>
        <p:nvPicPr>
          <p:cNvPr id="5" name="Bildobjekt 4" descr="Bilden visar en vårdcentral som inte har arbetat med kontinuitetshantering. När en stor del av personalen inte kommer till jobbet ökar antalet patienter som får vänta på vård.">
            <a:extLst>
              <a:ext uri="{FF2B5EF4-FFF2-40B4-BE49-F238E27FC236}">
                <a16:creationId xmlns:a16="http://schemas.microsoft.com/office/drawing/2014/main" id="{860EEA07-698E-4CA6-BDC3-4BCD96707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66" y="1644374"/>
            <a:ext cx="10655981" cy="4286758"/>
          </a:xfrm>
          <a:prstGeom prst="rect">
            <a:avLst/>
          </a:prstGeom>
        </p:spPr>
      </p:pic>
      <p:sp>
        <p:nvSpPr>
          <p:cNvPr id="13" name="textruta 12">
            <a:extLst>
              <a:ext uri="{FF2B5EF4-FFF2-40B4-BE49-F238E27FC236}">
                <a16:creationId xmlns:a16="http://schemas.microsoft.com/office/drawing/2014/main" id="{FFFC9EBA-48FB-4C0B-9C57-0AEED54C7AEB}"/>
              </a:ext>
            </a:extLst>
          </p:cNvPr>
          <p:cNvSpPr txBox="1"/>
          <p:nvPr/>
        </p:nvSpPr>
        <p:spPr>
          <a:xfrm>
            <a:off x="550842" y="6040985"/>
            <a:ext cx="2666198" cy="338554"/>
          </a:xfrm>
          <a:prstGeom prst="rect">
            <a:avLst/>
          </a:prstGeom>
          <a:noFill/>
        </p:spPr>
        <p:txBody>
          <a:bodyPr wrap="square" rtlCol="0">
            <a:spAutoFit/>
          </a:bodyPr>
          <a:lstStyle/>
          <a:p>
            <a:r>
              <a:rPr lang="sv-SE" sz="1600" b="1" dirty="0"/>
              <a:t>Utan</a:t>
            </a:r>
            <a:r>
              <a:rPr lang="sv-SE" sz="1600" dirty="0"/>
              <a:t> en plan B</a:t>
            </a:r>
          </a:p>
        </p:txBody>
      </p:sp>
      <p:pic>
        <p:nvPicPr>
          <p:cNvPr id="7" name="Bildobjekt 6" descr="Bilden visar en vårdcentral som har arbetat med kontinuitetshantering och därför kan upprätthålla verksamheten som vanligt när en stor del av personalen inte kommer till jobbet.">
            <a:extLst>
              <a:ext uri="{FF2B5EF4-FFF2-40B4-BE49-F238E27FC236}">
                <a16:creationId xmlns:a16="http://schemas.microsoft.com/office/drawing/2014/main" id="{36B24739-037B-4B91-93B1-9D0ACD212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66" y="1644374"/>
            <a:ext cx="10659788" cy="4286758"/>
          </a:xfrm>
          <a:prstGeom prst="rect">
            <a:avLst/>
          </a:prstGeom>
        </p:spPr>
      </p:pic>
      <p:sp>
        <p:nvSpPr>
          <p:cNvPr id="8" name="textruta 7">
            <a:extLst>
              <a:ext uri="{FF2B5EF4-FFF2-40B4-BE49-F238E27FC236}">
                <a16:creationId xmlns:a16="http://schemas.microsoft.com/office/drawing/2014/main" id="{47B8829A-0C72-4C20-82D0-AAABE4054CEA}"/>
              </a:ext>
            </a:extLst>
          </p:cNvPr>
          <p:cNvSpPr txBox="1"/>
          <p:nvPr/>
        </p:nvSpPr>
        <p:spPr>
          <a:xfrm>
            <a:off x="550842" y="6040985"/>
            <a:ext cx="2666198" cy="338554"/>
          </a:xfrm>
          <a:prstGeom prst="rect">
            <a:avLst/>
          </a:prstGeom>
          <a:noFill/>
        </p:spPr>
        <p:txBody>
          <a:bodyPr wrap="square" rtlCol="0">
            <a:spAutoFit/>
          </a:bodyPr>
          <a:lstStyle/>
          <a:p>
            <a:r>
              <a:rPr lang="sv-SE" sz="1600" b="1" dirty="0"/>
              <a:t>Med</a:t>
            </a:r>
            <a:r>
              <a:rPr lang="sv-SE" sz="1600" dirty="0"/>
              <a:t> en plan B</a:t>
            </a:r>
          </a:p>
        </p:txBody>
      </p:sp>
      <p:cxnSp>
        <p:nvCxnSpPr>
          <p:cNvPr id="10" name="Rak koppling 9">
            <a:extLst>
              <a:ext uri="{FF2B5EF4-FFF2-40B4-BE49-F238E27FC236}">
                <a16:creationId xmlns:a16="http://schemas.microsoft.com/office/drawing/2014/main" id="{EEAF4852-AF56-4D77-B755-2A4BF61D01A9}"/>
              </a:ext>
              <a:ext uri="{C183D7F6-B498-43B3-948B-1728B52AA6E4}">
                <adec:decorative xmlns:adec="http://schemas.microsoft.com/office/drawing/2017/decorative" val="1"/>
              </a:ext>
            </a:extLst>
          </p:cNvPr>
          <p:cNvCxnSpPr>
            <a:cxnSpLocks/>
          </p:cNvCxnSpPr>
          <p:nvPr/>
        </p:nvCxnSpPr>
        <p:spPr>
          <a:xfrm>
            <a:off x="550842" y="6040985"/>
            <a:ext cx="0" cy="33855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40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774CB2-63AC-4E1C-B548-C9C977CE6FC6}"/>
              </a:ext>
            </a:extLst>
          </p:cNvPr>
          <p:cNvSpPr>
            <a:spLocks noGrp="1"/>
          </p:cNvSpPr>
          <p:nvPr>
            <p:ph type="title"/>
          </p:nvPr>
        </p:nvSpPr>
        <p:spPr>
          <a:xfrm>
            <a:off x="888791" y="1014327"/>
            <a:ext cx="8580582" cy="592507"/>
          </a:xfrm>
        </p:spPr>
        <p:txBody>
          <a:bodyPr/>
          <a:lstStyle/>
          <a:p>
            <a:r>
              <a:rPr lang="sv-SE" dirty="0"/>
              <a:t>Kontinuitetshantering gör skillnad!</a:t>
            </a:r>
          </a:p>
        </p:txBody>
      </p:sp>
      <p:grpSp>
        <p:nvGrpSpPr>
          <p:cNvPr id="5" name="Grupp 4" descr="bilden visar medarbetare från fyra olika organisationer som arbetar med kontinutietshantering.">
            <a:extLst>
              <a:ext uri="{FF2B5EF4-FFF2-40B4-BE49-F238E27FC236}">
                <a16:creationId xmlns:a16="http://schemas.microsoft.com/office/drawing/2014/main" id="{F67F67B0-9B69-4D43-87AE-4D0F5CE5D4C7}"/>
              </a:ext>
            </a:extLst>
          </p:cNvPr>
          <p:cNvGrpSpPr/>
          <p:nvPr/>
        </p:nvGrpSpPr>
        <p:grpSpPr>
          <a:xfrm>
            <a:off x="962001" y="1871981"/>
            <a:ext cx="2632049" cy="4243981"/>
            <a:chOff x="-4296857" y="2507411"/>
            <a:chExt cx="2632049" cy="4243981"/>
          </a:xfrm>
        </p:grpSpPr>
        <p:sp>
          <p:nvSpPr>
            <p:cNvPr id="29" name="Rektangel 28">
              <a:extLst>
                <a:ext uri="{FF2B5EF4-FFF2-40B4-BE49-F238E27FC236}">
                  <a16:creationId xmlns:a16="http://schemas.microsoft.com/office/drawing/2014/main" id="{E274FB84-7E07-9343-82E0-FE5DF27FFA53}"/>
                </a:ext>
              </a:extLst>
            </p:cNvPr>
            <p:cNvSpPr/>
            <p:nvPr/>
          </p:nvSpPr>
          <p:spPr>
            <a:xfrm>
              <a:off x="-4292717" y="2507411"/>
              <a:ext cx="2624553" cy="4243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rtlCol="0" anchor="b"/>
            <a:lstStyle/>
            <a:p>
              <a:pPr algn="ctr"/>
              <a:r>
                <a:rPr lang="sv-SE" sz="1200" dirty="0"/>
                <a:t>– Vi började med att ta in konsultstöd som lärde upp mig och min kollega i en enkel metod för att kartlägga verksamheter och dess beroenden. Konsulten genomförde sedan ett par workshops innan vi var redo att stå på egna ben som processledare. Det handlar om att våga börja och att ha en rimlig ambitionsnivå.</a:t>
              </a:r>
            </a:p>
          </p:txBody>
        </p:sp>
        <p:pic>
          <p:nvPicPr>
            <p:cNvPr id="25" name="Bildobjekt 24">
              <a:extLst>
                <a:ext uri="{FF2B5EF4-FFF2-40B4-BE49-F238E27FC236}">
                  <a16:creationId xmlns:a16="http://schemas.microsoft.com/office/drawing/2014/main" id="{BB557CBD-0BB8-4644-BA87-EDC74880B2B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47" t="8412" r="-247" b="31820"/>
            <a:stretch/>
          </p:blipFill>
          <p:spPr>
            <a:xfrm>
              <a:off x="-4296857" y="2509535"/>
              <a:ext cx="2632049" cy="2076887"/>
            </a:xfrm>
            <a:prstGeom prst="rect">
              <a:avLst/>
            </a:prstGeom>
          </p:spPr>
        </p:pic>
      </p:grpSp>
      <p:grpSp>
        <p:nvGrpSpPr>
          <p:cNvPr id="19" name="Grupp 18">
            <a:extLst>
              <a:ext uri="{FF2B5EF4-FFF2-40B4-BE49-F238E27FC236}">
                <a16:creationId xmlns:a16="http://schemas.microsoft.com/office/drawing/2014/main" id="{EA7CCE18-ED99-BA4F-BAD8-C3CDCF3347BC}"/>
              </a:ext>
              <a:ext uri="{C183D7F6-B498-43B3-948B-1728B52AA6E4}">
                <adec:decorative xmlns:adec="http://schemas.microsoft.com/office/drawing/2017/decorative" val="1"/>
              </a:ext>
            </a:extLst>
          </p:cNvPr>
          <p:cNvGrpSpPr/>
          <p:nvPr/>
        </p:nvGrpSpPr>
        <p:grpSpPr>
          <a:xfrm>
            <a:off x="3708054" y="1871981"/>
            <a:ext cx="2624554" cy="4243981"/>
            <a:chOff x="3708054" y="1871981"/>
            <a:chExt cx="2624554" cy="4243981"/>
          </a:xfrm>
        </p:grpSpPr>
        <p:sp>
          <p:nvSpPr>
            <p:cNvPr id="50" name="Rektangel 49">
              <a:extLst>
                <a:ext uri="{FF2B5EF4-FFF2-40B4-BE49-F238E27FC236}">
                  <a16:creationId xmlns:a16="http://schemas.microsoft.com/office/drawing/2014/main" id="{FB93A9C0-3824-5145-A094-144316147EB7}"/>
                </a:ext>
              </a:extLst>
            </p:cNvPr>
            <p:cNvSpPr/>
            <p:nvPr/>
          </p:nvSpPr>
          <p:spPr>
            <a:xfrm>
              <a:off x="3708054" y="1871981"/>
              <a:ext cx="2624553" cy="4243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rtlCol="0" anchor="b"/>
            <a:lstStyle/>
            <a:p>
              <a:pPr algn="ctr"/>
              <a:r>
                <a:rPr lang="sv-SE" sz="1200" dirty="0"/>
                <a:t>För att kontinuitetsplaner ska vara användbara behöver vi känna till dem. Alla måste veta var reservrutinerna finns och hur de ska användas. Det här kan vara en utmaning i stora organisationer.</a:t>
              </a:r>
            </a:p>
          </p:txBody>
        </p:sp>
        <p:pic>
          <p:nvPicPr>
            <p:cNvPr id="51" name="Bildobjekt 50">
              <a:extLst>
                <a:ext uri="{FF2B5EF4-FFF2-40B4-BE49-F238E27FC236}">
                  <a16:creationId xmlns:a16="http://schemas.microsoft.com/office/drawing/2014/main" id="{2C6A3241-A5FA-B045-91B6-EA2102E2EFE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93" t="17643" r="659" b="22987"/>
            <a:stretch/>
          </p:blipFill>
          <p:spPr>
            <a:xfrm>
              <a:off x="3708056" y="1871981"/>
              <a:ext cx="2624552" cy="2093345"/>
            </a:xfrm>
            <a:prstGeom prst="rect">
              <a:avLst/>
            </a:prstGeom>
          </p:spPr>
        </p:pic>
      </p:grpSp>
      <p:grpSp>
        <p:nvGrpSpPr>
          <p:cNvPr id="7" name="Grupp 6">
            <a:extLst>
              <a:ext uri="{FF2B5EF4-FFF2-40B4-BE49-F238E27FC236}">
                <a16:creationId xmlns:a16="http://schemas.microsoft.com/office/drawing/2014/main" id="{43A2F1A2-F2F2-574E-B0B5-3143EF56677D}"/>
              </a:ext>
              <a:ext uri="{C183D7F6-B498-43B3-948B-1728B52AA6E4}">
                <adec:decorative xmlns:adec="http://schemas.microsoft.com/office/drawing/2017/decorative" val="1"/>
              </a:ext>
            </a:extLst>
          </p:cNvPr>
          <p:cNvGrpSpPr/>
          <p:nvPr/>
        </p:nvGrpSpPr>
        <p:grpSpPr>
          <a:xfrm>
            <a:off x="6468816" y="1871981"/>
            <a:ext cx="2624553" cy="4243981"/>
            <a:chOff x="-3954602" y="-421061"/>
            <a:chExt cx="2624553" cy="4243981"/>
          </a:xfrm>
        </p:grpSpPr>
        <p:sp>
          <p:nvSpPr>
            <p:cNvPr id="55" name="Rektangel 54">
              <a:extLst>
                <a:ext uri="{FF2B5EF4-FFF2-40B4-BE49-F238E27FC236}">
                  <a16:creationId xmlns:a16="http://schemas.microsoft.com/office/drawing/2014/main" id="{120B7F49-7F84-604C-B5CE-C9FA269CA5FA}"/>
                </a:ext>
              </a:extLst>
            </p:cNvPr>
            <p:cNvSpPr/>
            <p:nvPr/>
          </p:nvSpPr>
          <p:spPr>
            <a:xfrm>
              <a:off x="-3954602" y="-421061"/>
              <a:ext cx="2624553" cy="4243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0" rtlCol="0" anchor="b"/>
            <a:lstStyle/>
            <a:p>
              <a:pPr algn="ctr"/>
              <a:r>
                <a:rPr lang="sv-SE" sz="1200" dirty="0"/>
                <a:t>Svenska stadsnätsföreningen (SSNF) har tagit fram ett ledningssystem för driftsäkerhet, där kontinuitetshantering ingår som en del. Ledningssystemet togs </a:t>
              </a:r>
              <a:br>
                <a:rPr lang="sv-SE" sz="1200" dirty="0"/>
              </a:br>
              <a:r>
                <a:rPr lang="sv-SE" sz="1200" dirty="0"/>
                <a:t>emot väl och används i dag av </a:t>
              </a:r>
              <a:br>
                <a:rPr lang="sv-SE" sz="1200" dirty="0"/>
              </a:br>
              <a:r>
                <a:rPr lang="sv-SE" sz="1200" dirty="0"/>
                <a:t>60 procent av deras 180 medlemsorganisationer. </a:t>
              </a:r>
            </a:p>
          </p:txBody>
        </p:sp>
        <p:pic>
          <p:nvPicPr>
            <p:cNvPr id="57" name="Bildobjekt 56">
              <a:extLst>
                <a:ext uri="{FF2B5EF4-FFF2-40B4-BE49-F238E27FC236}">
                  <a16:creationId xmlns:a16="http://schemas.microsoft.com/office/drawing/2014/main" id="{956C6914-2C2F-CC4A-AF0A-FD5DD920046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4093" b="32977"/>
            <a:stretch/>
          </p:blipFill>
          <p:spPr>
            <a:xfrm>
              <a:off x="-3954602" y="-421061"/>
              <a:ext cx="2624553" cy="2083149"/>
            </a:xfrm>
            <a:prstGeom prst="rect">
              <a:avLst/>
            </a:prstGeom>
          </p:spPr>
        </p:pic>
      </p:grpSp>
      <p:grpSp>
        <p:nvGrpSpPr>
          <p:cNvPr id="92" name="Grupp 91">
            <a:extLst>
              <a:ext uri="{FF2B5EF4-FFF2-40B4-BE49-F238E27FC236}">
                <a16:creationId xmlns:a16="http://schemas.microsoft.com/office/drawing/2014/main" id="{5D7F9547-8F03-2B4A-8B5F-2441331E1388}"/>
              </a:ext>
              <a:ext uri="{C183D7F6-B498-43B3-948B-1728B52AA6E4}">
                <adec:decorative xmlns:adec="http://schemas.microsoft.com/office/drawing/2017/decorative" val="1"/>
              </a:ext>
            </a:extLst>
          </p:cNvPr>
          <p:cNvGrpSpPr/>
          <p:nvPr/>
        </p:nvGrpSpPr>
        <p:grpSpPr>
          <a:xfrm>
            <a:off x="9209405" y="1871981"/>
            <a:ext cx="2624553" cy="4250243"/>
            <a:chOff x="9209405" y="1871981"/>
            <a:chExt cx="2624553" cy="4250243"/>
          </a:xfrm>
        </p:grpSpPr>
        <p:sp>
          <p:nvSpPr>
            <p:cNvPr id="47" name="Rektangel 46">
              <a:extLst>
                <a:ext uri="{FF2B5EF4-FFF2-40B4-BE49-F238E27FC236}">
                  <a16:creationId xmlns:a16="http://schemas.microsoft.com/office/drawing/2014/main" id="{B3912B40-3FE0-1849-8567-8DDE7F4FC361}"/>
                </a:ext>
              </a:extLst>
            </p:cNvPr>
            <p:cNvSpPr/>
            <p:nvPr/>
          </p:nvSpPr>
          <p:spPr>
            <a:xfrm>
              <a:off x="9209405" y="1878243"/>
              <a:ext cx="2624553" cy="4243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251999" rtlCol="0" anchor="b"/>
            <a:lstStyle/>
            <a:p>
              <a:pPr algn="ctr"/>
              <a:r>
                <a:rPr lang="sv-SE" sz="1200" dirty="0"/>
                <a:t>Bankgirot hanterar alla Sveriges massbetalningar och möjliggör bland annat lönebetalningar, skattebetalningar och realtidsbetalningar som </a:t>
              </a:r>
              <a:r>
                <a:rPr lang="sv-SE" sz="1200" dirty="0" err="1"/>
                <a:t>Swish</a:t>
              </a:r>
              <a:r>
                <a:rPr lang="sv-SE" sz="1200" dirty="0"/>
                <a:t>. Bankgirot ser sin verksamhet </a:t>
              </a:r>
              <a:br>
                <a:rPr lang="sv-SE" sz="1200" dirty="0"/>
              </a:br>
              <a:r>
                <a:rPr lang="sv-SE" sz="1200" dirty="0"/>
                <a:t>som samhällsviktig och kontinuitetshantering har alltid </a:t>
              </a:r>
              <a:br>
                <a:rPr lang="sv-SE" sz="1200" dirty="0"/>
              </a:br>
              <a:r>
                <a:rPr lang="sv-SE" sz="1200" dirty="0"/>
                <a:t>varit en prioriterad fråga.</a:t>
              </a:r>
            </a:p>
          </p:txBody>
        </p:sp>
        <p:pic>
          <p:nvPicPr>
            <p:cNvPr id="58" name="Bildobjekt 57">
              <a:extLst>
                <a:ext uri="{FF2B5EF4-FFF2-40B4-BE49-F238E27FC236}">
                  <a16:creationId xmlns:a16="http://schemas.microsoft.com/office/drawing/2014/main" id="{62C6DDF2-0B86-5E4B-9DF2-6DC4A81FFD4F}"/>
                </a:ext>
              </a:extLst>
            </p:cNvPr>
            <p:cNvPicPr>
              <a:picLocks noChangeAspect="1"/>
            </p:cNvPicPr>
            <p:nvPr/>
          </p:nvPicPr>
          <p:blipFill rotWithShape="1">
            <a:blip r:embed="rId6">
              <a:extLst>
                <a:ext uri="{28A0092B-C50C-407E-A947-70E740481C1C}">
                  <a14:useLocalDpi xmlns:a14="http://schemas.microsoft.com/office/drawing/2010/main" val="0"/>
                </a:ext>
              </a:extLst>
            </a:blip>
            <a:srcRect l="7917" t="-334" r="7917" b="490"/>
            <a:stretch/>
          </p:blipFill>
          <p:spPr>
            <a:xfrm>
              <a:off x="9209405" y="1871981"/>
              <a:ext cx="2624553" cy="2075654"/>
            </a:xfrm>
            <a:prstGeom prst="rect">
              <a:avLst/>
            </a:prstGeom>
          </p:spPr>
        </p:pic>
      </p:grpSp>
    </p:spTree>
    <p:extLst>
      <p:ext uri="{BB962C8B-B14F-4D97-AF65-F5344CB8AC3E}">
        <p14:creationId xmlns:p14="http://schemas.microsoft.com/office/powerpoint/2010/main" val="54642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upp 77">
            <a:extLst>
              <a:ext uri="{FF2B5EF4-FFF2-40B4-BE49-F238E27FC236}">
                <a16:creationId xmlns:a16="http://schemas.microsoft.com/office/drawing/2014/main" id="{3F13F096-0593-46A4-BEC6-E02448B77C41}"/>
              </a:ext>
              <a:ext uri="{C183D7F6-B498-43B3-948B-1728B52AA6E4}">
                <adec:decorative xmlns:adec="http://schemas.microsoft.com/office/drawing/2017/decorative" val="1"/>
              </a:ext>
            </a:extLst>
          </p:cNvPr>
          <p:cNvGrpSpPr>
            <a:grpSpLocks/>
          </p:cNvGrpSpPr>
          <p:nvPr/>
        </p:nvGrpSpPr>
        <p:grpSpPr bwMode="auto">
          <a:xfrm>
            <a:off x="215900" y="222250"/>
            <a:ext cx="2179638" cy="2168525"/>
            <a:chOff x="216203" y="222820"/>
            <a:chExt cx="2179133" cy="2167850"/>
          </a:xfrm>
        </p:grpSpPr>
        <p:grpSp>
          <p:nvGrpSpPr>
            <p:cNvPr id="13" name="Grupp 12">
              <a:extLst>
                <a:ext uri="{FF2B5EF4-FFF2-40B4-BE49-F238E27FC236}">
                  <a16:creationId xmlns:a16="http://schemas.microsoft.com/office/drawing/2014/main" id="{CA1C7B6B-6395-4DF1-AEE7-FEDB6A54C392}"/>
                </a:ext>
              </a:extLst>
            </p:cNvPr>
            <p:cNvGrpSpPr/>
            <p:nvPr/>
          </p:nvGrpSpPr>
          <p:grpSpPr>
            <a:xfrm>
              <a:off x="216203" y="222820"/>
              <a:ext cx="2179133" cy="2167850"/>
              <a:chOff x="406399" y="296333"/>
              <a:chExt cx="1933599" cy="2167850"/>
            </a:xfrm>
            <a:solidFill>
              <a:schemeClr val="bg1"/>
            </a:solidFill>
          </p:grpSpPr>
          <p:sp>
            <p:nvSpPr>
              <p:cNvPr id="11" name="Rektangel 10">
                <a:extLst>
                  <a:ext uri="{FF2B5EF4-FFF2-40B4-BE49-F238E27FC236}">
                    <a16:creationId xmlns:a16="http://schemas.microsoft.com/office/drawing/2014/main" id="{80DC616D-B702-4A7E-8C8F-A243690A5FC9}"/>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Likbent triangel 11">
                <a:extLst>
                  <a:ext uri="{FF2B5EF4-FFF2-40B4-BE49-F238E27FC236}">
                    <a16:creationId xmlns:a16="http://schemas.microsoft.com/office/drawing/2014/main" id="{179D370B-1E97-42F7-B839-AE008517DB76}"/>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73" name="Bildobjekt 58">
              <a:extLst>
                <a:ext uri="{FF2B5EF4-FFF2-40B4-BE49-F238E27FC236}">
                  <a16:creationId xmlns:a16="http://schemas.microsoft.com/office/drawing/2014/main" id="{5B949F31-CE7D-4B3E-AF9D-A84F8F697DF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bwMode="auto">
            <a:xfrm>
              <a:off x="774582" y="1194492"/>
              <a:ext cx="1069693" cy="90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74" name="textruta 65">
              <a:extLst>
                <a:ext uri="{FF2B5EF4-FFF2-40B4-BE49-F238E27FC236}">
                  <a16:creationId xmlns:a16="http://schemas.microsoft.com/office/drawing/2014/main" id="{2CC5E9EB-CA99-4BF0-AAF3-6B1388505C14}"/>
                </a:ext>
              </a:extLst>
            </p:cNvPr>
            <p:cNvSpPr txBox="1">
              <a:spLocks noChangeArrowheads="1"/>
            </p:cNvSpPr>
            <p:nvPr/>
          </p:nvSpPr>
          <p:spPr bwMode="auto">
            <a:xfrm>
              <a:off x="370587" y="409962"/>
              <a:ext cx="1870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Identifiering av samhällsviktiga verksamheter</a:t>
              </a:r>
            </a:p>
          </p:txBody>
        </p:sp>
      </p:grpSp>
      <p:grpSp>
        <p:nvGrpSpPr>
          <p:cNvPr id="92" name="Grupp 91">
            <a:extLst>
              <a:ext uri="{FF2B5EF4-FFF2-40B4-BE49-F238E27FC236}">
                <a16:creationId xmlns:a16="http://schemas.microsoft.com/office/drawing/2014/main" id="{E4AF01AB-DABC-4DC8-A789-A21B860D98F3}"/>
              </a:ext>
              <a:ext uri="{C183D7F6-B498-43B3-948B-1728B52AA6E4}">
                <adec:decorative xmlns:adec="http://schemas.microsoft.com/office/drawing/2017/decorative" val="1"/>
              </a:ext>
            </a:extLst>
          </p:cNvPr>
          <p:cNvGrpSpPr>
            <a:grpSpLocks/>
          </p:cNvGrpSpPr>
          <p:nvPr/>
        </p:nvGrpSpPr>
        <p:grpSpPr bwMode="auto">
          <a:xfrm>
            <a:off x="215900" y="239713"/>
            <a:ext cx="2179638" cy="2166937"/>
            <a:chOff x="216203" y="222820"/>
            <a:chExt cx="2179133" cy="2167850"/>
          </a:xfrm>
        </p:grpSpPr>
        <p:grpSp>
          <p:nvGrpSpPr>
            <p:cNvPr id="93" name="Grupp 92">
              <a:extLst>
                <a:ext uri="{FF2B5EF4-FFF2-40B4-BE49-F238E27FC236}">
                  <a16:creationId xmlns:a16="http://schemas.microsoft.com/office/drawing/2014/main" id="{1B9AB794-1A94-474A-AF8A-14C4C6A3FF59}"/>
                </a:ext>
              </a:extLst>
            </p:cNvPr>
            <p:cNvGrpSpPr/>
            <p:nvPr/>
          </p:nvGrpSpPr>
          <p:grpSpPr>
            <a:xfrm>
              <a:off x="216203" y="222820"/>
              <a:ext cx="2179133" cy="2167850"/>
              <a:chOff x="406399" y="296333"/>
              <a:chExt cx="1933599" cy="2167850"/>
            </a:xfrm>
            <a:solidFill>
              <a:schemeClr val="bg1"/>
            </a:solidFill>
          </p:grpSpPr>
          <p:sp>
            <p:nvSpPr>
              <p:cNvPr id="96" name="Rektangel 95">
                <a:extLst>
                  <a:ext uri="{FF2B5EF4-FFF2-40B4-BE49-F238E27FC236}">
                    <a16:creationId xmlns:a16="http://schemas.microsoft.com/office/drawing/2014/main" id="{8E1AC3D6-8800-43E3-9D33-6062D9DC2B79}"/>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7" name="Likbent triangel 96">
                <a:extLst>
                  <a:ext uri="{FF2B5EF4-FFF2-40B4-BE49-F238E27FC236}">
                    <a16:creationId xmlns:a16="http://schemas.microsoft.com/office/drawing/2014/main" id="{46A0F0B4-8B69-4CCB-962D-C3CC90995DA8}"/>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46" name="Bildobjekt 93">
              <a:extLst>
                <a:ext uri="{FF2B5EF4-FFF2-40B4-BE49-F238E27FC236}">
                  <a16:creationId xmlns:a16="http://schemas.microsoft.com/office/drawing/2014/main" id="{B1F04359-E896-4490-9D61-29FBAB16978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bwMode="auto">
            <a:xfrm>
              <a:off x="1477286" y="1556439"/>
              <a:ext cx="736887" cy="62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47" name="textruta 94">
              <a:extLst>
                <a:ext uri="{FF2B5EF4-FFF2-40B4-BE49-F238E27FC236}">
                  <a16:creationId xmlns:a16="http://schemas.microsoft.com/office/drawing/2014/main" id="{734B91A9-B20E-4EAA-9B43-C264AEF9897F}"/>
                </a:ext>
              </a:extLst>
            </p:cNvPr>
            <p:cNvSpPr txBox="1">
              <a:spLocks noChangeArrowheads="1"/>
            </p:cNvSpPr>
            <p:nvPr/>
          </p:nvSpPr>
          <p:spPr bwMode="auto">
            <a:xfrm>
              <a:off x="370587" y="409962"/>
              <a:ext cx="1870363" cy="176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Identifiering av samhällsviktiga verksamheter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Genom att identifiera samhällsviktiga verksamheter får ni kunskap om vilken verksamhet som är viktig samt bör prioriteras och skyddas. Detta är en förutsättning och ingång till arbetet med Kontinuitetshantering och gynnar även 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andra områdena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som nämns 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detta exempel. </a:t>
              </a:r>
              <a:endParaRPr kumimoji="0" lang="sv-SE" altLang="sv-SE"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88" name="Grupp 87">
            <a:extLst>
              <a:ext uri="{FF2B5EF4-FFF2-40B4-BE49-F238E27FC236}">
                <a16:creationId xmlns:a16="http://schemas.microsoft.com/office/drawing/2014/main" id="{4B3DEFAA-513B-456D-A7F2-18F83C386990}"/>
              </a:ext>
              <a:ext uri="{C183D7F6-B498-43B3-948B-1728B52AA6E4}">
                <adec:decorative xmlns:adec="http://schemas.microsoft.com/office/drawing/2017/decorative" val="1"/>
              </a:ext>
            </a:extLst>
          </p:cNvPr>
          <p:cNvGrpSpPr>
            <a:grpSpLocks/>
          </p:cNvGrpSpPr>
          <p:nvPr/>
        </p:nvGrpSpPr>
        <p:grpSpPr bwMode="auto">
          <a:xfrm>
            <a:off x="0" y="2611438"/>
            <a:ext cx="12192000" cy="1635125"/>
            <a:chOff x="0" y="2612120"/>
            <a:chExt cx="12192000" cy="1633759"/>
          </a:xfrm>
        </p:grpSpPr>
        <p:sp>
          <p:nvSpPr>
            <p:cNvPr id="5" name="Rektangel 4">
              <a:extLst>
                <a:ext uri="{FF2B5EF4-FFF2-40B4-BE49-F238E27FC236}">
                  <a16:creationId xmlns:a16="http://schemas.microsoft.com/office/drawing/2014/main" id="{40FC7322-52E5-43FC-828C-730F8AB25323}"/>
                </a:ext>
              </a:extLst>
            </p:cNvPr>
            <p:cNvSpPr/>
            <p:nvPr/>
          </p:nvSpPr>
          <p:spPr>
            <a:xfrm>
              <a:off x="0" y="2612120"/>
              <a:ext cx="12192000" cy="1633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55376" name="Bildobjekt 7">
              <a:extLst>
                <a:ext uri="{FF2B5EF4-FFF2-40B4-BE49-F238E27FC236}">
                  <a16:creationId xmlns:a16="http://schemas.microsoft.com/office/drawing/2014/main" id="{8C4E1C08-37F3-419E-99D5-3D86D8F373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030" y="2869536"/>
              <a:ext cx="2304246" cy="12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77" name="Bildobjekt 9">
              <a:extLst>
                <a:ext uri="{FF2B5EF4-FFF2-40B4-BE49-F238E27FC236}">
                  <a16:creationId xmlns:a16="http://schemas.microsoft.com/office/drawing/2014/main" id="{77D323F3-BB1E-452B-9224-88F43CA63B7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42233" y="3009048"/>
              <a:ext cx="2061170" cy="96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ubrik 3">
            <a:extLst>
              <a:ext uri="{FF2B5EF4-FFF2-40B4-BE49-F238E27FC236}">
                <a16:creationId xmlns:a16="http://schemas.microsoft.com/office/drawing/2014/main" id="{A8B2EB55-F6CC-4296-A966-DA508FBA636D}"/>
              </a:ext>
            </a:extLst>
          </p:cNvPr>
          <p:cNvSpPr>
            <a:spLocks noGrp="1"/>
          </p:cNvSpPr>
          <p:nvPr>
            <p:ph type="title"/>
          </p:nvPr>
        </p:nvSpPr>
        <p:spPr>
          <a:xfrm>
            <a:off x="2790825" y="3016250"/>
            <a:ext cx="6610350" cy="369888"/>
          </a:xfrm>
        </p:spPr>
        <p:txBody>
          <a:bodyPr/>
          <a:lstStyle/>
          <a:p>
            <a:pPr algn="ctr"/>
            <a:r>
              <a:rPr lang="sv-SE" altLang="sv-SE" sz="1800" dirty="0"/>
              <a:t>Kontinuitetshantering inom samhällsviktig verksamhet </a:t>
            </a:r>
          </a:p>
        </p:txBody>
      </p:sp>
      <p:sp>
        <p:nvSpPr>
          <p:cNvPr id="6" name="textruta 5">
            <a:extLst>
              <a:ext uri="{FF2B5EF4-FFF2-40B4-BE49-F238E27FC236}">
                <a16:creationId xmlns:a16="http://schemas.microsoft.com/office/drawing/2014/main" id="{D76FECC6-4252-47C0-BA26-36E4B007E5C9}"/>
              </a:ext>
            </a:extLst>
          </p:cNvPr>
          <p:cNvSpPr txBox="1">
            <a:spLocks noChangeArrowheads="1"/>
          </p:cNvSpPr>
          <p:nvPr/>
        </p:nvSpPr>
        <p:spPr bwMode="auto">
          <a:xfrm>
            <a:off x="2446338" y="3403600"/>
            <a:ext cx="729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Genom att kartlägga, analysera och vidta åtgärder för att kunna upprätthålla vår samhällsviktiga verksamhet oavsett typ av störning, skapar vi tillsammans ett motståndskraftigt samhälle.</a:t>
            </a:r>
          </a:p>
        </p:txBody>
      </p:sp>
      <p:grpSp>
        <p:nvGrpSpPr>
          <p:cNvPr id="79" name="Grupp 78">
            <a:extLst>
              <a:ext uri="{FF2B5EF4-FFF2-40B4-BE49-F238E27FC236}">
                <a16:creationId xmlns:a16="http://schemas.microsoft.com/office/drawing/2014/main" id="{1DA4708B-938F-4D5B-BF3B-382793882F7E}"/>
              </a:ext>
              <a:ext uri="{C183D7F6-B498-43B3-948B-1728B52AA6E4}">
                <adec:decorative xmlns:adec="http://schemas.microsoft.com/office/drawing/2017/decorative" val="1"/>
              </a:ext>
            </a:extLst>
          </p:cNvPr>
          <p:cNvGrpSpPr>
            <a:grpSpLocks/>
          </p:cNvGrpSpPr>
          <p:nvPr/>
        </p:nvGrpSpPr>
        <p:grpSpPr bwMode="auto">
          <a:xfrm>
            <a:off x="2593975" y="222250"/>
            <a:ext cx="2178050" cy="2168525"/>
            <a:chOff x="2593220" y="222820"/>
            <a:chExt cx="2179133" cy="2167850"/>
          </a:xfrm>
        </p:grpSpPr>
        <p:grpSp>
          <p:nvGrpSpPr>
            <p:cNvPr id="29" name="Grupp 28">
              <a:extLst>
                <a:ext uri="{FF2B5EF4-FFF2-40B4-BE49-F238E27FC236}">
                  <a16:creationId xmlns:a16="http://schemas.microsoft.com/office/drawing/2014/main" id="{0DEE8C01-41FC-4F9E-8E7A-189303DBDD2A}"/>
                </a:ext>
              </a:extLst>
            </p:cNvPr>
            <p:cNvGrpSpPr/>
            <p:nvPr/>
          </p:nvGrpSpPr>
          <p:grpSpPr>
            <a:xfrm>
              <a:off x="2593220" y="222820"/>
              <a:ext cx="2179133" cy="2167850"/>
              <a:chOff x="406399" y="296333"/>
              <a:chExt cx="1933599" cy="2167850"/>
            </a:xfrm>
            <a:solidFill>
              <a:schemeClr val="accent2"/>
            </a:solidFill>
          </p:grpSpPr>
          <p:sp>
            <p:nvSpPr>
              <p:cNvPr id="30" name="Rektangel 29">
                <a:extLst>
                  <a:ext uri="{FF2B5EF4-FFF2-40B4-BE49-F238E27FC236}">
                    <a16:creationId xmlns:a16="http://schemas.microsoft.com/office/drawing/2014/main" id="{DFB079B8-7713-41B3-A6FA-191DC6D8A621}"/>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Likbent triangel 30">
                <a:extLst>
                  <a:ext uri="{FF2B5EF4-FFF2-40B4-BE49-F238E27FC236}">
                    <a16:creationId xmlns:a16="http://schemas.microsoft.com/office/drawing/2014/main" id="{D399CF5F-617B-4033-8654-9702A04DFCCD}"/>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71" name="textruta 67">
              <a:extLst>
                <a:ext uri="{FF2B5EF4-FFF2-40B4-BE49-F238E27FC236}">
                  <a16:creationId xmlns:a16="http://schemas.microsoft.com/office/drawing/2014/main" id="{37462AF6-864C-4AE5-9821-6A0B06312003}"/>
                </a:ext>
              </a:extLst>
            </p:cNvPr>
            <p:cNvSpPr txBox="1">
              <a:spLocks noChangeArrowheads="1"/>
            </p:cNvSpPr>
            <p:nvPr/>
          </p:nvSpPr>
          <p:spPr bwMode="auto">
            <a:xfrm>
              <a:off x="2747604" y="822728"/>
              <a:ext cx="1870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Risk- och </a:t>
              </a:r>
              <a:br>
                <a:rPr kumimoji="0" lang="sv-SE" altLang="sv-SE"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br>
              <a:r>
                <a:rPr kumimoji="0" lang="sv-SE" altLang="sv-SE"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sårbarhetsanalyser (RSA)</a:t>
              </a:r>
            </a:p>
          </p:txBody>
        </p:sp>
      </p:grpSp>
      <p:grpSp>
        <p:nvGrpSpPr>
          <p:cNvPr id="80" name="Grupp 79">
            <a:extLst>
              <a:ext uri="{FF2B5EF4-FFF2-40B4-BE49-F238E27FC236}">
                <a16:creationId xmlns:a16="http://schemas.microsoft.com/office/drawing/2014/main" id="{D50B3B70-E1FC-4253-81A4-420FACF74FA5}"/>
              </a:ext>
              <a:ext uri="{C183D7F6-B498-43B3-948B-1728B52AA6E4}">
                <adec:decorative xmlns:adec="http://schemas.microsoft.com/office/drawing/2017/decorative" val="1"/>
              </a:ext>
            </a:extLst>
          </p:cNvPr>
          <p:cNvGrpSpPr>
            <a:grpSpLocks/>
          </p:cNvGrpSpPr>
          <p:nvPr/>
        </p:nvGrpSpPr>
        <p:grpSpPr bwMode="auto">
          <a:xfrm>
            <a:off x="4970463" y="222250"/>
            <a:ext cx="2179637" cy="2168525"/>
            <a:chOff x="4970237" y="222820"/>
            <a:chExt cx="2179133" cy="2167850"/>
          </a:xfrm>
        </p:grpSpPr>
        <p:grpSp>
          <p:nvGrpSpPr>
            <p:cNvPr id="32" name="Grupp 31">
              <a:extLst>
                <a:ext uri="{FF2B5EF4-FFF2-40B4-BE49-F238E27FC236}">
                  <a16:creationId xmlns:a16="http://schemas.microsoft.com/office/drawing/2014/main" id="{1BA7D559-5EAC-4C51-960B-3D811FBCFEC6}"/>
                </a:ext>
              </a:extLst>
            </p:cNvPr>
            <p:cNvGrpSpPr/>
            <p:nvPr/>
          </p:nvGrpSpPr>
          <p:grpSpPr>
            <a:xfrm>
              <a:off x="4970237" y="222820"/>
              <a:ext cx="2179133" cy="2167850"/>
              <a:chOff x="406399" y="296333"/>
              <a:chExt cx="1933599" cy="2167850"/>
            </a:xfrm>
            <a:solidFill>
              <a:schemeClr val="bg1"/>
            </a:solidFill>
          </p:grpSpPr>
          <p:sp>
            <p:nvSpPr>
              <p:cNvPr id="33" name="Rektangel 32">
                <a:extLst>
                  <a:ext uri="{FF2B5EF4-FFF2-40B4-BE49-F238E27FC236}">
                    <a16:creationId xmlns:a16="http://schemas.microsoft.com/office/drawing/2014/main" id="{0C09F638-DBE6-4DCA-A912-4134CFA0471D}"/>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Likbent triangel 33">
                <a:extLst>
                  <a:ext uri="{FF2B5EF4-FFF2-40B4-BE49-F238E27FC236}">
                    <a16:creationId xmlns:a16="http://schemas.microsoft.com/office/drawing/2014/main" id="{7F2E223B-3E59-4744-AF85-E613B3720833}"/>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68" name="Bildobjekt 60">
              <a:extLst>
                <a:ext uri="{FF2B5EF4-FFF2-40B4-BE49-F238E27FC236}">
                  <a16:creationId xmlns:a16="http://schemas.microsoft.com/office/drawing/2014/main" id="{D7C88E1F-E151-4BA2-B55C-D847D8BC152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72205" y="880942"/>
              <a:ext cx="1342830" cy="105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69" name="textruta 68">
              <a:extLst>
                <a:ext uri="{FF2B5EF4-FFF2-40B4-BE49-F238E27FC236}">
                  <a16:creationId xmlns:a16="http://schemas.microsoft.com/office/drawing/2014/main" id="{043636E4-82D9-4E55-9230-A8709175B537}"/>
                </a:ext>
              </a:extLst>
            </p:cNvPr>
            <p:cNvSpPr txBox="1">
              <a:spLocks noChangeArrowheads="1"/>
            </p:cNvSpPr>
            <p:nvPr/>
          </p:nvSpPr>
          <p:spPr bwMode="auto">
            <a:xfrm>
              <a:off x="5124621" y="409962"/>
              <a:ext cx="18703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Riskhantering </a:t>
              </a:r>
            </a:p>
          </p:txBody>
        </p:sp>
      </p:grpSp>
      <p:grpSp>
        <p:nvGrpSpPr>
          <p:cNvPr id="81" name="Grupp 80">
            <a:extLst>
              <a:ext uri="{FF2B5EF4-FFF2-40B4-BE49-F238E27FC236}">
                <a16:creationId xmlns:a16="http://schemas.microsoft.com/office/drawing/2014/main" id="{DF451BEF-C01E-4899-88E9-585773C517DE}"/>
              </a:ext>
              <a:ext uri="{C183D7F6-B498-43B3-948B-1728B52AA6E4}">
                <adec:decorative xmlns:adec="http://schemas.microsoft.com/office/drawing/2017/decorative" val="1"/>
              </a:ext>
            </a:extLst>
          </p:cNvPr>
          <p:cNvGrpSpPr>
            <a:grpSpLocks/>
          </p:cNvGrpSpPr>
          <p:nvPr/>
        </p:nvGrpSpPr>
        <p:grpSpPr bwMode="auto">
          <a:xfrm>
            <a:off x="7346950" y="222250"/>
            <a:ext cx="2179638" cy="2168525"/>
            <a:chOff x="7347254" y="222820"/>
            <a:chExt cx="2179133" cy="2167850"/>
          </a:xfrm>
        </p:grpSpPr>
        <p:grpSp>
          <p:nvGrpSpPr>
            <p:cNvPr id="55363" name="Grupp 34">
              <a:extLst>
                <a:ext uri="{FF2B5EF4-FFF2-40B4-BE49-F238E27FC236}">
                  <a16:creationId xmlns:a16="http://schemas.microsoft.com/office/drawing/2014/main" id="{DD3A2E4F-1ABA-4303-8C39-5F9C4A90089E}"/>
                </a:ext>
              </a:extLst>
            </p:cNvPr>
            <p:cNvGrpSpPr>
              <a:grpSpLocks/>
            </p:cNvGrpSpPr>
            <p:nvPr/>
          </p:nvGrpSpPr>
          <p:grpSpPr bwMode="auto">
            <a:xfrm>
              <a:off x="7347254" y="222820"/>
              <a:ext cx="2179133" cy="2167850"/>
              <a:chOff x="406399" y="296333"/>
              <a:chExt cx="1933599" cy="2167850"/>
            </a:xfrm>
          </p:grpSpPr>
          <p:sp>
            <p:nvSpPr>
              <p:cNvPr id="36" name="Rektangel 35">
                <a:extLst>
                  <a:ext uri="{FF2B5EF4-FFF2-40B4-BE49-F238E27FC236}">
                    <a16:creationId xmlns:a16="http://schemas.microsoft.com/office/drawing/2014/main" id="{3F07D9B0-F248-402F-BB9E-DF20311763F3}"/>
                  </a:ext>
                </a:extLst>
              </p:cNvPr>
              <p:cNvSpPr/>
              <p:nvPr/>
            </p:nvSpPr>
            <p:spPr>
              <a:xfrm>
                <a:off x="406399" y="296333"/>
                <a:ext cx="1933599" cy="2066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Likbent triangel 36">
                <a:extLst>
                  <a:ext uri="{FF2B5EF4-FFF2-40B4-BE49-F238E27FC236}">
                    <a16:creationId xmlns:a16="http://schemas.microsoft.com/office/drawing/2014/main" id="{628F1C82-660B-467C-9254-6B2FEFDC6237}"/>
                  </a:ext>
                </a:extLst>
              </p:cNvPr>
              <p:cNvSpPr/>
              <p:nvPr/>
            </p:nvSpPr>
            <p:spPr>
              <a:xfrm rot="10800000">
                <a:off x="1266872" y="2362615"/>
                <a:ext cx="212653" cy="1015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64" name="textruta 69">
              <a:extLst>
                <a:ext uri="{FF2B5EF4-FFF2-40B4-BE49-F238E27FC236}">
                  <a16:creationId xmlns:a16="http://schemas.microsoft.com/office/drawing/2014/main" id="{673AE8B3-49B4-43BC-ACF1-00333BC8B044}"/>
                </a:ext>
              </a:extLst>
            </p:cNvPr>
            <p:cNvSpPr txBox="1">
              <a:spLocks noChangeArrowheads="1"/>
            </p:cNvSpPr>
            <p:nvPr/>
          </p:nvSpPr>
          <p:spPr bwMode="auto">
            <a:xfrm>
              <a:off x="7501638" y="964638"/>
              <a:ext cx="1870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Informations-säkerhet</a:t>
              </a:r>
            </a:p>
          </p:txBody>
        </p:sp>
      </p:grpSp>
      <p:grpSp>
        <p:nvGrpSpPr>
          <p:cNvPr id="82" name="Grupp 81">
            <a:extLst>
              <a:ext uri="{FF2B5EF4-FFF2-40B4-BE49-F238E27FC236}">
                <a16:creationId xmlns:a16="http://schemas.microsoft.com/office/drawing/2014/main" id="{E6E0EA59-76EB-40C9-9684-72D5369F2834}"/>
              </a:ext>
              <a:ext uri="{C183D7F6-B498-43B3-948B-1728B52AA6E4}">
                <adec:decorative xmlns:adec="http://schemas.microsoft.com/office/drawing/2017/decorative" val="1"/>
              </a:ext>
            </a:extLst>
          </p:cNvPr>
          <p:cNvGrpSpPr>
            <a:grpSpLocks/>
          </p:cNvGrpSpPr>
          <p:nvPr/>
        </p:nvGrpSpPr>
        <p:grpSpPr bwMode="auto">
          <a:xfrm>
            <a:off x="9725025" y="222250"/>
            <a:ext cx="2178050" cy="2168525"/>
            <a:chOff x="9724270" y="222820"/>
            <a:chExt cx="2179133" cy="2167850"/>
          </a:xfrm>
        </p:grpSpPr>
        <p:grpSp>
          <p:nvGrpSpPr>
            <p:cNvPr id="38" name="Grupp 37">
              <a:extLst>
                <a:ext uri="{FF2B5EF4-FFF2-40B4-BE49-F238E27FC236}">
                  <a16:creationId xmlns:a16="http://schemas.microsoft.com/office/drawing/2014/main" id="{E2F92794-5A88-447B-8DC5-8392178FF479}"/>
                </a:ext>
              </a:extLst>
            </p:cNvPr>
            <p:cNvGrpSpPr/>
            <p:nvPr/>
          </p:nvGrpSpPr>
          <p:grpSpPr>
            <a:xfrm>
              <a:off x="9724270" y="222820"/>
              <a:ext cx="2179133" cy="2167850"/>
              <a:chOff x="406399" y="296333"/>
              <a:chExt cx="1933599" cy="2167850"/>
            </a:xfrm>
            <a:solidFill>
              <a:schemeClr val="bg1"/>
            </a:solidFill>
          </p:grpSpPr>
          <p:sp>
            <p:nvSpPr>
              <p:cNvPr id="39" name="Rektangel 38">
                <a:extLst>
                  <a:ext uri="{FF2B5EF4-FFF2-40B4-BE49-F238E27FC236}">
                    <a16:creationId xmlns:a16="http://schemas.microsoft.com/office/drawing/2014/main" id="{6F05829B-A7BA-45B5-B043-E81D70A56335}"/>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Likbent triangel 39">
                <a:extLst>
                  <a:ext uri="{FF2B5EF4-FFF2-40B4-BE49-F238E27FC236}">
                    <a16:creationId xmlns:a16="http://schemas.microsoft.com/office/drawing/2014/main" id="{AA835FD2-2E07-4D38-83E3-7A1D4190F4F2}"/>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61" name="Bildobjekt 62">
              <a:extLst>
                <a:ext uri="{FF2B5EF4-FFF2-40B4-BE49-F238E27FC236}">
                  <a16:creationId xmlns:a16="http://schemas.microsoft.com/office/drawing/2014/main" id="{0E71F268-1AA8-42C6-8127-EC41831BB84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377904" y="807757"/>
              <a:ext cx="893280" cy="125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62" name="textruta 70">
              <a:extLst>
                <a:ext uri="{FF2B5EF4-FFF2-40B4-BE49-F238E27FC236}">
                  <a16:creationId xmlns:a16="http://schemas.microsoft.com/office/drawing/2014/main" id="{65407480-331A-4657-94A5-8377AC5FE208}"/>
                </a:ext>
              </a:extLst>
            </p:cNvPr>
            <p:cNvSpPr txBox="1">
              <a:spLocks noChangeArrowheads="1"/>
            </p:cNvSpPr>
            <p:nvPr/>
          </p:nvSpPr>
          <p:spPr bwMode="auto">
            <a:xfrm>
              <a:off x="9878654" y="409962"/>
              <a:ext cx="18703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Säkerhetsskydd</a:t>
              </a:r>
            </a:p>
          </p:txBody>
        </p:sp>
      </p:grpSp>
      <p:grpSp>
        <p:nvGrpSpPr>
          <p:cNvPr id="83" name="Grupp 82">
            <a:extLst>
              <a:ext uri="{FF2B5EF4-FFF2-40B4-BE49-F238E27FC236}">
                <a16:creationId xmlns:a16="http://schemas.microsoft.com/office/drawing/2014/main" id="{6DFB7854-9450-4B7A-A706-274406963067}"/>
              </a:ext>
              <a:ext uri="{C183D7F6-B498-43B3-948B-1728B52AA6E4}">
                <adec:decorative xmlns:adec="http://schemas.microsoft.com/office/drawing/2017/decorative" val="1"/>
              </a:ext>
            </a:extLst>
          </p:cNvPr>
          <p:cNvGrpSpPr>
            <a:grpSpLocks/>
          </p:cNvGrpSpPr>
          <p:nvPr/>
        </p:nvGrpSpPr>
        <p:grpSpPr bwMode="auto">
          <a:xfrm>
            <a:off x="215900" y="4498975"/>
            <a:ext cx="2179638" cy="2166938"/>
            <a:chOff x="216203" y="4498487"/>
            <a:chExt cx="2179133" cy="2167850"/>
          </a:xfrm>
        </p:grpSpPr>
        <p:grpSp>
          <p:nvGrpSpPr>
            <p:cNvPr id="41" name="Grupp 40">
              <a:extLst>
                <a:ext uri="{FF2B5EF4-FFF2-40B4-BE49-F238E27FC236}">
                  <a16:creationId xmlns:a16="http://schemas.microsoft.com/office/drawing/2014/main" id="{60EB06AB-49D2-43D6-8EF6-8A43BF182BDF}"/>
                </a:ext>
              </a:extLst>
            </p:cNvPr>
            <p:cNvGrpSpPr/>
            <p:nvPr/>
          </p:nvGrpSpPr>
          <p:grpSpPr>
            <a:xfrm flipV="1">
              <a:off x="216203" y="4498487"/>
              <a:ext cx="2179133" cy="2167850"/>
              <a:chOff x="406399" y="296333"/>
              <a:chExt cx="1933599" cy="2167850"/>
            </a:xfrm>
            <a:solidFill>
              <a:schemeClr val="accent4"/>
            </a:solidFill>
          </p:grpSpPr>
          <p:sp>
            <p:nvSpPr>
              <p:cNvPr id="42" name="Rektangel 41">
                <a:extLst>
                  <a:ext uri="{FF2B5EF4-FFF2-40B4-BE49-F238E27FC236}">
                    <a16:creationId xmlns:a16="http://schemas.microsoft.com/office/drawing/2014/main" id="{D993946B-5165-4506-BE8F-99AD40EC8DE6}"/>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Likbent triangel 42">
                <a:extLst>
                  <a:ext uri="{FF2B5EF4-FFF2-40B4-BE49-F238E27FC236}">
                    <a16:creationId xmlns:a16="http://schemas.microsoft.com/office/drawing/2014/main" id="{7D455CEF-1035-45D5-87ED-EFC98C15AE0F}"/>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59" name="textruta 71">
              <a:extLst>
                <a:ext uri="{FF2B5EF4-FFF2-40B4-BE49-F238E27FC236}">
                  <a16:creationId xmlns:a16="http://schemas.microsoft.com/office/drawing/2014/main" id="{566ECC99-BBF2-4858-B00A-ED970E31AA26}"/>
                </a:ext>
              </a:extLst>
            </p:cNvPr>
            <p:cNvSpPr txBox="1">
              <a:spLocks noChangeArrowheads="1"/>
            </p:cNvSpPr>
            <p:nvPr/>
          </p:nvSpPr>
          <p:spPr bwMode="auto">
            <a:xfrm>
              <a:off x="370587" y="5357486"/>
              <a:ext cx="1870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Hantering av händelser</a:t>
              </a:r>
            </a:p>
          </p:txBody>
        </p:sp>
      </p:grpSp>
      <p:grpSp>
        <p:nvGrpSpPr>
          <p:cNvPr id="84" name="Grupp 83">
            <a:extLst>
              <a:ext uri="{FF2B5EF4-FFF2-40B4-BE49-F238E27FC236}">
                <a16:creationId xmlns:a16="http://schemas.microsoft.com/office/drawing/2014/main" id="{CF0FDAF3-6897-4079-B64B-321A81F62F60}"/>
              </a:ext>
              <a:ext uri="{C183D7F6-B498-43B3-948B-1728B52AA6E4}">
                <adec:decorative xmlns:adec="http://schemas.microsoft.com/office/drawing/2017/decorative" val="1"/>
              </a:ext>
            </a:extLst>
          </p:cNvPr>
          <p:cNvGrpSpPr>
            <a:grpSpLocks/>
          </p:cNvGrpSpPr>
          <p:nvPr/>
        </p:nvGrpSpPr>
        <p:grpSpPr bwMode="auto">
          <a:xfrm>
            <a:off x="2593975" y="4498975"/>
            <a:ext cx="2178050" cy="2166938"/>
            <a:chOff x="2593220" y="4498487"/>
            <a:chExt cx="2179133" cy="2167850"/>
          </a:xfrm>
        </p:grpSpPr>
        <p:grpSp>
          <p:nvGrpSpPr>
            <p:cNvPr id="44" name="Grupp 43">
              <a:extLst>
                <a:ext uri="{FF2B5EF4-FFF2-40B4-BE49-F238E27FC236}">
                  <a16:creationId xmlns:a16="http://schemas.microsoft.com/office/drawing/2014/main" id="{8DC0BABB-C9AD-4895-83E7-1C6770C463E5}"/>
                </a:ext>
              </a:extLst>
            </p:cNvPr>
            <p:cNvGrpSpPr/>
            <p:nvPr/>
          </p:nvGrpSpPr>
          <p:grpSpPr>
            <a:xfrm flipV="1">
              <a:off x="2593220" y="4498487"/>
              <a:ext cx="2179133" cy="2167850"/>
              <a:chOff x="406399" y="296333"/>
              <a:chExt cx="1933599" cy="2167850"/>
            </a:xfrm>
            <a:solidFill>
              <a:schemeClr val="bg1"/>
            </a:solidFill>
          </p:grpSpPr>
          <p:sp>
            <p:nvSpPr>
              <p:cNvPr id="45" name="Rektangel 44">
                <a:extLst>
                  <a:ext uri="{FF2B5EF4-FFF2-40B4-BE49-F238E27FC236}">
                    <a16:creationId xmlns:a16="http://schemas.microsoft.com/office/drawing/2014/main" id="{B42BFD3C-D4FE-4BED-9C33-B099102A13AD}"/>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Likbent triangel 45">
                <a:extLst>
                  <a:ext uri="{FF2B5EF4-FFF2-40B4-BE49-F238E27FC236}">
                    <a16:creationId xmlns:a16="http://schemas.microsoft.com/office/drawing/2014/main" id="{95FFCB60-F457-4C7D-8962-934B0A691E29}"/>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56" name="Bildobjekt 64">
              <a:extLst>
                <a:ext uri="{FF2B5EF4-FFF2-40B4-BE49-F238E27FC236}">
                  <a16:creationId xmlns:a16="http://schemas.microsoft.com/office/drawing/2014/main" id="{3B911E77-30A6-42C8-9127-F9D56A019C7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41673" y="5315879"/>
              <a:ext cx="1082224" cy="121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57" name="textruta 72">
              <a:extLst>
                <a:ext uri="{FF2B5EF4-FFF2-40B4-BE49-F238E27FC236}">
                  <a16:creationId xmlns:a16="http://schemas.microsoft.com/office/drawing/2014/main" id="{E28A5424-5FD7-42E9-861F-331EBEA6105F}"/>
                </a:ext>
              </a:extLst>
            </p:cNvPr>
            <p:cNvSpPr txBox="1">
              <a:spLocks noChangeArrowheads="1"/>
            </p:cNvSpPr>
            <p:nvPr/>
          </p:nvSpPr>
          <p:spPr bwMode="auto">
            <a:xfrm>
              <a:off x="2747604" y="4757245"/>
              <a:ext cx="1870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Utbildning och övning</a:t>
              </a:r>
            </a:p>
          </p:txBody>
        </p:sp>
      </p:grpSp>
      <p:grpSp>
        <p:nvGrpSpPr>
          <p:cNvPr id="85" name="Grupp 84">
            <a:extLst>
              <a:ext uri="{FF2B5EF4-FFF2-40B4-BE49-F238E27FC236}">
                <a16:creationId xmlns:a16="http://schemas.microsoft.com/office/drawing/2014/main" id="{678D3A4F-D3CD-4A82-B9C4-F77438DCB3D1}"/>
              </a:ext>
              <a:ext uri="{C183D7F6-B498-43B3-948B-1728B52AA6E4}">
                <adec:decorative xmlns:adec="http://schemas.microsoft.com/office/drawing/2017/decorative" val="1"/>
              </a:ext>
            </a:extLst>
          </p:cNvPr>
          <p:cNvGrpSpPr>
            <a:grpSpLocks/>
          </p:cNvGrpSpPr>
          <p:nvPr/>
        </p:nvGrpSpPr>
        <p:grpSpPr bwMode="auto">
          <a:xfrm>
            <a:off x="4970463" y="4498975"/>
            <a:ext cx="2179637" cy="2166938"/>
            <a:chOff x="4970237" y="4498487"/>
            <a:chExt cx="2179133" cy="2167850"/>
          </a:xfrm>
        </p:grpSpPr>
        <p:grpSp>
          <p:nvGrpSpPr>
            <p:cNvPr id="47" name="Grupp 46">
              <a:extLst>
                <a:ext uri="{FF2B5EF4-FFF2-40B4-BE49-F238E27FC236}">
                  <a16:creationId xmlns:a16="http://schemas.microsoft.com/office/drawing/2014/main" id="{AAB73397-1350-4B2A-B51E-462DAAC5A4BA}"/>
                </a:ext>
              </a:extLst>
            </p:cNvPr>
            <p:cNvGrpSpPr/>
            <p:nvPr/>
          </p:nvGrpSpPr>
          <p:grpSpPr>
            <a:xfrm flipV="1">
              <a:off x="4970237" y="4498487"/>
              <a:ext cx="2179133" cy="2167850"/>
              <a:chOff x="406399" y="296333"/>
              <a:chExt cx="1933599" cy="2167850"/>
            </a:xfrm>
            <a:solidFill>
              <a:schemeClr val="accent5"/>
            </a:solidFill>
          </p:grpSpPr>
          <p:sp>
            <p:nvSpPr>
              <p:cNvPr id="48" name="Rektangel 47">
                <a:extLst>
                  <a:ext uri="{FF2B5EF4-FFF2-40B4-BE49-F238E27FC236}">
                    <a16:creationId xmlns:a16="http://schemas.microsoft.com/office/drawing/2014/main" id="{5728CB6A-ED3E-445F-8900-43FDD73F298C}"/>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Likbent triangel 48">
                <a:extLst>
                  <a:ext uri="{FF2B5EF4-FFF2-40B4-BE49-F238E27FC236}">
                    <a16:creationId xmlns:a16="http://schemas.microsoft.com/office/drawing/2014/main" id="{0C94F109-5848-4CF7-A451-A324083622B1}"/>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54" name="textruta 73">
              <a:extLst>
                <a:ext uri="{FF2B5EF4-FFF2-40B4-BE49-F238E27FC236}">
                  <a16:creationId xmlns:a16="http://schemas.microsoft.com/office/drawing/2014/main" id="{E20A994A-74D7-4742-A04B-C5F90E6E7D6C}"/>
                </a:ext>
              </a:extLst>
            </p:cNvPr>
            <p:cNvSpPr txBox="1">
              <a:spLocks noChangeArrowheads="1"/>
            </p:cNvSpPr>
            <p:nvPr/>
          </p:nvSpPr>
          <p:spPr bwMode="auto">
            <a:xfrm>
              <a:off x="5124621" y="5479516"/>
              <a:ext cx="18703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Civilt försvar</a:t>
              </a:r>
            </a:p>
          </p:txBody>
        </p:sp>
      </p:grpSp>
      <p:grpSp>
        <p:nvGrpSpPr>
          <p:cNvPr id="86" name="Grupp 85">
            <a:extLst>
              <a:ext uri="{FF2B5EF4-FFF2-40B4-BE49-F238E27FC236}">
                <a16:creationId xmlns:a16="http://schemas.microsoft.com/office/drawing/2014/main" id="{88BFE2AA-957C-4C9B-81B2-125D0634A8F6}"/>
              </a:ext>
              <a:ext uri="{C183D7F6-B498-43B3-948B-1728B52AA6E4}">
                <adec:decorative xmlns:adec="http://schemas.microsoft.com/office/drawing/2017/decorative" val="1"/>
              </a:ext>
            </a:extLst>
          </p:cNvPr>
          <p:cNvGrpSpPr>
            <a:grpSpLocks/>
          </p:cNvGrpSpPr>
          <p:nvPr/>
        </p:nvGrpSpPr>
        <p:grpSpPr bwMode="auto">
          <a:xfrm>
            <a:off x="7346950" y="4498975"/>
            <a:ext cx="2179638" cy="2166938"/>
            <a:chOff x="7347254" y="4498487"/>
            <a:chExt cx="2179133" cy="2167850"/>
          </a:xfrm>
        </p:grpSpPr>
        <p:grpSp>
          <p:nvGrpSpPr>
            <p:cNvPr id="50" name="Grupp 49">
              <a:extLst>
                <a:ext uri="{FF2B5EF4-FFF2-40B4-BE49-F238E27FC236}">
                  <a16:creationId xmlns:a16="http://schemas.microsoft.com/office/drawing/2014/main" id="{46A9BF3F-20DA-4B24-BAA0-563205E953B2}"/>
                </a:ext>
              </a:extLst>
            </p:cNvPr>
            <p:cNvGrpSpPr/>
            <p:nvPr/>
          </p:nvGrpSpPr>
          <p:grpSpPr>
            <a:xfrm flipV="1">
              <a:off x="7347254" y="4498487"/>
              <a:ext cx="2179133" cy="2167850"/>
              <a:chOff x="406399" y="296333"/>
              <a:chExt cx="1933599" cy="2167850"/>
            </a:xfrm>
            <a:solidFill>
              <a:schemeClr val="bg1"/>
            </a:solidFill>
          </p:grpSpPr>
          <p:sp>
            <p:nvSpPr>
              <p:cNvPr id="51" name="Rektangel 50">
                <a:extLst>
                  <a:ext uri="{FF2B5EF4-FFF2-40B4-BE49-F238E27FC236}">
                    <a16:creationId xmlns:a16="http://schemas.microsoft.com/office/drawing/2014/main" id="{6E8653E7-A50D-4990-A754-FC6BF31B6B07}"/>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Likbent triangel 51">
                <a:extLst>
                  <a:ext uri="{FF2B5EF4-FFF2-40B4-BE49-F238E27FC236}">
                    <a16:creationId xmlns:a16="http://schemas.microsoft.com/office/drawing/2014/main" id="{CFEAB715-96C6-491F-B0B2-74E1D38A25C5}"/>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52" name="textruta 74">
              <a:extLst>
                <a:ext uri="{FF2B5EF4-FFF2-40B4-BE49-F238E27FC236}">
                  <a16:creationId xmlns:a16="http://schemas.microsoft.com/office/drawing/2014/main" id="{7A5467A4-237A-4F46-8AA3-DDE62EE7040C}"/>
                </a:ext>
              </a:extLst>
            </p:cNvPr>
            <p:cNvSpPr txBox="1">
              <a:spLocks noChangeArrowheads="1"/>
            </p:cNvSpPr>
            <p:nvPr/>
          </p:nvSpPr>
          <p:spPr bwMode="auto">
            <a:xfrm>
              <a:off x="7501638" y="5357486"/>
              <a:ext cx="1870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Krigsorganisation och krigsplacering</a:t>
              </a:r>
            </a:p>
          </p:txBody>
        </p:sp>
      </p:grpSp>
      <p:grpSp>
        <p:nvGrpSpPr>
          <p:cNvPr id="87" name="Grupp 86">
            <a:extLst>
              <a:ext uri="{FF2B5EF4-FFF2-40B4-BE49-F238E27FC236}">
                <a16:creationId xmlns:a16="http://schemas.microsoft.com/office/drawing/2014/main" id="{44B8A5D0-393B-4871-95D1-0DD92E07FDBB}"/>
              </a:ext>
              <a:ext uri="{C183D7F6-B498-43B3-948B-1728B52AA6E4}">
                <adec:decorative xmlns:adec="http://schemas.microsoft.com/office/drawing/2017/decorative" val="1"/>
              </a:ext>
            </a:extLst>
          </p:cNvPr>
          <p:cNvGrpSpPr>
            <a:grpSpLocks/>
          </p:cNvGrpSpPr>
          <p:nvPr/>
        </p:nvGrpSpPr>
        <p:grpSpPr bwMode="auto">
          <a:xfrm>
            <a:off x="9725025" y="4498975"/>
            <a:ext cx="2178050" cy="2166938"/>
            <a:chOff x="9724270" y="4498487"/>
            <a:chExt cx="2179133" cy="2167850"/>
          </a:xfrm>
        </p:grpSpPr>
        <p:grpSp>
          <p:nvGrpSpPr>
            <p:cNvPr id="53" name="Grupp 52">
              <a:extLst>
                <a:ext uri="{FF2B5EF4-FFF2-40B4-BE49-F238E27FC236}">
                  <a16:creationId xmlns:a16="http://schemas.microsoft.com/office/drawing/2014/main" id="{55876E3E-27A6-4B20-9C87-828B298734D6}"/>
                </a:ext>
              </a:extLst>
            </p:cNvPr>
            <p:cNvGrpSpPr/>
            <p:nvPr/>
          </p:nvGrpSpPr>
          <p:grpSpPr>
            <a:xfrm flipV="1">
              <a:off x="9724270" y="4498487"/>
              <a:ext cx="2179133" cy="2167850"/>
              <a:chOff x="406399" y="296333"/>
              <a:chExt cx="1933599" cy="2167850"/>
            </a:xfrm>
            <a:solidFill>
              <a:schemeClr val="accent6"/>
            </a:solidFill>
          </p:grpSpPr>
          <p:sp>
            <p:nvSpPr>
              <p:cNvPr id="54" name="Rektangel 53">
                <a:extLst>
                  <a:ext uri="{FF2B5EF4-FFF2-40B4-BE49-F238E27FC236}">
                    <a16:creationId xmlns:a16="http://schemas.microsoft.com/office/drawing/2014/main" id="{7424C156-29E9-4C1C-AE8D-4A999B0A91F6}"/>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Likbent triangel 54">
                <a:extLst>
                  <a:ext uri="{FF2B5EF4-FFF2-40B4-BE49-F238E27FC236}">
                    <a16:creationId xmlns:a16="http://schemas.microsoft.com/office/drawing/2014/main" id="{2484E7BE-69C3-4E4A-8213-2313AD4A72B2}"/>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49" name="Bildobjekt 56">
              <a:extLst>
                <a:ext uri="{FF2B5EF4-FFF2-40B4-BE49-F238E27FC236}">
                  <a16:creationId xmlns:a16="http://schemas.microsoft.com/office/drawing/2014/main" id="{D10CF223-25DB-4077-B53F-0C8B8E71760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74682" y="5633211"/>
              <a:ext cx="1662261" cy="38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50" name="textruta 75">
              <a:extLst>
                <a:ext uri="{FF2B5EF4-FFF2-40B4-BE49-F238E27FC236}">
                  <a16:creationId xmlns:a16="http://schemas.microsoft.com/office/drawing/2014/main" id="{3A02C2FF-BBEF-4212-AB5B-486E2CC8DEE5}"/>
                </a:ext>
              </a:extLst>
            </p:cNvPr>
            <p:cNvSpPr txBox="1">
              <a:spLocks noChangeArrowheads="1"/>
            </p:cNvSpPr>
            <p:nvPr/>
          </p:nvSpPr>
          <p:spPr bwMode="auto">
            <a:xfrm>
              <a:off x="9878654" y="5235416"/>
              <a:ext cx="1903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Upphandling</a:t>
              </a:r>
            </a:p>
          </p:txBody>
        </p:sp>
      </p:grpSp>
      <p:grpSp>
        <p:nvGrpSpPr>
          <p:cNvPr id="98" name="Grupp 97">
            <a:extLst>
              <a:ext uri="{FF2B5EF4-FFF2-40B4-BE49-F238E27FC236}">
                <a16:creationId xmlns:a16="http://schemas.microsoft.com/office/drawing/2014/main" id="{18ABC887-9102-4894-BB2C-DCC182CEA986}"/>
              </a:ext>
              <a:ext uri="{C183D7F6-B498-43B3-948B-1728B52AA6E4}">
                <adec:decorative xmlns:adec="http://schemas.microsoft.com/office/drawing/2017/decorative" val="1"/>
              </a:ext>
            </a:extLst>
          </p:cNvPr>
          <p:cNvGrpSpPr>
            <a:grpSpLocks/>
          </p:cNvGrpSpPr>
          <p:nvPr/>
        </p:nvGrpSpPr>
        <p:grpSpPr bwMode="auto">
          <a:xfrm>
            <a:off x="2593975" y="239713"/>
            <a:ext cx="2178050" cy="2166937"/>
            <a:chOff x="2593220" y="222820"/>
            <a:chExt cx="2179133" cy="2167850"/>
          </a:xfrm>
        </p:grpSpPr>
        <p:grpSp>
          <p:nvGrpSpPr>
            <p:cNvPr id="99" name="Grupp 98">
              <a:extLst>
                <a:ext uri="{FF2B5EF4-FFF2-40B4-BE49-F238E27FC236}">
                  <a16:creationId xmlns:a16="http://schemas.microsoft.com/office/drawing/2014/main" id="{A8E473BF-D238-4C43-8899-25A2DA8EFEBF}"/>
                </a:ext>
              </a:extLst>
            </p:cNvPr>
            <p:cNvGrpSpPr/>
            <p:nvPr/>
          </p:nvGrpSpPr>
          <p:grpSpPr>
            <a:xfrm>
              <a:off x="2593220" y="222820"/>
              <a:ext cx="2179133" cy="2167850"/>
              <a:chOff x="406399" y="296333"/>
              <a:chExt cx="1933599" cy="2167850"/>
            </a:xfrm>
            <a:solidFill>
              <a:schemeClr val="accent2"/>
            </a:solidFill>
          </p:grpSpPr>
          <p:sp>
            <p:nvSpPr>
              <p:cNvPr id="101" name="Rektangel 100">
                <a:extLst>
                  <a:ext uri="{FF2B5EF4-FFF2-40B4-BE49-F238E27FC236}">
                    <a16:creationId xmlns:a16="http://schemas.microsoft.com/office/drawing/2014/main" id="{288649AA-D095-4316-9391-14D0ACF028B2}"/>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2" name="Likbent triangel 101">
                <a:extLst>
                  <a:ext uri="{FF2B5EF4-FFF2-40B4-BE49-F238E27FC236}">
                    <a16:creationId xmlns:a16="http://schemas.microsoft.com/office/drawing/2014/main" id="{D9AD2A9A-8C31-4695-9243-7C64A659DD2A}"/>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44" name="textruta 99">
              <a:extLst>
                <a:ext uri="{FF2B5EF4-FFF2-40B4-BE49-F238E27FC236}">
                  <a16:creationId xmlns:a16="http://schemas.microsoft.com/office/drawing/2014/main" id="{DDC08085-2506-4F98-9898-4BB21F8AB9F4}"/>
                </a:ext>
              </a:extLst>
            </p:cNvPr>
            <p:cNvSpPr txBox="1">
              <a:spLocks noChangeArrowheads="1"/>
            </p:cNvSpPr>
            <p:nvPr/>
          </p:nvSpPr>
          <p:spPr bwMode="auto">
            <a:xfrm>
              <a:off x="2747604" y="409962"/>
              <a:ext cx="1870364"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white"/>
                  </a:solidFill>
                  <a:effectLst/>
                  <a:uLnTx/>
                  <a:uFillTx/>
                  <a:latin typeface="Arial" panose="020B0604020202020204" pitchFamily="34" charset="0"/>
                  <a:ea typeface="+mn-ea"/>
                  <a:cs typeface="+mn-cs"/>
                </a:rPr>
                <a:t>Risk- och </a:t>
              </a:r>
              <a:br>
                <a:rPr kumimoji="0" lang="sv-SE" altLang="sv-SE" sz="800" b="1" i="0" u="none" strike="noStrike" kern="1200" cap="none" spc="0" normalizeH="0" baseline="0" noProof="0">
                  <a:ln>
                    <a:noFill/>
                  </a:ln>
                  <a:solidFill>
                    <a:prstClr val="white"/>
                  </a:solidFill>
                  <a:effectLst/>
                  <a:uLnTx/>
                  <a:uFillTx/>
                  <a:latin typeface="Arial" panose="020B0604020202020204" pitchFamily="34" charset="0"/>
                  <a:ea typeface="+mn-ea"/>
                  <a:cs typeface="+mn-cs"/>
                </a:rPr>
              </a:br>
              <a:r>
                <a:rPr kumimoji="0" lang="sv-SE" altLang="sv-SE" sz="800" b="1" i="0" u="none" strike="noStrike" kern="1200" cap="none" spc="0" normalizeH="0" baseline="0" noProof="0">
                  <a:ln>
                    <a:noFill/>
                  </a:ln>
                  <a:solidFill>
                    <a:prstClr val="white"/>
                  </a:solidFill>
                  <a:effectLst/>
                  <a:uLnTx/>
                  <a:uFillTx/>
                  <a:latin typeface="Arial" panose="020B0604020202020204" pitchFamily="34" charset="0"/>
                  <a:ea typeface="+mn-ea"/>
                  <a:cs typeface="+mn-cs"/>
                </a:rPr>
                <a:t>sårbarhetsanalyser (RSA)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t>Kontinuitetshantering kan ge er underlag till RSA-arbetet genom den beroendeanalys, riskbedömning och de åtgärdsförslag som tas fram. I RSA-arbetet redovisas de identifierade samhällsviktiga verksamheterna och dess beroenden - vilket i sin tur är ett bra underlag till kontinuitetsarbetet. </a:t>
              </a:r>
            </a:p>
          </p:txBody>
        </p:sp>
      </p:grpSp>
      <p:grpSp>
        <p:nvGrpSpPr>
          <p:cNvPr id="103" name="Grupp 102">
            <a:extLst>
              <a:ext uri="{FF2B5EF4-FFF2-40B4-BE49-F238E27FC236}">
                <a16:creationId xmlns:a16="http://schemas.microsoft.com/office/drawing/2014/main" id="{90AC1CA6-07BD-4C07-B06D-CE0D940E6638}"/>
              </a:ext>
              <a:ext uri="{C183D7F6-B498-43B3-948B-1728B52AA6E4}">
                <adec:decorative xmlns:adec="http://schemas.microsoft.com/office/drawing/2017/decorative" val="1"/>
              </a:ext>
            </a:extLst>
          </p:cNvPr>
          <p:cNvGrpSpPr>
            <a:grpSpLocks/>
          </p:cNvGrpSpPr>
          <p:nvPr/>
        </p:nvGrpSpPr>
        <p:grpSpPr bwMode="auto">
          <a:xfrm>
            <a:off x="4970463" y="239713"/>
            <a:ext cx="2179637" cy="2166937"/>
            <a:chOff x="4970237" y="222820"/>
            <a:chExt cx="2179133" cy="2167850"/>
          </a:xfrm>
        </p:grpSpPr>
        <p:grpSp>
          <p:nvGrpSpPr>
            <p:cNvPr id="104" name="Grupp 103">
              <a:extLst>
                <a:ext uri="{FF2B5EF4-FFF2-40B4-BE49-F238E27FC236}">
                  <a16:creationId xmlns:a16="http://schemas.microsoft.com/office/drawing/2014/main" id="{F1C39171-2441-4F56-8DE5-037F7892CDDA}"/>
                </a:ext>
              </a:extLst>
            </p:cNvPr>
            <p:cNvGrpSpPr/>
            <p:nvPr/>
          </p:nvGrpSpPr>
          <p:grpSpPr>
            <a:xfrm>
              <a:off x="4970237" y="222820"/>
              <a:ext cx="2179133" cy="2167850"/>
              <a:chOff x="406399" y="296333"/>
              <a:chExt cx="1933599" cy="2167850"/>
            </a:xfrm>
            <a:solidFill>
              <a:schemeClr val="bg1"/>
            </a:solidFill>
          </p:grpSpPr>
          <p:sp>
            <p:nvSpPr>
              <p:cNvPr id="107" name="Rektangel 106">
                <a:extLst>
                  <a:ext uri="{FF2B5EF4-FFF2-40B4-BE49-F238E27FC236}">
                    <a16:creationId xmlns:a16="http://schemas.microsoft.com/office/drawing/2014/main" id="{5193DC12-3A37-43C6-AB4A-5AD189086DDA}"/>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8" name="Likbent triangel 107">
                <a:extLst>
                  <a:ext uri="{FF2B5EF4-FFF2-40B4-BE49-F238E27FC236}">
                    <a16:creationId xmlns:a16="http://schemas.microsoft.com/office/drawing/2014/main" id="{8598CB10-5BC3-43F1-9A42-43D0D6AF846E}"/>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41" name="Bildobjekt 104">
              <a:extLst>
                <a:ext uri="{FF2B5EF4-FFF2-40B4-BE49-F238E27FC236}">
                  <a16:creationId xmlns:a16="http://schemas.microsoft.com/office/drawing/2014/main" id="{00FDE1EB-E048-4FB4-8207-054BE122F4A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06792" y="474629"/>
              <a:ext cx="1046200" cy="82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42" name="textruta 105">
              <a:extLst>
                <a:ext uri="{FF2B5EF4-FFF2-40B4-BE49-F238E27FC236}">
                  <a16:creationId xmlns:a16="http://schemas.microsoft.com/office/drawing/2014/main" id="{3A258066-CACE-4D08-A216-8AECE902A2B0}"/>
                </a:ext>
              </a:extLst>
            </p:cNvPr>
            <p:cNvSpPr txBox="1">
              <a:spLocks noChangeArrowheads="1"/>
            </p:cNvSpPr>
            <p:nvPr/>
          </p:nvSpPr>
          <p:spPr bwMode="auto">
            <a:xfrm>
              <a:off x="5124621" y="409962"/>
              <a:ext cx="1870364"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Riskhantering </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Arbetet med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riskhantering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ger er </a:t>
              </a: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underlag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till kontinuitets-</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arbetet i form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av identifierade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övergripande risker som organisationen kan utsättas för. Dessa kan vara ett stöd i den riskbedömning av kritiska resurser som görs i kontinuitetshanteringen.</a:t>
              </a:r>
              <a:endParaRPr kumimoji="0" lang="sv-SE" altLang="sv-SE" sz="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grpSp>
        <p:nvGrpSpPr>
          <p:cNvPr id="109" name="Grupp 108">
            <a:extLst>
              <a:ext uri="{FF2B5EF4-FFF2-40B4-BE49-F238E27FC236}">
                <a16:creationId xmlns:a16="http://schemas.microsoft.com/office/drawing/2014/main" id="{D51AF7CC-42A6-4214-BCC9-248B5EF54F0E}"/>
              </a:ext>
              <a:ext uri="{C183D7F6-B498-43B3-948B-1728B52AA6E4}">
                <adec:decorative xmlns:adec="http://schemas.microsoft.com/office/drawing/2017/decorative" val="1"/>
              </a:ext>
            </a:extLst>
          </p:cNvPr>
          <p:cNvGrpSpPr>
            <a:grpSpLocks/>
          </p:cNvGrpSpPr>
          <p:nvPr/>
        </p:nvGrpSpPr>
        <p:grpSpPr bwMode="auto">
          <a:xfrm>
            <a:off x="7346950" y="239713"/>
            <a:ext cx="2179638" cy="2166937"/>
            <a:chOff x="7347254" y="222820"/>
            <a:chExt cx="2179133" cy="2167850"/>
          </a:xfrm>
        </p:grpSpPr>
        <p:grpSp>
          <p:nvGrpSpPr>
            <p:cNvPr id="55336" name="Grupp 109">
              <a:extLst>
                <a:ext uri="{FF2B5EF4-FFF2-40B4-BE49-F238E27FC236}">
                  <a16:creationId xmlns:a16="http://schemas.microsoft.com/office/drawing/2014/main" id="{E50D039A-DE5C-46BC-B0EB-044A80DE7887}"/>
                </a:ext>
              </a:extLst>
            </p:cNvPr>
            <p:cNvGrpSpPr>
              <a:grpSpLocks/>
            </p:cNvGrpSpPr>
            <p:nvPr/>
          </p:nvGrpSpPr>
          <p:grpSpPr bwMode="auto">
            <a:xfrm>
              <a:off x="7347254" y="222820"/>
              <a:ext cx="2179133" cy="2167850"/>
              <a:chOff x="406399" y="296333"/>
              <a:chExt cx="1933599" cy="2167850"/>
            </a:xfrm>
          </p:grpSpPr>
          <p:sp>
            <p:nvSpPr>
              <p:cNvPr id="112" name="Rektangel 111">
                <a:extLst>
                  <a:ext uri="{FF2B5EF4-FFF2-40B4-BE49-F238E27FC236}">
                    <a16:creationId xmlns:a16="http://schemas.microsoft.com/office/drawing/2014/main" id="{6FDC2A20-F3C3-4405-989C-7AA532FCAA6E}"/>
                  </a:ext>
                </a:extLst>
              </p:cNvPr>
              <p:cNvSpPr/>
              <p:nvPr/>
            </p:nvSpPr>
            <p:spPr>
              <a:xfrm>
                <a:off x="406399" y="296333"/>
                <a:ext cx="1933599" cy="206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3" name="Likbent triangel 112">
                <a:extLst>
                  <a:ext uri="{FF2B5EF4-FFF2-40B4-BE49-F238E27FC236}">
                    <a16:creationId xmlns:a16="http://schemas.microsoft.com/office/drawing/2014/main" id="{7EA19A37-CC5D-4B0C-BDD1-C97C288C6DF9}"/>
                  </a:ext>
                </a:extLst>
              </p:cNvPr>
              <p:cNvSpPr/>
              <p:nvPr/>
            </p:nvSpPr>
            <p:spPr>
              <a:xfrm rot="10800000">
                <a:off x="1266872" y="2362540"/>
                <a:ext cx="212653" cy="1016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37" name="textruta 110">
              <a:extLst>
                <a:ext uri="{FF2B5EF4-FFF2-40B4-BE49-F238E27FC236}">
                  <a16:creationId xmlns:a16="http://schemas.microsoft.com/office/drawing/2014/main" id="{9504B6C1-5583-431A-B185-E568F6558EAE}"/>
                </a:ext>
              </a:extLst>
            </p:cNvPr>
            <p:cNvSpPr txBox="1">
              <a:spLocks noChangeArrowheads="1"/>
            </p:cNvSpPr>
            <p:nvPr/>
          </p:nvSpPr>
          <p:spPr bwMode="auto">
            <a:xfrm>
              <a:off x="7501638" y="409962"/>
              <a:ext cx="1870364"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white"/>
                  </a:solidFill>
                  <a:effectLst/>
                  <a:uLnTx/>
                  <a:uFillTx/>
                  <a:latin typeface="Arial" panose="020B0604020202020204" pitchFamily="34" charset="0"/>
                  <a:ea typeface="+mn-ea"/>
                  <a:cs typeface="+mn-cs"/>
                </a:rPr>
                <a:t>Informationssäkerhet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t>Genom kontinuitetshantering får ni kunskap om vilken information som måste vara tillgänglig och korrekt samt vad som endast behöriga personer får ta del av. Det ger bra underlag för krav på skyddsnivå på informationen från verksamheten. Kontinuitetshantering stödjer därmed ert systematiska informationssäkerhetsarbete. </a:t>
              </a:r>
            </a:p>
          </p:txBody>
        </p:sp>
      </p:grpSp>
      <p:grpSp>
        <p:nvGrpSpPr>
          <p:cNvPr id="114" name="Grupp 113">
            <a:extLst>
              <a:ext uri="{FF2B5EF4-FFF2-40B4-BE49-F238E27FC236}">
                <a16:creationId xmlns:a16="http://schemas.microsoft.com/office/drawing/2014/main" id="{9AE19392-4B13-4281-822B-EBCEEC182E46}"/>
              </a:ext>
              <a:ext uri="{C183D7F6-B498-43B3-948B-1728B52AA6E4}">
                <adec:decorative xmlns:adec="http://schemas.microsoft.com/office/drawing/2017/decorative" val="1"/>
              </a:ext>
            </a:extLst>
          </p:cNvPr>
          <p:cNvGrpSpPr>
            <a:grpSpLocks/>
          </p:cNvGrpSpPr>
          <p:nvPr/>
        </p:nvGrpSpPr>
        <p:grpSpPr bwMode="auto">
          <a:xfrm>
            <a:off x="9725025" y="239713"/>
            <a:ext cx="2178050" cy="2166937"/>
            <a:chOff x="9724270" y="222820"/>
            <a:chExt cx="2179133" cy="2167850"/>
          </a:xfrm>
        </p:grpSpPr>
        <p:grpSp>
          <p:nvGrpSpPr>
            <p:cNvPr id="115" name="Grupp 114">
              <a:extLst>
                <a:ext uri="{FF2B5EF4-FFF2-40B4-BE49-F238E27FC236}">
                  <a16:creationId xmlns:a16="http://schemas.microsoft.com/office/drawing/2014/main" id="{C6B79DF5-BBCB-42AB-9C47-1AC92F2C8606}"/>
                </a:ext>
              </a:extLst>
            </p:cNvPr>
            <p:cNvGrpSpPr/>
            <p:nvPr/>
          </p:nvGrpSpPr>
          <p:grpSpPr>
            <a:xfrm>
              <a:off x="9724270" y="222820"/>
              <a:ext cx="2179133" cy="2167850"/>
              <a:chOff x="406399" y="296333"/>
              <a:chExt cx="1933599" cy="2167850"/>
            </a:xfrm>
            <a:solidFill>
              <a:schemeClr val="bg1"/>
            </a:solidFill>
          </p:grpSpPr>
          <p:sp>
            <p:nvSpPr>
              <p:cNvPr id="118" name="Rektangel 117">
                <a:extLst>
                  <a:ext uri="{FF2B5EF4-FFF2-40B4-BE49-F238E27FC236}">
                    <a16:creationId xmlns:a16="http://schemas.microsoft.com/office/drawing/2014/main" id="{76A94B2A-FA41-4B01-ABB1-683CE3BB693A}"/>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Likbent triangel 118">
                <a:extLst>
                  <a:ext uri="{FF2B5EF4-FFF2-40B4-BE49-F238E27FC236}">
                    <a16:creationId xmlns:a16="http://schemas.microsoft.com/office/drawing/2014/main" id="{C68ACCD4-2E7C-42E6-8958-4C687726DD5B}"/>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34" name="Bildobjekt 115">
              <a:extLst>
                <a:ext uri="{FF2B5EF4-FFF2-40B4-BE49-F238E27FC236}">
                  <a16:creationId xmlns:a16="http://schemas.microsoft.com/office/drawing/2014/main" id="{19220923-D3A4-48CB-A97B-FC3A956D1EF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60540" y="428251"/>
              <a:ext cx="821960" cy="115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5" name="textruta 116">
              <a:extLst>
                <a:ext uri="{FF2B5EF4-FFF2-40B4-BE49-F238E27FC236}">
                  <a16:creationId xmlns:a16="http://schemas.microsoft.com/office/drawing/2014/main" id="{9B193347-A2FF-42DB-B4C7-2AB474396595}"/>
                </a:ext>
              </a:extLst>
            </p:cNvPr>
            <p:cNvSpPr txBox="1">
              <a:spLocks noChangeArrowheads="1"/>
            </p:cNvSpPr>
            <p:nvPr/>
          </p:nvSpPr>
          <p:spPr bwMode="auto">
            <a:xfrm>
              <a:off x="9878654" y="409962"/>
              <a:ext cx="1870364"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Säkerhetsskydd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Kontinuitetshantering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hjälper er att identifiera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vilka skyddsåtgärder som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behöver vidtas för att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skydda säkerhetskänsliga verksamheter. Ni får en bild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av vilka kritiska beroenden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er säkerhetskänsliga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verksamhet har, vilka reservrutiner som finns och vilka konsekvenser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ett bortfall skulle få.</a:t>
              </a:r>
              <a:endParaRPr kumimoji="0" lang="sv-SE" altLang="sv-SE" sz="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grpSp>
      <p:grpSp>
        <p:nvGrpSpPr>
          <p:cNvPr id="120" name="Grupp 119">
            <a:extLst>
              <a:ext uri="{FF2B5EF4-FFF2-40B4-BE49-F238E27FC236}">
                <a16:creationId xmlns:a16="http://schemas.microsoft.com/office/drawing/2014/main" id="{0FDCA997-3AEC-4A2A-A635-0118B7EA7CB1}"/>
              </a:ext>
              <a:ext uri="{C183D7F6-B498-43B3-948B-1728B52AA6E4}">
                <adec:decorative xmlns:adec="http://schemas.microsoft.com/office/drawing/2017/decorative" val="1"/>
              </a:ext>
            </a:extLst>
          </p:cNvPr>
          <p:cNvGrpSpPr>
            <a:grpSpLocks/>
          </p:cNvGrpSpPr>
          <p:nvPr/>
        </p:nvGrpSpPr>
        <p:grpSpPr bwMode="auto">
          <a:xfrm>
            <a:off x="215900" y="4514850"/>
            <a:ext cx="2179638" cy="2168525"/>
            <a:chOff x="216203" y="4498487"/>
            <a:chExt cx="2179133" cy="2167850"/>
          </a:xfrm>
        </p:grpSpPr>
        <p:grpSp>
          <p:nvGrpSpPr>
            <p:cNvPr id="121" name="Grupp 120">
              <a:extLst>
                <a:ext uri="{FF2B5EF4-FFF2-40B4-BE49-F238E27FC236}">
                  <a16:creationId xmlns:a16="http://schemas.microsoft.com/office/drawing/2014/main" id="{0F664487-8F94-425C-A501-F44BE44353FC}"/>
                </a:ext>
              </a:extLst>
            </p:cNvPr>
            <p:cNvGrpSpPr/>
            <p:nvPr/>
          </p:nvGrpSpPr>
          <p:grpSpPr>
            <a:xfrm flipV="1">
              <a:off x="216203" y="4498487"/>
              <a:ext cx="2179133" cy="2167850"/>
              <a:chOff x="406399" y="296333"/>
              <a:chExt cx="1933599" cy="2167850"/>
            </a:xfrm>
            <a:solidFill>
              <a:schemeClr val="accent4"/>
            </a:solidFill>
          </p:grpSpPr>
          <p:sp>
            <p:nvSpPr>
              <p:cNvPr id="123" name="Rektangel 122">
                <a:extLst>
                  <a:ext uri="{FF2B5EF4-FFF2-40B4-BE49-F238E27FC236}">
                    <a16:creationId xmlns:a16="http://schemas.microsoft.com/office/drawing/2014/main" id="{FD4968A9-D4DA-431C-A8CE-14010FAF2C38}"/>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4" name="Likbent triangel 123">
                <a:extLst>
                  <a:ext uri="{FF2B5EF4-FFF2-40B4-BE49-F238E27FC236}">
                    <a16:creationId xmlns:a16="http://schemas.microsoft.com/office/drawing/2014/main" id="{37BBA27B-EB7A-4A3D-A2D0-B72779823312}"/>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32" name="textruta 121">
              <a:extLst>
                <a:ext uri="{FF2B5EF4-FFF2-40B4-BE49-F238E27FC236}">
                  <a16:creationId xmlns:a16="http://schemas.microsoft.com/office/drawing/2014/main" id="{ED48C4E0-2B2C-4A13-A362-B57156555545}"/>
                </a:ext>
              </a:extLst>
            </p:cNvPr>
            <p:cNvSpPr txBox="1">
              <a:spLocks noChangeArrowheads="1"/>
            </p:cNvSpPr>
            <p:nvPr/>
          </p:nvSpPr>
          <p:spPr bwMode="auto">
            <a:xfrm>
              <a:off x="370587" y="4757245"/>
              <a:ext cx="1870364"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white"/>
                  </a:solidFill>
                  <a:effectLst/>
                  <a:uLnTx/>
                  <a:uFillTx/>
                  <a:latin typeface="Arial" panose="020B0604020202020204" pitchFamily="34" charset="0"/>
                  <a:ea typeface="+mn-ea"/>
                  <a:cs typeface="+mn-cs"/>
                </a:rPr>
                <a:t>Hantering av händelser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t>Kontinuitetshantering ger er kunskap om vilka konsekvenser olika typer av avbrott och störningar kan få för er samhällsviktiga verksamhet. Genom kartläggning av t.ex. kritiska resurser och avbrottstider kan beslutsfattare </a:t>
              </a:r>
              <a:b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t>i krisorganisationen få hjälp att prioritera åtgärder och verksamheter. Kontinuitetshantering ger även underlag för bl.a. nöd-, reserv- och krisplaner (t.ex. nödvattenplaner </a:t>
              </a:r>
              <a:b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t>och Styrelsplanering). </a:t>
              </a:r>
            </a:p>
          </p:txBody>
        </p:sp>
      </p:grpSp>
      <p:grpSp>
        <p:nvGrpSpPr>
          <p:cNvPr id="125" name="Grupp 124">
            <a:extLst>
              <a:ext uri="{FF2B5EF4-FFF2-40B4-BE49-F238E27FC236}">
                <a16:creationId xmlns:a16="http://schemas.microsoft.com/office/drawing/2014/main" id="{7FCE236C-A751-49BB-861C-0D4F1DECAC2E}"/>
              </a:ext>
              <a:ext uri="{C183D7F6-B498-43B3-948B-1728B52AA6E4}">
                <adec:decorative xmlns:adec="http://schemas.microsoft.com/office/drawing/2017/decorative" val="1"/>
              </a:ext>
            </a:extLst>
          </p:cNvPr>
          <p:cNvGrpSpPr>
            <a:grpSpLocks/>
          </p:cNvGrpSpPr>
          <p:nvPr/>
        </p:nvGrpSpPr>
        <p:grpSpPr bwMode="auto">
          <a:xfrm>
            <a:off x="2593975" y="4514850"/>
            <a:ext cx="2178050" cy="2168525"/>
            <a:chOff x="2593220" y="4498487"/>
            <a:chExt cx="2179133" cy="2167850"/>
          </a:xfrm>
        </p:grpSpPr>
        <p:grpSp>
          <p:nvGrpSpPr>
            <p:cNvPr id="126" name="Grupp 125">
              <a:extLst>
                <a:ext uri="{FF2B5EF4-FFF2-40B4-BE49-F238E27FC236}">
                  <a16:creationId xmlns:a16="http://schemas.microsoft.com/office/drawing/2014/main" id="{15D6A5AD-8960-45DE-9E4D-F835E0B11EC7}"/>
                </a:ext>
              </a:extLst>
            </p:cNvPr>
            <p:cNvGrpSpPr/>
            <p:nvPr/>
          </p:nvGrpSpPr>
          <p:grpSpPr>
            <a:xfrm flipV="1">
              <a:off x="2593220" y="4498487"/>
              <a:ext cx="2179133" cy="2167850"/>
              <a:chOff x="406399" y="296333"/>
              <a:chExt cx="1933599" cy="2167850"/>
            </a:xfrm>
            <a:solidFill>
              <a:schemeClr val="bg1"/>
            </a:solidFill>
          </p:grpSpPr>
          <p:sp>
            <p:nvSpPr>
              <p:cNvPr id="129" name="Rektangel 128">
                <a:extLst>
                  <a:ext uri="{FF2B5EF4-FFF2-40B4-BE49-F238E27FC236}">
                    <a16:creationId xmlns:a16="http://schemas.microsoft.com/office/drawing/2014/main" id="{54B6298C-76B9-4C73-90F7-DF29B57442D3}"/>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0" name="Likbent triangel 129">
                <a:extLst>
                  <a:ext uri="{FF2B5EF4-FFF2-40B4-BE49-F238E27FC236}">
                    <a16:creationId xmlns:a16="http://schemas.microsoft.com/office/drawing/2014/main" id="{5D39284B-B221-4FB2-A3BE-B768ABA3A947}"/>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29" name="Bildobjekt 126">
              <a:extLst>
                <a:ext uri="{FF2B5EF4-FFF2-40B4-BE49-F238E27FC236}">
                  <a16:creationId xmlns:a16="http://schemas.microsoft.com/office/drawing/2014/main" id="{7FE91223-D085-4290-9831-CBBB4906D9A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30751" y="5464382"/>
              <a:ext cx="914985" cy="102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0" name="textruta 127">
              <a:extLst>
                <a:ext uri="{FF2B5EF4-FFF2-40B4-BE49-F238E27FC236}">
                  <a16:creationId xmlns:a16="http://schemas.microsoft.com/office/drawing/2014/main" id="{32D03D52-C363-4ED3-AFE6-AB787679CCB9}"/>
                </a:ext>
              </a:extLst>
            </p:cNvPr>
            <p:cNvSpPr txBox="1">
              <a:spLocks noChangeArrowheads="1"/>
            </p:cNvSpPr>
            <p:nvPr/>
          </p:nvSpPr>
          <p:spPr bwMode="auto">
            <a:xfrm>
              <a:off x="2747604" y="4757245"/>
              <a:ext cx="1870364"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Utbildning och övning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Genom att kartlägga och analysera er samhällsviktiga verksamhet får ni underlag till utbildnings- och övningsplaneringen. Exempelvis vilka verksamheter som bör prioriteras i utbildning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och övning, samt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vilka reservrutiner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och funktioner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som ska övas.</a:t>
              </a:r>
            </a:p>
          </p:txBody>
        </p:sp>
      </p:grpSp>
      <p:grpSp>
        <p:nvGrpSpPr>
          <p:cNvPr id="131" name="Grupp 130">
            <a:extLst>
              <a:ext uri="{FF2B5EF4-FFF2-40B4-BE49-F238E27FC236}">
                <a16:creationId xmlns:a16="http://schemas.microsoft.com/office/drawing/2014/main" id="{FA7CC68B-E577-41B9-B0CA-C8666A816247}"/>
              </a:ext>
              <a:ext uri="{C183D7F6-B498-43B3-948B-1728B52AA6E4}">
                <adec:decorative xmlns:adec="http://schemas.microsoft.com/office/drawing/2017/decorative" val="1"/>
              </a:ext>
            </a:extLst>
          </p:cNvPr>
          <p:cNvGrpSpPr>
            <a:grpSpLocks/>
          </p:cNvGrpSpPr>
          <p:nvPr/>
        </p:nvGrpSpPr>
        <p:grpSpPr bwMode="auto">
          <a:xfrm>
            <a:off x="4970463" y="4514850"/>
            <a:ext cx="2179637" cy="2168525"/>
            <a:chOff x="4970237" y="4498487"/>
            <a:chExt cx="2179133" cy="2167850"/>
          </a:xfrm>
        </p:grpSpPr>
        <p:grpSp>
          <p:nvGrpSpPr>
            <p:cNvPr id="132" name="Grupp 131">
              <a:extLst>
                <a:ext uri="{FF2B5EF4-FFF2-40B4-BE49-F238E27FC236}">
                  <a16:creationId xmlns:a16="http://schemas.microsoft.com/office/drawing/2014/main" id="{592F490C-689B-4105-BF05-F086BB07D32B}"/>
                </a:ext>
              </a:extLst>
            </p:cNvPr>
            <p:cNvGrpSpPr/>
            <p:nvPr/>
          </p:nvGrpSpPr>
          <p:grpSpPr>
            <a:xfrm flipV="1">
              <a:off x="4970237" y="4498487"/>
              <a:ext cx="2179133" cy="2167850"/>
              <a:chOff x="406399" y="296333"/>
              <a:chExt cx="1933599" cy="2167850"/>
            </a:xfrm>
            <a:solidFill>
              <a:schemeClr val="accent5"/>
            </a:solidFill>
          </p:grpSpPr>
          <p:sp>
            <p:nvSpPr>
              <p:cNvPr id="134" name="Rektangel 133">
                <a:extLst>
                  <a:ext uri="{FF2B5EF4-FFF2-40B4-BE49-F238E27FC236}">
                    <a16:creationId xmlns:a16="http://schemas.microsoft.com/office/drawing/2014/main" id="{6631EBDE-6371-4DC7-8B2E-5C839A78B328}"/>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5" name="Likbent triangel 134">
                <a:extLst>
                  <a:ext uri="{FF2B5EF4-FFF2-40B4-BE49-F238E27FC236}">
                    <a16:creationId xmlns:a16="http://schemas.microsoft.com/office/drawing/2014/main" id="{667C676E-2F9F-46C4-8E18-32FD5ECAC844}"/>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27" name="textruta 132">
              <a:extLst>
                <a:ext uri="{FF2B5EF4-FFF2-40B4-BE49-F238E27FC236}">
                  <a16:creationId xmlns:a16="http://schemas.microsoft.com/office/drawing/2014/main" id="{F4C7E5E9-1537-492A-9E3D-B3CE891153D7}"/>
                </a:ext>
              </a:extLst>
            </p:cNvPr>
            <p:cNvSpPr txBox="1">
              <a:spLocks noChangeArrowheads="1"/>
            </p:cNvSpPr>
            <p:nvPr/>
          </p:nvSpPr>
          <p:spPr bwMode="auto">
            <a:xfrm>
              <a:off x="5124621" y="4757245"/>
              <a:ext cx="1870364"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white"/>
                  </a:solidFill>
                  <a:effectLst/>
                  <a:uLnTx/>
                  <a:uFillTx/>
                  <a:latin typeface="Arial" panose="020B0604020202020204" pitchFamily="34" charset="0"/>
                  <a:ea typeface="+mn-ea"/>
                  <a:cs typeface="+mn-cs"/>
                </a:rPr>
                <a:t>Civilt försvar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t>Kontinuitetshantering är ett verktyg för att kartlägga samhällsviktiga verksamheter och genomföra åtgärder så att de kan upprätthållas oavsett störning - även vid höjd beredskap och ytterst krig. Kraven och möjligheterna till reservlösningar kan för vissa verksamheter se helt annorlunda ut än i fredstid. </a:t>
              </a:r>
            </a:p>
          </p:txBody>
        </p:sp>
      </p:grpSp>
      <p:grpSp>
        <p:nvGrpSpPr>
          <p:cNvPr id="136" name="Grupp 135">
            <a:extLst>
              <a:ext uri="{FF2B5EF4-FFF2-40B4-BE49-F238E27FC236}">
                <a16:creationId xmlns:a16="http://schemas.microsoft.com/office/drawing/2014/main" id="{D802BE08-1F54-4093-B7BD-2E3F485873AE}"/>
              </a:ext>
              <a:ext uri="{C183D7F6-B498-43B3-948B-1728B52AA6E4}">
                <adec:decorative xmlns:adec="http://schemas.microsoft.com/office/drawing/2017/decorative" val="1"/>
              </a:ext>
            </a:extLst>
          </p:cNvPr>
          <p:cNvGrpSpPr>
            <a:grpSpLocks/>
          </p:cNvGrpSpPr>
          <p:nvPr/>
        </p:nvGrpSpPr>
        <p:grpSpPr bwMode="auto">
          <a:xfrm>
            <a:off x="7346950" y="4514850"/>
            <a:ext cx="2179638" cy="2168525"/>
            <a:chOff x="7347254" y="4498487"/>
            <a:chExt cx="2179133" cy="2167850"/>
          </a:xfrm>
        </p:grpSpPr>
        <p:grpSp>
          <p:nvGrpSpPr>
            <p:cNvPr id="137" name="Grupp 136">
              <a:extLst>
                <a:ext uri="{FF2B5EF4-FFF2-40B4-BE49-F238E27FC236}">
                  <a16:creationId xmlns:a16="http://schemas.microsoft.com/office/drawing/2014/main" id="{77700317-FED8-473A-AEB4-C01501DF2017}"/>
                </a:ext>
              </a:extLst>
            </p:cNvPr>
            <p:cNvGrpSpPr/>
            <p:nvPr/>
          </p:nvGrpSpPr>
          <p:grpSpPr>
            <a:xfrm flipV="1">
              <a:off x="7347254" y="4498487"/>
              <a:ext cx="2179133" cy="2167850"/>
              <a:chOff x="406399" y="296333"/>
              <a:chExt cx="1933599" cy="2167850"/>
            </a:xfrm>
            <a:solidFill>
              <a:schemeClr val="bg1"/>
            </a:solidFill>
          </p:grpSpPr>
          <p:sp>
            <p:nvSpPr>
              <p:cNvPr id="139" name="Rektangel 138">
                <a:extLst>
                  <a:ext uri="{FF2B5EF4-FFF2-40B4-BE49-F238E27FC236}">
                    <a16:creationId xmlns:a16="http://schemas.microsoft.com/office/drawing/2014/main" id="{03D3FD26-5CDD-4548-B5BD-E884D20019B4}"/>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0" name="Likbent triangel 139">
                <a:extLst>
                  <a:ext uri="{FF2B5EF4-FFF2-40B4-BE49-F238E27FC236}">
                    <a16:creationId xmlns:a16="http://schemas.microsoft.com/office/drawing/2014/main" id="{F68F2FB1-563E-495C-9AE4-08E86013175E}"/>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25" name="textruta 137">
              <a:extLst>
                <a:ext uri="{FF2B5EF4-FFF2-40B4-BE49-F238E27FC236}">
                  <a16:creationId xmlns:a16="http://schemas.microsoft.com/office/drawing/2014/main" id="{D05B19D1-6719-4AF5-829D-FDE121D7AE19}"/>
                </a:ext>
              </a:extLst>
            </p:cNvPr>
            <p:cNvSpPr txBox="1">
              <a:spLocks noChangeArrowheads="1"/>
            </p:cNvSpPr>
            <p:nvPr/>
          </p:nvSpPr>
          <p:spPr bwMode="auto">
            <a:xfrm>
              <a:off x="7501638" y="4757245"/>
              <a:ext cx="1870364"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Krigsorganisation och krigsplacering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Kontinuitetshantering ger er underlag för att skapa en krigsorganisation samt för att krigsplacera den personal som krävs för att upprätthålla kritiska verksamheter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i er organisation. Arbetet ger underlag om er samhällsviktiga verksamhet och deras beroenden, däribland verksamheternas beroende av personal.</a:t>
              </a:r>
            </a:p>
          </p:txBody>
        </p:sp>
      </p:grpSp>
      <p:grpSp>
        <p:nvGrpSpPr>
          <p:cNvPr id="141" name="Grupp 140">
            <a:extLst>
              <a:ext uri="{FF2B5EF4-FFF2-40B4-BE49-F238E27FC236}">
                <a16:creationId xmlns:a16="http://schemas.microsoft.com/office/drawing/2014/main" id="{4A363557-F2EE-4A4C-9B79-2A3E93BAB93A}"/>
              </a:ext>
              <a:ext uri="{C183D7F6-B498-43B3-948B-1728B52AA6E4}">
                <adec:decorative xmlns:adec="http://schemas.microsoft.com/office/drawing/2017/decorative" val="1"/>
              </a:ext>
            </a:extLst>
          </p:cNvPr>
          <p:cNvGrpSpPr>
            <a:grpSpLocks/>
          </p:cNvGrpSpPr>
          <p:nvPr/>
        </p:nvGrpSpPr>
        <p:grpSpPr bwMode="auto">
          <a:xfrm>
            <a:off x="9725025" y="4514850"/>
            <a:ext cx="2178050" cy="2168525"/>
            <a:chOff x="9724270" y="4498487"/>
            <a:chExt cx="2179133" cy="2167850"/>
          </a:xfrm>
        </p:grpSpPr>
        <p:grpSp>
          <p:nvGrpSpPr>
            <p:cNvPr id="142" name="Grupp 141">
              <a:extLst>
                <a:ext uri="{FF2B5EF4-FFF2-40B4-BE49-F238E27FC236}">
                  <a16:creationId xmlns:a16="http://schemas.microsoft.com/office/drawing/2014/main" id="{8F23B399-B74D-49E7-8EDC-C77EE744A9B7}"/>
                </a:ext>
              </a:extLst>
            </p:cNvPr>
            <p:cNvGrpSpPr/>
            <p:nvPr/>
          </p:nvGrpSpPr>
          <p:grpSpPr>
            <a:xfrm flipV="1">
              <a:off x="9724270" y="4498487"/>
              <a:ext cx="2179133" cy="2167850"/>
              <a:chOff x="406399" y="296333"/>
              <a:chExt cx="1933599" cy="2167850"/>
            </a:xfrm>
            <a:solidFill>
              <a:schemeClr val="accent6"/>
            </a:solidFill>
          </p:grpSpPr>
          <p:sp>
            <p:nvSpPr>
              <p:cNvPr id="145" name="Rektangel 144">
                <a:extLst>
                  <a:ext uri="{FF2B5EF4-FFF2-40B4-BE49-F238E27FC236}">
                    <a16:creationId xmlns:a16="http://schemas.microsoft.com/office/drawing/2014/main" id="{EE1AD6EA-44C3-4924-80C8-B5BC7BE8C52A}"/>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6" name="Likbent triangel 145">
                <a:extLst>
                  <a:ext uri="{FF2B5EF4-FFF2-40B4-BE49-F238E27FC236}">
                    <a16:creationId xmlns:a16="http://schemas.microsoft.com/office/drawing/2014/main" id="{B348DFB5-C5B4-4ECA-A127-B232D96BBF4C}"/>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22" name="Bildobjekt 142">
              <a:extLst>
                <a:ext uri="{FF2B5EF4-FFF2-40B4-BE49-F238E27FC236}">
                  <a16:creationId xmlns:a16="http://schemas.microsoft.com/office/drawing/2014/main" id="{F950E6BA-509D-4739-BBF8-320140B7D86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110696" y="6190848"/>
              <a:ext cx="1439761" cy="33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3" name="textruta 143">
              <a:extLst>
                <a:ext uri="{FF2B5EF4-FFF2-40B4-BE49-F238E27FC236}">
                  <a16:creationId xmlns:a16="http://schemas.microsoft.com/office/drawing/2014/main" id="{884D66F9-8867-45AD-8BA0-53F01AFC72F1}"/>
                </a:ext>
              </a:extLst>
            </p:cNvPr>
            <p:cNvSpPr txBox="1">
              <a:spLocks noChangeArrowheads="1"/>
            </p:cNvSpPr>
            <p:nvPr/>
          </p:nvSpPr>
          <p:spPr bwMode="auto">
            <a:xfrm>
              <a:off x="9878654" y="4757245"/>
              <a:ext cx="190384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Upphandling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I ert arbete med kontinuitetshantering identifierar ni de beroenden som är kritiska för att er samhällsviktiga verksamhet ska fungera. Det ger er ett underlag till bedömning om det är lämpligt att behålla driften inom organisationen och för tydligare krav på  leverantörer gällande leveransförmåga. </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1250"/>
                                        <p:tgtEl>
                                          <p:spTgt spid="88"/>
                                        </p:tgtEl>
                                      </p:cBhvr>
                                    </p:animEffect>
                                  </p:childTnLst>
                                </p:cTn>
                              </p:par>
                            </p:childTnLst>
                          </p:cTn>
                        </p:par>
                        <p:par>
                          <p:cTn id="8" fill="hold" nodeType="afterGroup">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nodeType="afterGroup">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nodeType="afterGroup">
                            <p:stCondLst>
                              <p:cond delay="3250"/>
                            </p:stCondLst>
                            <p:childTnLst>
                              <p:par>
                                <p:cTn id="17" presetID="10" presetClass="entr" presetSubtype="0"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1000"/>
                                        <p:tgtEl>
                                          <p:spTgt spid="78"/>
                                        </p:tgtEl>
                                      </p:cBhvr>
                                    </p:animEffect>
                                  </p:childTnLst>
                                </p:cTn>
                              </p:par>
                            </p:childTnLst>
                          </p:cTn>
                        </p:par>
                        <p:par>
                          <p:cTn id="20" fill="hold" nodeType="afterGroup">
                            <p:stCondLst>
                              <p:cond delay="425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1000"/>
                                        <p:tgtEl>
                                          <p:spTgt spid="79"/>
                                        </p:tgtEl>
                                      </p:cBhvr>
                                    </p:animEffect>
                                  </p:childTnLst>
                                </p:cTn>
                              </p:par>
                            </p:childTnLst>
                          </p:cTn>
                        </p:par>
                        <p:par>
                          <p:cTn id="24" fill="hold" nodeType="afterGroup">
                            <p:stCondLst>
                              <p:cond delay="5250"/>
                            </p:stCondLst>
                            <p:childTnLst>
                              <p:par>
                                <p:cTn id="25" presetID="10" presetClass="entr" presetSubtype="0" fill="hold"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1000"/>
                                        <p:tgtEl>
                                          <p:spTgt spid="80"/>
                                        </p:tgtEl>
                                      </p:cBhvr>
                                    </p:animEffect>
                                  </p:childTnLst>
                                </p:cTn>
                              </p:par>
                            </p:childTnLst>
                          </p:cTn>
                        </p:par>
                        <p:par>
                          <p:cTn id="28" fill="hold" nodeType="afterGroup">
                            <p:stCondLst>
                              <p:cond delay="6250"/>
                            </p:stCondLst>
                            <p:childTnLst>
                              <p:par>
                                <p:cTn id="29" presetID="10" presetClass="entr" presetSubtype="0" fill="hold"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1000"/>
                                        <p:tgtEl>
                                          <p:spTgt spid="81"/>
                                        </p:tgtEl>
                                      </p:cBhvr>
                                    </p:animEffect>
                                  </p:childTnLst>
                                </p:cTn>
                              </p:par>
                            </p:childTnLst>
                          </p:cTn>
                        </p:par>
                        <p:par>
                          <p:cTn id="32" fill="hold" nodeType="afterGroup">
                            <p:stCondLst>
                              <p:cond delay="7250"/>
                            </p:stCondLst>
                            <p:childTnLst>
                              <p:par>
                                <p:cTn id="33" presetID="10" presetClass="entr" presetSubtype="0"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1000"/>
                                        <p:tgtEl>
                                          <p:spTgt spid="82"/>
                                        </p:tgtEl>
                                      </p:cBhvr>
                                    </p:animEffect>
                                  </p:childTnLst>
                                </p:cTn>
                              </p:par>
                            </p:childTnLst>
                          </p:cTn>
                        </p:par>
                        <p:par>
                          <p:cTn id="36" fill="hold" nodeType="afterGroup">
                            <p:stCondLst>
                              <p:cond delay="8250"/>
                            </p:stCondLst>
                            <p:childTnLst>
                              <p:par>
                                <p:cTn id="37" presetID="10" presetClass="entr" presetSubtype="0" fill="hold"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1000"/>
                                        <p:tgtEl>
                                          <p:spTgt spid="83"/>
                                        </p:tgtEl>
                                      </p:cBhvr>
                                    </p:animEffect>
                                  </p:childTnLst>
                                </p:cTn>
                              </p:par>
                            </p:childTnLst>
                          </p:cTn>
                        </p:par>
                        <p:par>
                          <p:cTn id="40" fill="hold" nodeType="afterGroup">
                            <p:stCondLst>
                              <p:cond delay="9250"/>
                            </p:stCondLst>
                            <p:childTnLst>
                              <p:par>
                                <p:cTn id="41" presetID="10" presetClass="entr" presetSubtype="0"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1000"/>
                                        <p:tgtEl>
                                          <p:spTgt spid="84"/>
                                        </p:tgtEl>
                                      </p:cBhvr>
                                    </p:animEffect>
                                  </p:childTnLst>
                                </p:cTn>
                              </p:par>
                            </p:childTnLst>
                          </p:cTn>
                        </p:par>
                        <p:par>
                          <p:cTn id="44" fill="hold" nodeType="afterGroup">
                            <p:stCondLst>
                              <p:cond delay="10250"/>
                            </p:stCondLst>
                            <p:childTnLst>
                              <p:par>
                                <p:cTn id="45" presetID="10" presetClass="entr" presetSubtype="0"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1000"/>
                                        <p:tgtEl>
                                          <p:spTgt spid="85"/>
                                        </p:tgtEl>
                                      </p:cBhvr>
                                    </p:animEffect>
                                  </p:childTnLst>
                                </p:cTn>
                              </p:par>
                            </p:childTnLst>
                          </p:cTn>
                        </p:par>
                        <p:par>
                          <p:cTn id="48" fill="hold" nodeType="afterGroup">
                            <p:stCondLst>
                              <p:cond delay="11250"/>
                            </p:stCondLst>
                            <p:childTnLst>
                              <p:par>
                                <p:cTn id="49" presetID="10" presetClass="entr" presetSubtype="0" fill="hold" nodeType="after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1000"/>
                                        <p:tgtEl>
                                          <p:spTgt spid="86"/>
                                        </p:tgtEl>
                                      </p:cBhvr>
                                    </p:animEffect>
                                  </p:childTnLst>
                                </p:cTn>
                              </p:par>
                            </p:childTnLst>
                          </p:cTn>
                        </p:par>
                        <p:par>
                          <p:cTn id="52" fill="hold" nodeType="afterGroup">
                            <p:stCondLst>
                              <p:cond delay="12250"/>
                            </p:stCondLst>
                            <p:childTnLst>
                              <p:par>
                                <p:cTn id="53" presetID="10" presetClass="entr" presetSubtype="0" fill="hold"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7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childTnLst>
                                </p:cTn>
                              </p:par>
                            </p:childTnLst>
                          </p:cTn>
                        </p:par>
                      </p:childTnLst>
                    </p:cTn>
                  </p:par>
                </p:childTnLst>
              </p:cTn>
              <p:nextCondLst>
                <p:cond evt="onClick" delay="0">
                  <p:tgtEl>
                    <p:spTgt spid="78"/>
                  </p:tgtEl>
                </p:cond>
              </p:nextCondLst>
            </p:seq>
            <p:seq concurrent="1" nextAc="seek">
              <p:cTn id="62" restart="whenNotActive" fill="hold" evtFilter="cancelBubble" nodeType="interactiveSeq">
                <p:stCondLst>
                  <p:cond evt="onClick" delay="0">
                    <p:tgtEl>
                      <p:spTgt spid="79"/>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fade">
                                      <p:cBhvr>
                                        <p:cTn id="67" dur="500"/>
                                        <p:tgtEl>
                                          <p:spTgt spid="98"/>
                                        </p:tgtEl>
                                      </p:cBhvr>
                                    </p:animEffect>
                                  </p:childTnLst>
                                </p:cTn>
                              </p:par>
                            </p:childTnLst>
                          </p:cTn>
                        </p:par>
                      </p:childTnLst>
                    </p:cTn>
                  </p:par>
                </p:childTnLst>
              </p:cTn>
              <p:nextCondLst>
                <p:cond evt="onClick" delay="0">
                  <p:tgtEl>
                    <p:spTgt spid="79"/>
                  </p:tgtEl>
                </p:cond>
              </p:nextCondLst>
            </p:seq>
            <p:seq concurrent="1" nextAc="seek">
              <p:cTn id="68" restart="whenNotActive" fill="hold" evtFilter="cancelBubble" nodeType="interactiveSeq">
                <p:stCondLst>
                  <p:cond evt="onClick" delay="0">
                    <p:tgtEl>
                      <p:spTgt spid="8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103"/>
                                        </p:tgtEl>
                                        <p:attrNameLst>
                                          <p:attrName>style.visibility</p:attrName>
                                        </p:attrNameLst>
                                      </p:cBhvr>
                                      <p:to>
                                        <p:strVal val="visible"/>
                                      </p:to>
                                    </p:set>
                                    <p:animEffect transition="in" filter="fade">
                                      <p:cBhvr>
                                        <p:cTn id="73" dur="500"/>
                                        <p:tgtEl>
                                          <p:spTgt spid="103"/>
                                        </p:tgtEl>
                                      </p:cBhvr>
                                    </p:animEffect>
                                  </p:childTnLst>
                                </p:cTn>
                              </p:par>
                            </p:childTnLst>
                          </p:cTn>
                        </p:par>
                      </p:childTnLst>
                    </p:cTn>
                  </p:par>
                </p:childTnLst>
              </p:cTn>
              <p:nextCondLst>
                <p:cond evt="onClick" delay="0">
                  <p:tgtEl>
                    <p:spTgt spid="80"/>
                  </p:tgtEl>
                </p:cond>
              </p:nextCondLst>
            </p:seq>
            <p:seq concurrent="1" nextAc="seek">
              <p:cTn id="74" restart="whenNotActive" fill="hold" evtFilter="cancelBubble" nodeType="interactiveSeq">
                <p:stCondLst>
                  <p:cond evt="onClick" delay="0">
                    <p:tgtEl>
                      <p:spTgt spid="8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109"/>
                                        </p:tgtEl>
                                        <p:attrNameLst>
                                          <p:attrName>style.visibility</p:attrName>
                                        </p:attrNameLst>
                                      </p:cBhvr>
                                      <p:to>
                                        <p:strVal val="visible"/>
                                      </p:to>
                                    </p:set>
                                    <p:animEffect transition="in" filter="fade">
                                      <p:cBhvr>
                                        <p:cTn id="79" dur="500"/>
                                        <p:tgtEl>
                                          <p:spTgt spid="109"/>
                                        </p:tgtEl>
                                      </p:cBhvr>
                                    </p:animEffect>
                                  </p:childTnLst>
                                </p:cTn>
                              </p:par>
                            </p:childTnLst>
                          </p:cTn>
                        </p:par>
                      </p:childTnLst>
                    </p:cTn>
                  </p:par>
                </p:childTnLst>
              </p:cTn>
              <p:nextCondLst>
                <p:cond evt="onClick" delay="0">
                  <p:tgtEl>
                    <p:spTgt spid="81"/>
                  </p:tgtEl>
                </p:cond>
              </p:nextCondLst>
            </p:seq>
            <p:seq concurrent="1" nextAc="seek">
              <p:cTn id="80" restart="whenNotActive" fill="hold" evtFilter="cancelBubble" nodeType="interactiveSeq">
                <p:stCondLst>
                  <p:cond evt="onClick" delay="0">
                    <p:tgtEl>
                      <p:spTgt spid="8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childTnLst>
                                </p:cTn>
                              </p:par>
                            </p:childTnLst>
                          </p:cTn>
                        </p:par>
                      </p:childTnLst>
                    </p:cTn>
                  </p:par>
                </p:childTnLst>
              </p:cTn>
              <p:nextCondLst>
                <p:cond evt="onClick" delay="0">
                  <p:tgtEl>
                    <p:spTgt spid="82"/>
                  </p:tgtEl>
                </p:cond>
              </p:nextCondLst>
            </p:seq>
            <p:seq concurrent="1" nextAc="seek">
              <p:cTn id="86" restart="whenNotActive" fill="hold" evtFilter="cancelBubble" nodeType="interactiveSeq">
                <p:stCondLst>
                  <p:cond evt="onClick" delay="0">
                    <p:tgtEl>
                      <p:spTgt spid="83"/>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500"/>
                                        <p:tgtEl>
                                          <p:spTgt spid="120"/>
                                        </p:tgtEl>
                                      </p:cBhvr>
                                    </p:animEffect>
                                  </p:childTnLst>
                                </p:cTn>
                              </p:par>
                            </p:childTnLst>
                          </p:cTn>
                        </p:par>
                      </p:childTnLst>
                    </p:cTn>
                  </p:par>
                </p:childTnLst>
              </p:cTn>
              <p:nextCondLst>
                <p:cond evt="onClick" delay="0">
                  <p:tgtEl>
                    <p:spTgt spid="83"/>
                  </p:tgtEl>
                </p:cond>
              </p:nextCondLst>
            </p:seq>
            <p:seq concurrent="1" nextAc="seek">
              <p:cTn id="92" restart="whenNotActive" fill="hold" evtFilter="cancelBubble" nodeType="interactiveSeq">
                <p:stCondLst>
                  <p:cond evt="onClick" delay="0">
                    <p:tgtEl>
                      <p:spTgt spid="84"/>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125"/>
                                        </p:tgtEl>
                                        <p:attrNameLst>
                                          <p:attrName>style.visibility</p:attrName>
                                        </p:attrNameLst>
                                      </p:cBhvr>
                                      <p:to>
                                        <p:strVal val="visible"/>
                                      </p:to>
                                    </p:set>
                                    <p:animEffect transition="in" filter="fade">
                                      <p:cBhvr>
                                        <p:cTn id="97" dur="500"/>
                                        <p:tgtEl>
                                          <p:spTgt spid="125"/>
                                        </p:tgtEl>
                                      </p:cBhvr>
                                    </p:animEffect>
                                  </p:childTnLst>
                                </p:cTn>
                              </p:par>
                            </p:childTnLst>
                          </p:cTn>
                        </p:par>
                      </p:childTnLst>
                    </p:cTn>
                  </p:par>
                </p:childTnLst>
              </p:cTn>
              <p:nextCondLst>
                <p:cond evt="onClick" delay="0">
                  <p:tgtEl>
                    <p:spTgt spid="84"/>
                  </p:tgtEl>
                </p:cond>
              </p:nextCondLst>
            </p:seq>
            <p:seq concurrent="1" nextAc="seek">
              <p:cTn id="98" restart="whenNotActive" fill="hold" evtFilter="cancelBubble" nodeType="interactiveSeq">
                <p:stCondLst>
                  <p:cond evt="onClick" delay="0">
                    <p:tgtEl>
                      <p:spTgt spid="85"/>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131"/>
                                        </p:tgtEl>
                                        <p:attrNameLst>
                                          <p:attrName>style.visibility</p:attrName>
                                        </p:attrNameLst>
                                      </p:cBhvr>
                                      <p:to>
                                        <p:strVal val="visible"/>
                                      </p:to>
                                    </p:set>
                                    <p:animEffect transition="in" filter="fade">
                                      <p:cBhvr>
                                        <p:cTn id="103" dur="500"/>
                                        <p:tgtEl>
                                          <p:spTgt spid="131"/>
                                        </p:tgtEl>
                                      </p:cBhvr>
                                    </p:animEffect>
                                  </p:childTnLst>
                                </p:cTn>
                              </p:par>
                            </p:childTnLst>
                          </p:cTn>
                        </p:par>
                      </p:childTnLst>
                    </p:cTn>
                  </p:par>
                </p:childTnLst>
              </p:cTn>
              <p:nextCondLst>
                <p:cond evt="onClick" delay="0">
                  <p:tgtEl>
                    <p:spTgt spid="85"/>
                  </p:tgtEl>
                </p:cond>
              </p:nextCondLst>
            </p:seq>
            <p:seq concurrent="1" nextAc="seek">
              <p:cTn id="104" restart="whenNotActive" fill="hold" evtFilter="cancelBubble" nodeType="interactiveSeq">
                <p:stCondLst>
                  <p:cond evt="onClick" delay="0">
                    <p:tgtEl>
                      <p:spTgt spid="86"/>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136"/>
                                        </p:tgtEl>
                                        <p:attrNameLst>
                                          <p:attrName>style.visibility</p:attrName>
                                        </p:attrNameLst>
                                      </p:cBhvr>
                                      <p:to>
                                        <p:strVal val="visible"/>
                                      </p:to>
                                    </p:set>
                                    <p:animEffect transition="in" filter="fade">
                                      <p:cBhvr>
                                        <p:cTn id="109" dur="500"/>
                                        <p:tgtEl>
                                          <p:spTgt spid="136"/>
                                        </p:tgtEl>
                                      </p:cBhvr>
                                    </p:animEffect>
                                  </p:childTnLst>
                                </p:cTn>
                              </p:par>
                            </p:childTnLst>
                          </p:cTn>
                        </p:par>
                      </p:childTnLst>
                    </p:cTn>
                  </p:par>
                </p:childTnLst>
              </p:cTn>
              <p:nextCondLst>
                <p:cond evt="onClick" delay="0">
                  <p:tgtEl>
                    <p:spTgt spid="86"/>
                  </p:tgtEl>
                </p:cond>
              </p:nextCondLst>
            </p:seq>
            <p:seq concurrent="1" nextAc="seek">
              <p:cTn id="110" restart="whenNotActive" fill="hold" evtFilter="cancelBubble" nodeType="interactiveSeq">
                <p:stCondLst>
                  <p:cond evt="onClick" delay="0">
                    <p:tgtEl>
                      <p:spTgt spid="87"/>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141"/>
                                        </p:tgtEl>
                                        <p:attrNameLst>
                                          <p:attrName>style.visibility</p:attrName>
                                        </p:attrNameLst>
                                      </p:cBhvr>
                                      <p:to>
                                        <p:strVal val="visible"/>
                                      </p:to>
                                    </p:set>
                                    <p:animEffect transition="in" filter="fade">
                                      <p:cBhvr>
                                        <p:cTn id="115" dur="500"/>
                                        <p:tgtEl>
                                          <p:spTgt spid="141"/>
                                        </p:tgtEl>
                                      </p:cBhvr>
                                    </p:animEffect>
                                  </p:childTnLst>
                                </p:cTn>
                              </p:par>
                            </p:childTnLst>
                          </p:cTn>
                        </p:par>
                      </p:childTnLst>
                    </p:cTn>
                  </p:par>
                </p:childTnLst>
              </p:cTn>
              <p:nextCondLst>
                <p:cond evt="onClick" delay="0">
                  <p:tgtEl>
                    <p:spTgt spid="87"/>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4E93CA-5C89-43D1-BB65-9E71F97411A4}"/>
              </a:ext>
            </a:extLst>
          </p:cNvPr>
          <p:cNvSpPr>
            <a:spLocks noGrp="1"/>
          </p:cNvSpPr>
          <p:nvPr>
            <p:ph type="title"/>
          </p:nvPr>
        </p:nvSpPr>
        <p:spPr>
          <a:xfrm>
            <a:off x="1084540" y="581987"/>
            <a:ext cx="9199412" cy="966397"/>
          </a:xfrm>
        </p:spPr>
        <p:txBody>
          <a:bodyPr/>
          <a:lstStyle/>
          <a:p>
            <a:r>
              <a:rPr lang="sv-SE" dirty="0"/>
              <a:t>Vilka krav ställs på oss och vår verksamhet?</a:t>
            </a:r>
          </a:p>
        </p:txBody>
      </p:sp>
      <p:sp>
        <p:nvSpPr>
          <p:cNvPr id="11" name="Platshållare för innehåll 2">
            <a:extLst>
              <a:ext uri="{FF2B5EF4-FFF2-40B4-BE49-F238E27FC236}">
                <a16:creationId xmlns:a16="http://schemas.microsoft.com/office/drawing/2014/main" id="{EEBBA66C-D0AF-4880-B3A2-3627B8E47040}"/>
              </a:ext>
            </a:extLst>
          </p:cNvPr>
          <p:cNvSpPr txBox="1">
            <a:spLocks/>
          </p:cNvSpPr>
          <p:nvPr/>
        </p:nvSpPr>
        <p:spPr>
          <a:xfrm>
            <a:off x="1158419" y="1508208"/>
            <a:ext cx="4977603" cy="1461600"/>
          </a:xfrm>
          <a:prstGeom prst="rect">
            <a:avLst/>
          </a:prstGeom>
          <a:solidFill>
            <a:schemeClr val="accent2"/>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2376"/>
              </a:spcBef>
              <a:buNone/>
            </a:pPr>
            <a:endParaRPr lang="sv-SE" sz="2400" b="1" dirty="0"/>
          </a:p>
          <a:p>
            <a:pPr marL="0" indent="0" algn="ctr">
              <a:spcBef>
                <a:spcPts val="1176"/>
              </a:spcBef>
              <a:buNone/>
            </a:pPr>
            <a:r>
              <a:rPr lang="sv-SE" sz="2400" dirty="0">
                <a:solidFill>
                  <a:schemeClr val="bg1"/>
                </a:solidFill>
                <a:latin typeface="+mj-lt"/>
              </a:rPr>
              <a:t>Extraordinära händelser i kommuner och landsting</a:t>
            </a:r>
          </a:p>
          <a:p>
            <a:pPr marL="0" indent="0">
              <a:buNone/>
            </a:pPr>
            <a:endParaRPr lang="sv-SE" sz="3200" b="1" dirty="0"/>
          </a:p>
        </p:txBody>
      </p:sp>
      <p:sp>
        <p:nvSpPr>
          <p:cNvPr id="10" name="Platshållare för innehåll 2">
            <a:extLst>
              <a:ext uri="{FF2B5EF4-FFF2-40B4-BE49-F238E27FC236}">
                <a16:creationId xmlns:a16="http://schemas.microsoft.com/office/drawing/2014/main" id="{BFD87351-971E-C842-8B76-E2757C512896}"/>
              </a:ext>
            </a:extLst>
          </p:cNvPr>
          <p:cNvSpPr txBox="1">
            <a:spLocks/>
          </p:cNvSpPr>
          <p:nvPr/>
        </p:nvSpPr>
        <p:spPr>
          <a:xfrm>
            <a:off x="6241464" y="1498743"/>
            <a:ext cx="4977603" cy="1461600"/>
          </a:xfrm>
          <a:prstGeom prst="rect">
            <a:avLst/>
          </a:prstGeom>
          <a:solidFill>
            <a:srgbClr val="B47D9A"/>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2376"/>
              </a:spcBef>
              <a:buNone/>
            </a:pPr>
            <a:endParaRPr lang="sv-SE" sz="2400" b="1" dirty="0"/>
          </a:p>
          <a:p>
            <a:pPr marL="0" indent="0" algn="ctr">
              <a:buNone/>
            </a:pPr>
            <a:r>
              <a:rPr lang="sv-SE" sz="2400" dirty="0">
                <a:solidFill>
                  <a:schemeClr val="bg1"/>
                </a:solidFill>
                <a:latin typeface="+mj-lt"/>
              </a:rPr>
              <a:t>Statliga myndigheters beredskap</a:t>
            </a:r>
          </a:p>
          <a:p>
            <a:pPr marL="0" indent="0">
              <a:buNone/>
            </a:pPr>
            <a:endParaRPr lang="sv-SE" sz="3200" b="1" dirty="0"/>
          </a:p>
        </p:txBody>
      </p:sp>
      <p:sp>
        <p:nvSpPr>
          <p:cNvPr id="12" name="Platshållare för innehåll 2">
            <a:extLst>
              <a:ext uri="{FF2B5EF4-FFF2-40B4-BE49-F238E27FC236}">
                <a16:creationId xmlns:a16="http://schemas.microsoft.com/office/drawing/2014/main" id="{5C938BF4-262D-5C42-9704-EF7FCF75D2B0}"/>
              </a:ext>
            </a:extLst>
          </p:cNvPr>
          <p:cNvSpPr txBox="1">
            <a:spLocks/>
          </p:cNvSpPr>
          <p:nvPr/>
        </p:nvSpPr>
        <p:spPr>
          <a:xfrm>
            <a:off x="1158419" y="3059805"/>
            <a:ext cx="4977603" cy="1461600"/>
          </a:xfrm>
          <a:prstGeom prst="rect">
            <a:avLst/>
          </a:prstGeom>
          <a:solidFill>
            <a:srgbClr val="B47D9A"/>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2376"/>
              </a:spcBef>
              <a:buNone/>
            </a:pPr>
            <a:endParaRPr lang="sv-SE" sz="2400" b="1" dirty="0"/>
          </a:p>
          <a:p>
            <a:pPr marL="0" indent="0" algn="ctr">
              <a:buNone/>
            </a:pPr>
            <a:r>
              <a:rPr lang="sv-SE" sz="2400" dirty="0">
                <a:solidFill>
                  <a:schemeClr val="bg1"/>
                </a:solidFill>
                <a:latin typeface="+mj-lt"/>
              </a:rPr>
              <a:t>Säkerhetsskyddslag (2018:585)</a:t>
            </a:r>
          </a:p>
          <a:p>
            <a:pPr marL="0" indent="0">
              <a:buNone/>
            </a:pPr>
            <a:endParaRPr lang="sv-SE" sz="3200" b="1" dirty="0"/>
          </a:p>
        </p:txBody>
      </p:sp>
      <p:sp>
        <p:nvSpPr>
          <p:cNvPr id="14" name="Platshållare för innehåll 2">
            <a:extLst>
              <a:ext uri="{FF2B5EF4-FFF2-40B4-BE49-F238E27FC236}">
                <a16:creationId xmlns:a16="http://schemas.microsoft.com/office/drawing/2014/main" id="{B3A1045F-B3E5-1D44-B415-8192EA31D9B2}"/>
              </a:ext>
            </a:extLst>
          </p:cNvPr>
          <p:cNvSpPr txBox="1">
            <a:spLocks/>
          </p:cNvSpPr>
          <p:nvPr/>
        </p:nvSpPr>
        <p:spPr>
          <a:xfrm>
            <a:off x="6241463" y="3059805"/>
            <a:ext cx="4977603" cy="1461600"/>
          </a:xfrm>
          <a:prstGeom prst="rect">
            <a:avLst/>
          </a:prstGeom>
          <a:solidFill>
            <a:schemeClr val="accent2"/>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2376"/>
              </a:spcBef>
              <a:buNone/>
            </a:pPr>
            <a:endParaRPr lang="sv-SE" sz="2400" b="1" dirty="0"/>
          </a:p>
          <a:p>
            <a:pPr marL="0" indent="0" algn="ctr">
              <a:buNone/>
            </a:pPr>
            <a:r>
              <a:rPr lang="sv-SE" sz="2400" dirty="0">
                <a:solidFill>
                  <a:schemeClr val="bg1"/>
                </a:solidFill>
                <a:latin typeface="+mj-lt"/>
              </a:rPr>
              <a:t>NIS-direktivet</a:t>
            </a:r>
          </a:p>
          <a:p>
            <a:pPr marL="0" indent="0">
              <a:buNone/>
            </a:pPr>
            <a:endParaRPr lang="sv-SE" sz="3200" b="1" dirty="0"/>
          </a:p>
        </p:txBody>
      </p:sp>
      <p:sp>
        <p:nvSpPr>
          <p:cNvPr id="15" name="Platshållare för innehåll 2">
            <a:extLst>
              <a:ext uri="{FF2B5EF4-FFF2-40B4-BE49-F238E27FC236}">
                <a16:creationId xmlns:a16="http://schemas.microsoft.com/office/drawing/2014/main" id="{78D4D956-70B2-5847-B069-EA46F7C7BE18}"/>
              </a:ext>
            </a:extLst>
          </p:cNvPr>
          <p:cNvSpPr txBox="1">
            <a:spLocks/>
          </p:cNvSpPr>
          <p:nvPr/>
        </p:nvSpPr>
        <p:spPr>
          <a:xfrm>
            <a:off x="1158419" y="4622887"/>
            <a:ext cx="4977603" cy="1461600"/>
          </a:xfrm>
          <a:prstGeom prst="rect">
            <a:avLst/>
          </a:prstGeom>
          <a:solidFill>
            <a:schemeClr val="accent2"/>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2376"/>
              </a:spcBef>
              <a:buNone/>
            </a:pPr>
            <a:endParaRPr lang="sv-SE" sz="2400" b="1" dirty="0"/>
          </a:p>
          <a:p>
            <a:pPr marL="0" indent="0" algn="ctr">
              <a:buNone/>
            </a:pPr>
            <a:r>
              <a:rPr lang="sv-SE" sz="2400" dirty="0">
                <a:solidFill>
                  <a:schemeClr val="bg1"/>
                </a:solidFill>
                <a:latin typeface="+mj-lt"/>
              </a:rPr>
              <a:t>Finansinspektionens </a:t>
            </a:r>
            <a:br>
              <a:rPr lang="sv-SE" sz="2400" dirty="0">
                <a:solidFill>
                  <a:schemeClr val="bg1"/>
                </a:solidFill>
                <a:latin typeface="+mj-lt"/>
              </a:rPr>
            </a:br>
            <a:r>
              <a:rPr lang="sv-SE" sz="2400" dirty="0">
                <a:solidFill>
                  <a:schemeClr val="bg1"/>
                </a:solidFill>
                <a:latin typeface="+mj-lt"/>
              </a:rPr>
              <a:t>föreskrifter och allmänna råd </a:t>
            </a:r>
          </a:p>
          <a:p>
            <a:pPr marL="0" indent="0">
              <a:buNone/>
            </a:pPr>
            <a:endParaRPr lang="sv-SE" sz="3200" b="1" dirty="0"/>
          </a:p>
        </p:txBody>
      </p:sp>
      <p:sp>
        <p:nvSpPr>
          <p:cNvPr id="16" name="Platshållare för innehåll 2">
            <a:extLst>
              <a:ext uri="{FF2B5EF4-FFF2-40B4-BE49-F238E27FC236}">
                <a16:creationId xmlns:a16="http://schemas.microsoft.com/office/drawing/2014/main" id="{B361E304-9783-2C4C-90EE-DE85B091F47E}"/>
              </a:ext>
            </a:extLst>
          </p:cNvPr>
          <p:cNvSpPr txBox="1">
            <a:spLocks/>
          </p:cNvSpPr>
          <p:nvPr/>
        </p:nvSpPr>
        <p:spPr>
          <a:xfrm>
            <a:off x="6241462" y="4620867"/>
            <a:ext cx="4977603" cy="1461600"/>
          </a:xfrm>
          <a:prstGeom prst="rect">
            <a:avLst/>
          </a:prstGeom>
          <a:solidFill>
            <a:srgbClr val="B47D9A"/>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2376"/>
              </a:spcBef>
              <a:buNone/>
            </a:pPr>
            <a:endParaRPr lang="sv-SE" sz="2400" b="1" dirty="0"/>
          </a:p>
          <a:p>
            <a:pPr marL="0" indent="0">
              <a:buNone/>
            </a:pPr>
            <a:r>
              <a:rPr lang="sv-SE" sz="1600" i="1" dirty="0">
                <a:solidFill>
                  <a:schemeClr val="bg1"/>
                </a:solidFill>
              </a:rPr>
              <a:t>[Kommentar: Här kan exemplen ersättas med legala krav som gäller er samhällsviktiga verksamhet.] </a:t>
            </a:r>
          </a:p>
          <a:p>
            <a:pPr marL="0" indent="0">
              <a:buNone/>
            </a:pPr>
            <a:endParaRPr lang="sv-SE" sz="3200" b="1" dirty="0"/>
          </a:p>
        </p:txBody>
      </p:sp>
    </p:spTree>
    <p:extLst>
      <p:ext uri="{BB962C8B-B14F-4D97-AF65-F5344CB8AC3E}">
        <p14:creationId xmlns:p14="http://schemas.microsoft.com/office/powerpoint/2010/main" val="22689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B6B1B654-1178-0446-90C3-C21E1238D8E6}"/>
              </a:ext>
            </a:extLst>
          </p:cNvPr>
          <p:cNvSpPr txBox="1">
            <a:spLocks noGrp="1"/>
          </p:cNvSpPr>
          <p:nvPr>
            <p:ph type="title" idx="4294967295"/>
          </p:nvPr>
        </p:nvSpPr>
        <p:spPr>
          <a:xfrm>
            <a:off x="1084540" y="581987"/>
            <a:ext cx="9199412" cy="9663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mj-lt"/>
                <a:ea typeface="+mj-ea"/>
                <a:cs typeface="+mj-cs"/>
              </a:rPr>
              <a:t>Tre snabba för att starta vårt arbete</a:t>
            </a:r>
          </a:p>
        </p:txBody>
      </p:sp>
      <p:grpSp>
        <p:nvGrpSpPr>
          <p:cNvPr id="10" name="Grupp 9">
            <a:extLst>
              <a:ext uri="{FF2B5EF4-FFF2-40B4-BE49-F238E27FC236}">
                <a16:creationId xmlns:a16="http://schemas.microsoft.com/office/drawing/2014/main" id="{D87C5AD1-246C-2F4D-A2B0-9A4927E8FB03}"/>
              </a:ext>
              <a:ext uri="{C183D7F6-B498-43B3-948B-1728B52AA6E4}">
                <adec:decorative xmlns:adec="http://schemas.microsoft.com/office/drawing/2017/decorative" val="1"/>
              </a:ext>
            </a:extLst>
          </p:cNvPr>
          <p:cNvGrpSpPr/>
          <p:nvPr/>
        </p:nvGrpSpPr>
        <p:grpSpPr>
          <a:xfrm>
            <a:off x="1187855" y="1940956"/>
            <a:ext cx="774286" cy="650250"/>
            <a:chOff x="1112655" y="2778750"/>
            <a:chExt cx="774286" cy="650250"/>
          </a:xfrm>
        </p:grpSpPr>
        <p:sp>
          <p:nvSpPr>
            <p:cNvPr id="4" name="Rektangel 3">
              <a:extLst>
                <a:ext uri="{FF2B5EF4-FFF2-40B4-BE49-F238E27FC236}">
                  <a16:creationId xmlns:a16="http://schemas.microsoft.com/office/drawing/2014/main" id="{A9FC3860-3C41-EA46-AFD0-9A0C754E3584}"/>
                </a:ext>
              </a:extLst>
            </p:cNvPr>
            <p:cNvSpPr/>
            <p:nvPr/>
          </p:nvSpPr>
          <p:spPr>
            <a:xfrm>
              <a:off x="1112655" y="2870200"/>
              <a:ext cx="559135" cy="55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F68AEBFD-8B55-5B4D-966E-69E178C46EBF}"/>
                </a:ext>
              </a:extLst>
            </p:cNvPr>
            <p:cNvPicPr>
              <a:picLocks noChangeAspect="1"/>
            </p:cNvPicPr>
            <p:nvPr/>
          </p:nvPicPr>
          <p:blipFill>
            <a:blip r:embed="rId3"/>
            <a:stretch>
              <a:fillRect/>
            </a:stretch>
          </p:blipFill>
          <p:spPr>
            <a:xfrm>
              <a:off x="1163788" y="2778750"/>
              <a:ext cx="723153" cy="558800"/>
            </a:xfrm>
            <a:prstGeom prst="rect">
              <a:avLst/>
            </a:prstGeom>
          </p:spPr>
        </p:pic>
      </p:grpSp>
      <p:sp>
        <p:nvSpPr>
          <p:cNvPr id="18" name="Rektangel 17">
            <a:extLst>
              <a:ext uri="{FF2B5EF4-FFF2-40B4-BE49-F238E27FC236}">
                <a16:creationId xmlns:a16="http://schemas.microsoft.com/office/drawing/2014/main" id="{B6AF2191-18BD-7943-B404-F6497B341A04}"/>
              </a:ext>
            </a:extLst>
          </p:cNvPr>
          <p:cNvSpPr/>
          <p:nvPr/>
        </p:nvSpPr>
        <p:spPr>
          <a:xfrm>
            <a:off x="1959322" y="2143340"/>
            <a:ext cx="6099747" cy="400110"/>
          </a:xfrm>
          <a:prstGeom prst="rect">
            <a:avLst/>
          </a:prstGeom>
        </p:spPr>
        <p:txBody>
          <a:bodyPr wrap="none">
            <a:spAutoFit/>
          </a:bodyPr>
          <a:lstStyle/>
          <a:p>
            <a:r>
              <a:rPr lang="sv-SE" sz="2000" b="1" dirty="0">
                <a:latin typeface="+mj-lt"/>
              </a:rPr>
              <a:t>Ta beslut om arbetet med kontinuitetshantering </a:t>
            </a:r>
          </a:p>
        </p:txBody>
      </p:sp>
      <p:grpSp>
        <p:nvGrpSpPr>
          <p:cNvPr id="11" name="Grupp 10">
            <a:extLst>
              <a:ext uri="{FF2B5EF4-FFF2-40B4-BE49-F238E27FC236}">
                <a16:creationId xmlns:a16="http://schemas.microsoft.com/office/drawing/2014/main" id="{81CF441D-51A9-D040-8F92-33AC6AC3027B}"/>
              </a:ext>
              <a:ext uri="{C183D7F6-B498-43B3-948B-1728B52AA6E4}">
                <adec:decorative xmlns:adec="http://schemas.microsoft.com/office/drawing/2017/decorative" val="1"/>
              </a:ext>
            </a:extLst>
          </p:cNvPr>
          <p:cNvGrpSpPr/>
          <p:nvPr/>
        </p:nvGrpSpPr>
        <p:grpSpPr>
          <a:xfrm>
            <a:off x="1185036" y="3141028"/>
            <a:ext cx="774286" cy="650250"/>
            <a:chOff x="1112655" y="2778750"/>
            <a:chExt cx="774286" cy="650250"/>
          </a:xfrm>
        </p:grpSpPr>
        <p:sp>
          <p:nvSpPr>
            <p:cNvPr id="12" name="Rektangel 11">
              <a:extLst>
                <a:ext uri="{FF2B5EF4-FFF2-40B4-BE49-F238E27FC236}">
                  <a16:creationId xmlns:a16="http://schemas.microsoft.com/office/drawing/2014/main" id="{1E564223-35DA-ED41-B37F-B3067B6D2EF5}"/>
                </a:ext>
              </a:extLst>
            </p:cNvPr>
            <p:cNvSpPr/>
            <p:nvPr/>
          </p:nvSpPr>
          <p:spPr>
            <a:xfrm>
              <a:off x="1112655" y="2870200"/>
              <a:ext cx="559135" cy="55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1FD260C7-62C0-4A40-872F-A2F211C3D93D}"/>
                </a:ext>
              </a:extLst>
            </p:cNvPr>
            <p:cNvPicPr>
              <a:picLocks noChangeAspect="1"/>
            </p:cNvPicPr>
            <p:nvPr/>
          </p:nvPicPr>
          <p:blipFill>
            <a:blip r:embed="rId3"/>
            <a:stretch>
              <a:fillRect/>
            </a:stretch>
          </p:blipFill>
          <p:spPr>
            <a:xfrm>
              <a:off x="1163788" y="2778750"/>
              <a:ext cx="723153" cy="558800"/>
            </a:xfrm>
            <a:prstGeom prst="rect">
              <a:avLst/>
            </a:prstGeom>
          </p:spPr>
        </p:pic>
      </p:grpSp>
      <p:sp>
        <p:nvSpPr>
          <p:cNvPr id="19" name="Rektangel 18">
            <a:extLst>
              <a:ext uri="{FF2B5EF4-FFF2-40B4-BE49-F238E27FC236}">
                <a16:creationId xmlns:a16="http://schemas.microsoft.com/office/drawing/2014/main" id="{A708F4EE-8875-0641-A767-3C9786A61C0E}"/>
              </a:ext>
            </a:extLst>
          </p:cNvPr>
          <p:cNvSpPr/>
          <p:nvPr/>
        </p:nvSpPr>
        <p:spPr>
          <a:xfrm>
            <a:off x="2010455" y="3311972"/>
            <a:ext cx="6247223" cy="400110"/>
          </a:xfrm>
          <a:prstGeom prst="rect">
            <a:avLst/>
          </a:prstGeom>
        </p:spPr>
        <p:txBody>
          <a:bodyPr wrap="none">
            <a:spAutoFit/>
          </a:bodyPr>
          <a:lstStyle/>
          <a:p>
            <a:r>
              <a:rPr lang="sv-SE" sz="2000" b="1" dirty="0">
                <a:latin typeface="+mj-lt"/>
              </a:rPr>
              <a:t>Informera verksamheterna om roller och mandat</a:t>
            </a:r>
          </a:p>
        </p:txBody>
      </p:sp>
      <p:grpSp>
        <p:nvGrpSpPr>
          <p:cNvPr id="14" name="Grupp 13">
            <a:extLst>
              <a:ext uri="{FF2B5EF4-FFF2-40B4-BE49-F238E27FC236}">
                <a16:creationId xmlns:a16="http://schemas.microsoft.com/office/drawing/2014/main" id="{37601998-7903-114D-8B6F-F042558A3EE0}"/>
              </a:ext>
              <a:ext uri="{C183D7F6-B498-43B3-948B-1728B52AA6E4}">
                <adec:decorative xmlns:adec="http://schemas.microsoft.com/office/drawing/2017/decorative" val="1"/>
              </a:ext>
            </a:extLst>
          </p:cNvPr>
          <p:cNvGrpSpPr/>
          <p:nvPr/>
        </p:nvGrpSpPr>
        <p:grpSpPr>
          <a:xfrm>
            <a:off x="1185036" y="4300053"/>
            <a:ext cx="774286" cy="650250"/>
            <a:chOff x="1112655" y="2778750"/>
            <a:chExt cx="774286" cy="650250"/>
          </a:xfrm>
        </p:grpSpPr>
        <p:sp>
          <p:nvSpPr>
            <p:cNvPr id="15" name="Rektangel 14">
              <a:extLst>
                <a:ext uri="{FF2B5EF4-FFF2-40B4-BE49-F238E27FC236}">
                  <a16:creationId xmlns:a16="http://schemas.microsoft.com/office/drawing/2014/main" id="{A9E12522-293E-624C-B878-31EBA83D6F25}"/>
                </a:ext>
              </a:extLst>
            </p:cNvPr>
            <p:cNvSpPr/>
            <p:nvPr/>
          </p:nvSpPr>
          <p:spPr>
            <a:xfrm>
              <a:off x="1112655" y="2870200"/>
              <a:ext cx="559135" cy="55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09C65936-E9AD-B043-9976-A34AFD1E49BF}"/>
                </a:ext>
              </a:extLst>
            </p:cNvPr>
            <p:cNvPicPr>
              <a:picLocks noChangeAspect="1"/>
            </p:cNvPicPr>
            <p:nvPr/>
          </p:nvPicPr>
          <p:blipFill>
            <a:blip r:embed="rId3"/>
            <a:stretch>
              <a:fillRect/>
            </a:stretch>
          </p:blipFill>
          <p:spPr>
            <a:xfrm>
              <a:off x="1163788" y="2778750"/>
              <a:ext cx="723153" cy="558800"/>
            </a:xfrm>
            <a:prstGeom prst="rect">
              <a:avLst/>
            </a:prstGeom>
          </p:spPr>
        </p:pic>
      </p:grpSp>
      <p:sp>
        <p:nvSpPr>
          <p:cNvPr id="20" name="Rektangel 19">
            <a:extLst>
              <a:ext uri="{FF2B5EF4-FFF2-40B4-BE49-F238E27FC236}">
                <a16:creationId xmlns:a16="http://schemas.microsoft.com/office/drawing/2014/main" id="{4CA37AB3-12C0-414A-BE48-CBD38577E293}"/>
              </a:ext>
            </a:extLst>
          </p:cNvPr>
          <p:cNvSpPr/>
          <p:nvPr/>
        </p:nvSpPr>
        <p:spPr>
          <a:xfrm>
            <a:off x="2010454" y="4327093"/>
            <a:ext cx="8422849" cy="707886"/>
          </a:xfrm>
          <a:prstGeom prst="rect">
            <a:avLst/>
          </a:prstGeom>
        </p:spPr>
        <p:txBody>
          <a:bodyPr wrap="square">
            <a:spAutoFit/>
          </a:bodyPr>
          <a:lstStyle/>
          <a:p>
            <a:r>
              <a:rPr lang="sv-SE" sz="2000" b="1" dirty="0">
                <a:latin typeface="+mj-lt"/>
              </a:rPr>
              <a:t>Välj ut en eller flera samhällsviktiga verksamheter för att påbörja arbetet. </a:t>
            </a:r>
          </a:p>
        </p:txBody>
      </p:sp>
    </p:spTree>
    <p:extLst>
      <p:ext uri="{BB962C8B-B14F-4D97-AF65-F5344CB8AC3E}">
        <p14:creationId xmlns:p14="http://schemas.microsoft.com/office/powerpoint/2010/main" val="112344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0027" y="1793592"/>
            <a:ext cx="8803720" cy="633743"/>
          </a:xfrm>
        </p:spPr>
        <p:txBody>
          <a:bodyPr/>
          <a:lstStyle/>
          <a:p>
            <a:r>
              <a:rPr lang="sv-SE" dirty="0"/>
              <a:t>www.msb.se/kontinuitetshantering</a:t>
            </a:r>
          </a:p>
        </p:txBody>
      </p:sp>
      <p:sp>
        <p:nvSpPr>
          <p:cNvPr id="3" name="Rektangel 2">
            <a:hlinkClick r:id="rId3"/>
            <a:extLst>
              <a:ext uri="{FF2B5EF4-FFF2-40B4-BE49-F238E27FC236}">
                <a16:creationId xmlns:a16="http://schemas.microsoft.com/office/drawing/2014/main" id="{1F81D560-CDDB-72B1-A436-AD6C11AB871F}"/>
              </a:ext>
              <a:ext uri="{C183D7F6-B498-43B3-948B-1728B52AA6E4}">
                <adec:decorative xmlns:adec="http://schemas.microsoft.com/office/drawing/2017/decorative" val="1"/>
              </a:ext>
            </a:extLst>
          </p:cNvPr>
          <p:cNvSpPr/>
          <p:nvPr/>
        </p:nvSpPr>
        <p:spPr>
          <a:xfrm>
            <a:off x="1500026" y="1793592"/>
            <a:ext cx="8631979" cy="633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67278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3388" y="1109288"/>
            <a:ext cx="6004336" cy="516224"/>
          </a:xfrm>
        </p:spPr>
        <p:txBody>
          <a:bodyPr/>
          <a:lstStyle/>
          <a:p>
            <a:r>
              <a:rPr lang="sv-SE" dirty="0"/>
              <a:t>Om materialet</a:t>
            </a:r>
          </a:p>
        </p:txBody>
      </p:sp>
      <p:sp>
        <p:nvSpPr>
          <p:cNvPr id="3" name="Platshållare för innehåll 2"/>
          <p:cNvSpPr txBox="1">
            <a:spLocks/>
          </p:cNvSpPr>
          <p:nvPr/>
        </p:nvSpPr>
        <p:spPr>
          <a:xfrm>
            <a:off x="1773388" y="2265120"/>
            <a:ext cx="8580582" cy="1728338"/>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t>Det här bildspelet syftar till att ge en övergripande beskrivning av nyttan med kontinuitetshantering. Det kan exempelvis användas i samband med information och förankring hos beslutsfattare och verksamhet. </a:t>
            </a:r>
          </a:p>
          <a:p>
            <a:pPr marL="0" indent="0">
              <a:buNone/>
            </a:pPr>
            <a:r>
              <a:rPr lang="sv-SE" sz="1600" dirty="0"/>
              <a:t>Välj ut de bilder som passar</a:t>
            </a:r>
            <a:r>
              <a:rPr lang="sv-SE" sz="1600" dirty="0">
                <a:solidFill>
                  <a:schemeClr val="tx1"/>
                </a:solidFill>
              </a:rPr>
              <a:t> för </a:t>
            </a:r>
            <a:r>
              <a:rPr lang="sv-SE" sz="1600" dirty="0"/>
              <a:t>sammanhanget. Noteringarna i anteckningsfältet innehåller </a:t>
            </a:r>
            <a:r>
              <a:rPr lang="sv-SE" sz="1600" u="sng" dirty="0"/>
              <a:t>förslag</a:t>
            </a:r>
            <a:r>
              <a:rPr lang="sv-SE" sz="1600" dirty="0"/>
              <a:t> till </a:t>
            </a:r>
            <a:r>
              <a:rPr lang="sv-SE" sz="1600" dirty="0" err="1"/>
              <a:t>talmanus</a:t>
            </a:r>
            <a:r>
              <a:rPr lang="sv-SE" sz="1600" dirty="0"/>
              <a:t>. Det går bra att använda foton eller illustrationer i egna presentationer så länge namn på fotograf och källa (MSB) anges.</a:t>
            </a:r>
          </a:p>
          <a:p>
            <a:endParaRPr lang="sv-SE" sz="1200" dirty="0"/>
          </a:p>
          <a:p>
            <a:pPr marL="0" indent="0">
              <a:buNone/>
            </a:pPr>
            <a:endParaRPr lang="sv-SE" sz="1200" dirty="0"/>
          </a:p>
          <a:p>
            <a:endParaRPr lang="sv-SE" sz="1600" dirty="0"/>
          </a:p>
        </p:txBody>
      </p:sp>
      <p:sp>
        <p:nvSpPr>
          <p:cNvPr id="4" name="textruta 3"/>
          <p:cNvSpPr txBox="1"/>
          <p:nvPr/>
        </p:nvSpPr>
        <p:spPr>
          <a:xfrm>
            <a:off x="438998" y="6498693"/>
            <a:ext cx="4773081" cy="338554"/>
          </a:xfrm>
          <a:prstGeom prst="rect">
            <a:avLst/>
          </a:prstGeom>
          <a:noFill/>
        </p:spPr>
        <p:txBody>
          <a:bodyPr wrap="square" rtlCol="0">
            <a:spAutoFit/>
          </a:bodyPr>
          <a:lstStyle/>
          <a:p>
            <a:r>
              <a:rPr lang="sv-SE" sz="1600" dirty="0"/>
              <a:t>Publ.nr: MSB1417 – reviderad november 2022</a:t>
            </a:r>
          </a:p>
        </p:txBody>
      </p:sp>
      <p:grpSp>
        <p:nvGrpSpPr>
          <p:cNvPr id="16" name="Grupp 15">
            <a:extLst>
              <a:ext uri="{FF2B5EF4-FFF2-40B4-BE49-F238E27FC236}">
                <a16:creationId xmlns:a16="http://schemas.microsoft.com/office/drawing/2014/main" id="{E8998ED0-D060-F74F-83E9-B385F01D5BA6}"/>
              </a:ext>
              <a:ext uri="{C183D7F6-B498-43B3-948B-1728B52AA6E4}">
                <adec:decorative xmlns:adec="http://schemas.microsoft.com/office/drawing/2017/decorative" val="1"/>
              </a:ext>
            </a:extLst>
          </p:cNvPr>
          <p:cNvGrpSpPr/>
          <p:nvPr/>
        </p:nvGrpSpPr>
        <p:grpSpPr>
          <a:xfrm>
            <a:off x="4190507" y="4474459"/>
            <a:ext cx="5311136" cy="1388993"/>
            <a:chOff x="886762" y="4282624"/>
            <a:chExt cx="5311136" cy="1388993"/>
          </a:xfrm>
        </p:grpSpPr>
        <p:sp>
          <p:nvSpPr>
            <p:cNvPr id="17" name="Rektangel 16">
              <a:extLst>
                <a:ext uri="{FF2B5EF4-FFF2-40B4-BE49-F238E27FC236}">
                  <a16:creationId xmlns:a16="http://schemas.microsoft.com/office/drawing/2014/main" id="{CDC37941-FD99-884E-95DC-2C9D29606DBB}"/>
                </a:ext>
              </a:extLst>
            </p:cNvPr>
            <p:cNvSpPr/>
            <p:nvPr/>
          </p:nvSpPr>
          <p:spPr>
            <a:xfrm>
              <a:off x="886762" y="4282624"/>
              <a:ext cx="5311136" cy="1388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3999" tIns="144000" rIns="0" bIns="180000" rtlCol="0" anchor="ctr" anchorCtr="0">
              <a:spAutoFit/>
            </a:bodyPr>
            <a:lstStyle/>
            <a:p>
              <a:pPr>
                <a:spcAft>
                  <a:spcPts val="600"/>
                </a:spcAft>
              </a:pPr>
              <a:r>
                <a:rPr lang="sv-SE" sz="1600" dirty="0">
                  <a:solidFill>
                    <a:schemeClr val="tx1"/>
                  </a:solidFill>
                </a:rPr>
                <a:t>För mer material kring kontinuitetshantering, besök oss på </a:t>
              </a:r>
              <a:r>
                <a:rPr lang="sv-SE" sz="1600" b="1" dirty="0">
                  <a:solidFill>
                    <a:schemeClr val="tx1"/>
                  </a:solidFill>
                  <a:hlinkClick r:id="rId3"/>
                </a:rPr>
                <a:t>www.msb.se/kontinuitetshantering</a:t>
              </a:r>
              <a:r>
                <a:rPr lang="sv-SE" sz="1600" b="1" dirty="0">
                  <a:solidFill>
                    <a:schemeClr val="tx1"/>
                  </a:solidFill>
                </a:rPr>
                <a:t>.</a:t>
              </a:r>
              <a:r>
                <a:rPr lang="sv-SE" sz="1600" dirty="0">
                  <a:solidFill>
                    <a:schemeClr val="tx1"/>
                  </a:solidFill>
                </a:rPr>
                <a:t> </a:t>
              </a:r>
            </a:p>
            <a:p>
              <a:pPr>
                <a:spcAft>
                  <a:spcPts val="600"/>
                </a:spcAft>
              </a:pPr>
              <a:r>
                <a:rPr lang="sv-SE" sz="1600" dirty="0">
                  <a:solidFill>
                    <a:schemeClr val="tx1"/>
                  </a:solidFill>
                </a:rPr>
                <a:t>Har du frågor är du välkommen att kontakta oss på </a:t>
              </a:r>
              <a:br>
                <a:rPr lang="sv-SE" sz="1600" dirty="0">
                  <a:solidFill>
                    <a:schemeClr val="tx1"/>
                  </a:solidFill>
                </a:rPr>
              </a:br>
              <a:r>
                <a:rPr lang="sv-SE" sz="1600" b="1" dirty="0">
                  <a:solidFill>
                    <a:schemeClr val="tx1"/>
                  </a:solidFill>
                  <a:hlinkClick r:id="rId4"/>
                </a:rPr>
                <a:t>kontinuitetshantering@msb.se</a:t>
              </a:r>
              <a:r>
                <a:rPr lang="sv-SE" sz="1600" b="1" dirty="0">
                  <a:solidFill>
                    <a:schemeClr val="tx1"/>
                  </a:solidFill>
                </a:rPr>
                <a:t>.</a:t>
              </a:r>
              <a:r>
                <a:rPr lang="sv-SE" sz="1600" dirty="0">
                  <a:solidFill>
                    <a:schemeClr val="tx1"/>
                  </a:solidFill>
                </a:rPr>
                <a:t> </a:t>
              </a:r>
            </a:p>
          </p:txBody>
        </p:sp>
        <p:pic>
          <p:nvPicPr>
            <p:cNvPr id="18" name="Bildobjekt 17">
              <a:extLst>
                <a:ext uri="{FF2B5EF4-FFF2-40B4-BE49-F238E27FC236}">
                  <a16:creationId xmlns:a16="http://schemas.microsoft.com/office/drawing/2014/main" id="{2D3E9927-9BE9-D24E-AAB4-2D91959864A7}"/>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036090" y="4506374"/>
              <a:ext cx="223037" cy="324000"/>
            </a:xfrm>
            <a:prstGeom prst="rect">
              <a:avLst/>
            </a:prstGeom>
          </p:spPr>
        </p:pic>
      </p:grpSp>
      <p:cxnSp>
        <p:nvCxnSpPr>
          <p:cNvPr id="12" name="Rak 4">
            <a:extLst>
              <a:ext uri="{FF2B5EF4-FFF2-40B4-BE49-F238E27FC236}">
                <a16:creationId xmlns:a16="http://schemas.microsoft.com/office/drawing/2014/main" id="{E00EAAFE-8687-F64F-B963-B594ACE51470}"/>
              </a:ext>
              <a:ext uri="{C183D7F6-B498-43B3-948B-1728B52AA6E4}">
                <adec:decorative xmlns:adec="http://schemas.microsoft.com/office/drawing/2017/decorative" val="1"/>
              </a:ext>
            </a:extLst>
          </p:cNvPr>
          <p:cNvCxnSpPr>
            <a:cxnSpLocks/>
          </p:cNvCxnSpPr>
          <p:nvPr/>
        </p:nvCxnSpPr>
        <p:spPr>
          <a:xfrm>
            <a:off x="1870931" y="4228811"/>
            <a:ext cx="7632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 name="Grupp 12">
            <a:extLst>
              <a:ext uri="{FF2B5EF4-FFF2-40B4-BE49-F238E27FC236}">
                <a16:creationId xmlns:a16="http://schemas.microsoft.com/office/drawing/2014/main" id="{4A9AB1A4-79A5-614F-B1C4-B0C0F85E6A3A}"/>
              </a:ext>
              <a:ext uri="{C183D7F6-B498-43B3-948B-1728B52AA6E4}">
                <adec:decorative xmlns:adec="http://schemas.microsoft.com/office/drawing/2017/decorative" val="1"/>
              </a:ext>
            </a:extLst>
          </p:cNvPr>
          <p:cNvGrpSpPr/>
          <p:nvPr/>
        </p:nvGrpSpPr>
        <p:grpSpPr>
          <a:xfrm>
            <a:off x="1773388" y="4483317"/>
            <a:ext cx="2452232" cy="1525516"/>
            <a:chOff x="7705080" y="1390709"/>
            <a:chExt cx="3731280" cy="2321203"/>
          </a:xfrm>
        </p:grpSpPr>
        <p:pic>
          <p:nvPicPr>
            <p:cNvPr id="14" name="Bildobjekt 13">
              <a:extLst>
                <a:ext uri="{FF2B5EF4-FFF2-40B4-BE49-F238E27FC236}">
                  <a16:creationId xmlns:a16="http://schemas.microsoft.com/office/drawing/2014/main" id="{677D7DCF-9208-4242-9977-680D2F6B5DC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705080" y="1390709"/>
              <a:ext cx="3731280" cy="2321203"/>
            </a:xfrm>
            <a:prstGeom prst="rect">
              <a:avLst/>
            </a:prstGeom>
          </p:spPr>
        </p:pic>
        <p:pic>
          <p:nvPicPr>
            <p:cNvPr id="15" name="Bildobjekt 14">
              <a:extLst>
                <a:ext uri="{FF2B5EF4-FFF2-40B4-BE49-F238E27FC236}">
                  <a16:creationId xmlns:a16="http://schemas.microsoft.com/office/drawing/2014/main" id="{561736AE-C20B-384C-9C54-3CF743FD685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51"/>
            <a:stretch/>
          </p:blipFill>
          <p:spPr>
            <a:xfrm>
              <a:off x="8092419" y="1549400"/>
              <a:ext cx="2956810" cy="1733550"/>
            </a:xfrm>
            <a:prstGeom prst="rect">
              <a:avLst/>
            </a:prstGeom>
            <a:effectLst>
              <a:innerShdw blurRad="50800">
                <a:prstClr val="black">
                  <a:alpha val="20000"/>
                </a:prstClr>
              </a:innerShdw>
            </a:effectLst>
          </p:spPr>
        </p:pic>
      </p:grpSp>
    </p:spTree>
    <p:extLst>
      <p:ext uri="{BB962C8B-B14F-4D97-AF65-F5344CB8AC3E}">
        <p14:creationId xmlns:p14="http://schemas.microsoft.com/office/powerpoint/2010/main" val="26679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86C481-8D1D-4391-B115-437111BEC119}"/>
              </a:ext>
            </a:extLst>
          </p:cNvPr>
          <p:cNvSpPr>
            <a:spLocks noGrp="1"/>
          </p:cNvSpPr>
          <p:nvPr>
            <p:ph type="title"/>
          </p:nvPr>
        </p:nvSpPr>
        <p:spPr>
          <a:xfrm>
            <a:off x="665011" y="1015987"/>
            <a:ext cx="10517206" cy="516224"/>
          </a:xfrm>
        </p:spPr>
        <p:txBody>
          <a:bodyPr/>
          <a:lstStyle/>
          <a:p>
            <a:r>
              <a:rPr lang="sv-SE" dirty="0"/>
              <a:t>När vardagen inte är sig lik</a:t>
            </a:r>
          </a:p>
        </p:txBody>
      </p:sp>
      <p:sp>
        <p:nvSpPr>
          <p:cNvPr id="40" name="Femhörning 39">
            <a:extLst>
              <a:ext uri="{FF2B5EF4-FFF2-40B4-BE49-F238E27FC236}">
                <a16:creationId xmlns:a16="http://schemas.microsoft.com/office/drawing/2014/main" id="{E88D4F90-82EC-2D48-879E-94617C2F8FAA}"/>
              </a:ext>
              <a:ext uri="{C183D7F6-B498-43B3-948B-1728B52AA6E4}">
                <adec:decorative xmlns:adec="http://schemas.microsoft.com/office/drawing/2017/decorative" val="1"/>
              </a:ext>
            </a:extLst>
          </p:cNvPr>
          <p:cNvSpPr/>
          <p:nvPr/>
        </p:nvSpPr>
        <p:spPr>
          <a:xfrm rot="10800000">
            <a:off x="8203096" y="499892"/>
            <a:ext cx="3988904" cy="120670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2"/>
              </a:solidFill>
            </a:endParaRPr>
          </a:p>
        </p:txBody>
      </p:sp>
      <p:sp>
        <p:nvSpPr>
          <p:cNvPr id="41" name="textruta 40">
            <a:extLst>
              <a:ext uri="{FF2B5EF4-FFF2-40B4-BE49-F238E27FC236}">
                <a16:creationId xmlns:a16="http://schemas.microsoft.com/office/drawing/2014/main" id="{7E2B202F-D1AC-A747-8365-FF08126AB255}"/>
              </a:ext>
            </a:extLst>
          </p:cNvPr>
          <p:cNvSpPr txBox="1"/>
          <p:nvPr/>
        </p:nvSpPr>
        <p:spPr>
          <a:xfrm>
            <a:off x="8624174" y="844292"/>
            <a:ext cx="3329287" cy="584775"/>
          </a:xfrm>
          <a:prstGeom prst="rect">
            <a:avLst/>
          </a:prstGeom>
          <a:noFill/>
        </p:spPr>
        <p:txBody>
          <a:bodyPr wrap="square" rtlCol="0">
            <a:spAutoFit/>
          </a:bodyPr>
          <a:lstStyle/>
          <a:p>
            <a:r>
              <a:rPr lang="sv-SE" sz="1600" dirty="0">
                <a:solidFill>
                  <a:schemeClr val="bg1"/>
                </a:solidFill>
              </a:rPr>
              <a:t>Hur påverkas våra samhällsviktiga verksamheter av störningar?</a:t>
            </a:r>
          </a:p>
        </p:txBody>
      </p:sp>
      <p:pic>
        <p:nvPicPr>
          <p:cNvPr id="26" name="Bildobjekt 25" descr="På bilden visas fotografier från händelser som har inträffat och som kan påverka störningar i samhällsviktiga verksamheter. Händelserna som visas är översvämning, skogsbrand, kraftigt snöoväder och storm.">
            <a:extLst>
              <a:ext uri="{FF2B5EF4-FFF2-40B4-BE49-F238E27FC236}">
                <a16:creationId xmlns:a16="http://schemas.microsoft.com/office/drawing/2014/main" id="{79E96456-D5FB-B240-A8E0-BF692E347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73" y="2125185"/>
            <a:ext cx="2400300" cy="3759200"/>
          </a:xfrm>
          <a:prstGeom prst="rect">
            <a:avLst/>
          </a:prstGeom>
        </p:spPr>
      </p:pic>
      <p:sp>
        <p:nvSpPr>
          <p:cNvPr id="32" name="Rektangel 31">
            <a:extLst>
              <a:ext uri="{FF2B5EF4-FFF2-40B4-BE49-F238E27FC236}">
                <a16:creationId xmlns:a16="http://schemas.microsoft.com/office/drawing/2014/main" id="{EAE4F293-4323-7042-AC6C-D4DAFE7DEE0F}"/>
              </a:ext>
              <a:ext uri="{C183D7F6-B498-43B3-948B-1728B52AA6E4}">
                <adec:decorative xmlns:adec="http://schemas.microsoft.com/office/drawing/2017/decorative" val="1"/>
              </a:ext>
            </a:extLst>
          </p:cNvPr>
          <p:cNvSpPr/>
          <p:nvPr/>
        </p:nvSpPr>
        <p:spPr>
          <a:xfrm>
            <a:off x="690873" y="5704797"/>
            <a:ext cx="2400300" cy="176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textruta 38">
            <a:extLst>
              <a:ext uri="{FF2B5EF4-FFF2-40B4-BE49-F238E27FC236}">
                <a16:creationId xmlns:a16="http://schemas.microsoft.com/office/drawing/2014/main" id="{7560BDF3-F51E-0941-AFF9-34581332737B}"/>
              </a:ext>
              <a:ext uri="{C183D7F6-B498-43B3-948B-1728B52AA6E4}">
                <adec:decorative xmlns:adec="http://schemas.microsoft.com/office/drawing/2017/decorative" val="1"/>
              </a:ext>
            </a:extLst>
          </p:cNvPr>
          <p:cNvSpPr txBox="1"/>
          <p:nvPr/>
        </p:nvSpPr>
        <p:spPr>
          <a:xfrm>
            <a:off x="353808" y="5677817"/>
            <a:ext cx="2758109" cy="215444"/>
          </a:xfrm>
          <a:prstGeom prst="rect">
            <a:avLst/>
          </a:prstGeom>
          <a:noFill/>
        </p:spPr>
        <p:txBody>
          <a:bodyPr wrap="square" rtlCol="0">
            <a:spAutoFit/>
          </a:bodyPr>
          <a:lstStyle/>
          <a:p>
            <a:pPr algn="r"/>
            <a:r>
              <a:rPr lang="sv-SE" sz="800" i="1" dirty="0">
                <a:solidFill>
                  <a:schemeClr val="bg1"/>
                </a:solidFill>
              </a:rPr>
              <a:t>Johan Eklund, MSB</a:t>
            </a:r>
          </a:p>
        </p:txBody>
      </p:sp>
      <p:pic>
        <p:nvPicPr>
          <p:cNvPr id="28" name="Bildobjekt 27">
            <a:extLst>
              <a:ext uri="{FF2B5EF4-FFF2-40B4-BE49-F238E27FC236}">
                <a16:creationId xmlns:a16="http://schemas.microsoft.com/office/drawing/2014/main" id="{48EEE1D7-C0D0-A04A-BCB9-A860260B14D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400" y="2135345"/>
            <a:ext cx="2692400" cy="1790700"/>
          </a:xfrm>
          <a:prstGeom prst="rect">
            <a:avLst/>
          </a:prstGeom>
        </p:spPr>
      </p:pic>
      <p:sp>
        <p:nvSpPr>
          <p:cNvPr id="33" name="Rektangel 32">
            <a:extLst>
              <a:ext uri="{FF2B5EF4-FFF2-40B4-BE49-F238E27FC236}">
                <a16:creationId xmlns:a16="http://schemas.microsoft.com/office/drawing/2014/main" id="{6F57E810-B2D1-C747-B577-A47C8540F524}"/>
              </a:ext>
              <a:ext uri="{C183D7F6-B498-43B3-948B-1728B52AA6E4}">
                <adec:decorative xmlns:adec="http://schemas.microsoft.com/office/drawing/2017/decorative" val="1"/>
              </a:ext>
            </a:extLst>
          </p:cNvPr>
          <p:cNvSpPr/>
          <p:nvPr/>
        </p:nvSpPr>
        <p:spPr>
          <a:xfrm>
            <a:off x="3235399" y="3752269"/>
            <a:ext cx="2688215" cy="176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452398E4-DDA9-9C43-8DCF-99151EF82966}"/>
              </a:ext>
              <a:ext uri="{C183D7F6-B498-43B3-948B-1728B52AA6E4}">
                <adec:decorative xmlns:adec="http://schemas.microsoft.com/office/drawing/2017/decorative" val="1"/>
              </a:ext>
            </a:extLst>
          </p:cNvPr>
          <p:cNvSpPr txBox="1"/>
          <p:nvPr/>
        </p:nvSpPr>
        <p:spPr>
          <a:xfrm>
            <a:off x="3205261" y="3728577"/>
            <a:ext cx="2758109" cy="215444"/>
          </a:xfrm>
          <a:prstGeom prst="rect">
            <a:avLst/>
          </a:prstGeom>
          <a:noFill/>
        </p:spPr>
        <p:txBody>
          <a:bodyPr wrap="square" rtlCol="0">
            <a:spAutoFit/>
          </a:bodyPr>
          <a:lstStyle/>
          <a:p>
            <a:pPr algn="r"/>
            <a:r>
              <a:rPr lang="sv-SE" sz="800" i="1" dirty="0">
                <a:solidFill>
                  <a:schemeClr val="bg1"/>
                </a:solidFill>
              </a:rPr>
              <a:t>Johan Eklund, MSB</a:t>
            </a:r>
          </a:p>
        </p:txBody>
      </p:sp>
      <p:pic>
        <p:nvPicPr>
          <p:cNvPr id="24" name="Bildobjekt 23">
            <a:extLst>
              <a:ext uri="{FF2B5EF4-FFF2-40B4-BE49-F238E27FC236}">
                <a16:creationId xmlns:a16="http://schemas.microsoft.com/office/drawing/2014/main" id="{2547CD0C-A186-0748-B5BB-B9A6E846FB53}"/>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 r="1548"/>
          <a:stretch/>
        </p:blipFill>
        <p:spPr>
          <a:xfrm>
            <a:off x="3235400" y="4054691"/>
            <a:ext cx="2688215" cy="1828800"/>
          </a:xfrm>
          <a:prstGeom prst="rect">
            <a:avLst/>
          </a:prstGeom>
        </p:spPr>
      </p:pic>
      <p:sp>
        <p:nvSpPr>
          <p:cNvPr id="34" name="Rektangel 33">
            <a:extLst>
              <a:ext uri="{FF2B5EF4-FFF2-40B4-BE49-F238E27FC236}">
                <a16:creationId xmlns:a16="http://schemas.microsoft.com/office/drawing/2014/main" id="{A81B531F-A70A-984A-AF1F-DEAB1F3F95F0}"/>
              </a:ext>
              <a:ext uri="{C183D7F6-B498-43B3-948B-1728B52AA6E4}">
                <adec:decorative xmlns:adec="http://schemas.microsoft.com/office/drawing/2017/decorative" val="1"/>
              </a:ext>
            </a:extLst>
          </p:cNvPr>
          <p:cNvSpPr/>
          <p:nvPr/>
        </p:nvSpPr>
        <p:spPr>
          <a:xfrm>
            <a:off x="3235399" y="5711147"/>
            <a:ext cx="2688215" cy="176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C183D7F6-B498-43B3-948B-1728B52AA6E4}">
                <adec:decorative xmlns:adec="http://schemas.microsoft.com/office/drawing/2017/decorative" val="1"/>
              </a:ext>
            </a:extLst>
          </p:cNvPr>
          <p:cNvSpPr txBox="1"/>
          <p:nvPr/>
        </p:nvSpPr>
        <p:spPr>
          <a:xfrm>
            <a:off x="3198371" y="5691069"/>
            <a:ext cx="2758109" cy="215444"/>
          </a:xfrm>
          <a:prstGeom prst="rect">
            <a:avLst/>
          </a:prstGeom>
          <a:noFill/>
        </p:spPr>
        <p:txBody>
          <a:bodyPr wrap="square" rtlCol="0">
            <a:spAutoFit/>
          </a:bodyPr>
          <a:lstStyle/>
          <a:p>
            <a:pPr algn="r"/>
            <a:r>
              <a:rPr lang="sv-SE" sz="800" i="1" dirty="0">
                <a:solidFill>
                  <a:schemeClr val="bg1"/>
                </a:solidFill>
              </a:rPr>
              <a:t>Pavel </a:t>
            </a:r>
            <a:r>
              <a:rPr lang="sv-SE" sz="800" i="1" dirty="0" err="1">
                <a:solidFill>
                  <a:schemeClr val="bg1"/>
                </a:solidFill>
              </a:rPr>
              <a:t>Koubek</a:t>
            </a:r>
            <a:r>
              <a:rPr lang="sv-SE" sz="800" i="1" dirty="0">
                <a:solidFill>
                  <a:schemeClr val="bg1"/>
                </a:solidFill>
              </a:rPr>
              <a:t>, MSB</a:t>
            </a:r>
          </a:p>
        </p:txBody>
      </p:sp>
      <p:pic>
        <p:nvPicPr>
          <p:cNvPr id="22" name="Bildobjekt 21">
            <a:extLst>
              <a:ext uri="{FF2B5EF4-FFF2-40B4-BE49-F238E27FC236}">
                <a16:creationId xmlns:a16="http://schemas.microsoft.com/office/drawing/2014/main" id="{4C199633-9D74-2245-B58A-3B325D36A4FE}"/>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4524"/>
          <a:stretch/>
        </p:blipFill>
        <p:spPr>
          <a:xfrm>
            <a:off x="6077107" y="2125185"/>
            <a:ext cx="2388706" cy="3759200"/>
          </a:xfrm>
          <a:prstGeom prst="rect">
            <a:avLst/>
          </a:prstGeom>
        </p:spPr>
      </p:pic>
      <p:sp>
        <p:nvSpPr>
          <p:cNvPr id="37" name="Rektangel 36">
            <a:extLst>
              <a:ext uri="{FF2B5EF4-FFF2-40B4-BE49-F238E27FC236}">
                <a16:creationId xmlns:a16="http://schemas.microsoft.com/office/drawing/2014/main" id="{056DC128-4021-2D4D-9EAA-3A32DFA3B812}"/>
              </a:ext>
              <a:ext uri="{C183D7F6-B498-43B3-948B-1728B52AA6E4}">
                <adec:decorative xmlns:adec="http://schemas.microsoft.com/office/drawing/2017/decorative" val="1"/>
              </a:ext>
            </a:extLst>
          </p:cNvPr>
          <p:cNvSpPr/>
          <p:nvPr/>
        </p:nvSpPr>
        <p:spPr>
          <a:xfrm>
            <a:off x="6088700" y="5711147"/>
            <a:ext cx="2377114" cy="176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C183D7F6-B498-43B3-948B-1728B52AA6E4}">
                <adec:decorative xmlns:adec="http://schemas.microsoft.com/office/drawing/2017/decorative" val="1"/>
              </a:ext>
            </a:extLst>
          </p:cNvPr>
          <p:cNvSpPr txBox="1"/>
          <p:nvPr/>
        </p:nvSpPr>
        <p:spPr>
          <a:xfrm>
            <a:off x="5746543" y="5683351"/>
            <a:ext cx="2758109" cy="215444"/>
          </a:xfrm>
          <a:prstGeom prst="rect">
            <a:avLst/>
          </a:prstGeom>
          <a:noFill/>
        </p:spPr>
        <p:txBody>
          <a:bodyPr wrap="square" rtlCol="0">
            <a:spAutoFit/>
          </a:bodyPr>
          <a:lstStyle/>
          <a:p>
            <a:pPr algn="r"/>
            <a:r>
              <a:rPr lang="sv-SE" sz="800" i="1" dirty="0">
                <a:solidFill>
                  <a:schemeClr val="bg1"/>
                </a:solidFill>
              </a:rPr>
              <a:t>Johan Eklund, MSB</a:t>
            </a:r>
          </a:p>
        </p:txBody>
      </p:sp>
      <p:pic>
        <p:nvPicPr>
          <p:cNvPr id="31" name="Bildobjekt 30">
            <a:extLst>
              <a:ext uri="{FF2B5EF4-FFF2-40B4-BE49-F238E27FC236}">
                <a16:creationId xmlns:a16="http://schemas.microsoft.com/office/drawing/2014/main" id="{02E9DB72-11E8-014A-8F8C-1B1AF95F3B49}"/>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r="1534"/>
          <a:stretch/>
        </p:blipFill>
        <p:spPr>
          <a:xfrm>
            <a:off x="8625279" y="4062226"/>
            <a:ext cx="2687321" cy="1819443"/>
          </a:xfrm>
          <a:prstGeom prst="rect">
            <a:avLst/>
          </a:prstGeom>
        </p:spPr>
      </p:pic>
      <p:sp>
        <p:nvSpPr>
          <p:cNvPr id="36" name="Rektangel 35">
            <a:extLst>
              <a:ext uri="{FF2B5EF4-FFF2-40B4-BE49-F238E27FC236}">
                <a16:creationId xmlns:a16="http://schemas.microsoft.com/office/drawing/2014/main" id="{EB19D320-D525-FE48-B902-992F5369E72D}"/>
              </a:ext>
              <a:ext uri="{C183D7F6-B498-43B3-948B-1728B52AA6E4}">
                <adec:decorative xmlns:adec="http://schemas.microsoft.com/office/drawing/2017/decorative" val="1"/>
              </a:ext>
            </a:extLst>
          </p:cNvPr>
          <p:cNvSpPr/>
          <p:nvPr/>
        </p:nvSpPr>
        <p:spPr>
          <a:xfrm>
            <a:off x="8624174" y="5711147"/>
            <a:ext cx="2688215" cy="176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C183D7F6-B498-43B3-948B-1728B52AA6E4}">
                <adec:decorative xmlns:adec="http://schemas.microsoft.com/office/drawing/2017/decorative" val="1"/>
              </a:ext>
            </a:extLst>
          </p:cNvPr>
          <p:cNvSpPr txBox="1"/>
          <p:nvPr/>
        </p:nvSpPr>
        <p:spPr>
          <a:xfrm>
            <a:off x="8368749" y="5685480"/>
            <a:ext cx="2943640" cy="215444"/>
          </a:xfrm>
          <a:prstGeom prst="rect">
            <a:avLst/>
          </a:prstGeom>
          <a:noFill/>
        </p:spPr>
        <p:txBody>
          <a:bodyPr wrap="square" rtlCol="0">
            <a:spAutoFit/>
          </a:bodyPr>
          <a:lstStyle/>
          <a:p>
            <a:pPr algn="r"/>
            <a:r>
              <a:rPr lang="sv-SE" sz="800" i="1" dirty="0">
                <a:solidFill>
                  <a:schemeClr val="bg1"/>
                </a:solidFill>
              </a:rPr>
              <a:t>Thomas Henriksson, MSB</a:t>
            </a:r>
          </a:p>
        </p:txBody>
      </p:sp>
      <p:pic>
        <p:nvPicPr>
          <p:cNvPr id="20" name="Bildobjekt 19">
            <a:extLst>
              <a:ext uri="{FF2B5EF4-FFF2-40B4-BE49-F238E27FC236}">
                <a16:creationId xmlns:a16="http://schemas.microsoft.com/office/drawing/2014/main" id="{E1AFC3FD-10C1-E941-8C34-92024FFA9B61}"/>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b="3196"/>
          <a:stretch/>
        </p:blipFill>
        <p:spPr>
          <a:xfrm>
            <a:off x="8624174" y="2135345"/>
            <a:ext cx="2688426" cy="1790700"/>
          </a:xfrm>
          <a:prstGeom prst="rect">
            <a:avLst/>
          </a:prstGeom>
        </p:spPr>
      </p:pic>
      <p:sp>
        <p:nvSpPr>
          <p:cNvPr id="35" name="Rektangel 34">
            <a:extLst>
              <a:ext uri="{FF2B5EF4-FFF2-40B4-BE49-F238E27FC236}">
                <a16:creationId xmlns:a16="http://schemas.microsoft.com/office/drawing/2014/main" id="{55A886E3-C780-DC4B-AA18-53A646FB8358}"/>
              </a:ext>
              <a:ext uri="{C183D7F6-B498-43B3-948B-1728B52AA6E4}">
                <adec:decorative xmlns:adec="http://schemas.microsoft.com/office/drawing/2017/decorative" val="1"/>
              </a:ext>
            </a:extLst>
          </p:cNvPr>
          <p:cNvSpPr/>
          <p:nvPr/>
        </p:nvSpPr>
        <p:spPr>
          <a:xfrm>
            <a:off x="8624174" y="3752269"/>
            <a:ext cx="2688215" cy="176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C183D7F6-B498-43B3-948B-1728B52AA6E4}">
                <adec:decorative xmlns:adec="http://schemas.microsoft.com/office/drawing/2017/decorative" val="1"/>
              </a:ext>
            </a:extLst>
          </p:cNvPr>
          <p:cNvSpPr txBox="1"/>
          <p:nvPr/>
        </p:nvSpPr>
        <p:spPr>
          <a:xfrm>
            <a:off x="8569410" y="3733354"/>
            <a:ext cx="2758109" cy="215444"/>
          </a:xfrm>
          <a:prstGeom prst="rect">
            <a:avLst/>
          </a:prstGeom>
          <a:noFill/>
        </p:spPr>
        <p:txBody>
          <a:bodyPr wrap="square" rtlCol="0">
            <a:spAutoFit/>
          </a:bodyPr>
          <a:lstStyle/>
          <a:p>
            <a:pPr algn="r"/>
            <a:r>
              <a:rPr lang="sv-SE" sz="800" i="1" dirty="0">
                <a:solidFill>
                  <a:schemeClr val="bg1"/>
                </a:solidFill>
              </a:rPr>
              <a:t>Thérèse </a:t>
            </a:r>
            <a:r>
              <a:rPr lang="sv-SE" sz="800" i="1" dirty="0" err="1">
                <a:solidFill>
                  <a:schemeClr val="bg1"/>
                </a:solidFill>
              </a:rPr>
              <a:t>Lannemo</a:t>
            </a:r>
            <a:r>
              <a:rPr lang="sv-SE" sz="800" i="1" dirty="0">
                <a:solidFill>
                  <a:schemeClr val="bg1"/>
                </a:solidFill>
              </a:rPr>
              <a:t>, MSB</a:t>
            </a:r>
          </a:p>
        </p:txBody>
      </p:sp>
    </p:spTree>
    <p:extLst>
      <p:ext uri="{BB962C8B-B14F-4D97-AF65-F5344CB8AC3E}">
        <p14:creationId xmlns:p14="http://schemas.microsoft.com/office/powerpoint/2010/main" val="716193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4EC0E17-754B-49EB-8882-1E4F3C2BC884}"/>
              </a:ext>
            </a:extLst>
          </p:cNvPr>
          <p:cNvSpPr txBox="1">
            <a:spLocks noGrp="1"/>
          </p:cNvSpPr>
          <p:nvPr>
            <p:ph type="title" idx="4294967295"/>
          </p:nvPr>
        </p:nvSpPr>
        <p:spPr>
          <a:xfrm>
            <a:off x="604360" y="412675"/>
            <a:ext cx="7471236" cy="483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mj-lt"/>
                <a:ea typeface="+mj-ea"/>
                <a:cs typeface="+mj-cs"/>
              </a:rPr>
              <a:t>Vad är samhällsviktig verksamhet?</a:t>
            </a:r>
          </a:p>
        </p:txBody>
      </p:sp>
      <p:pic>
        <p:nvPicPr>
          <p:cNvPr id="19" name="Bildobjekt 18" descr="Bilderna visar några exempel på samhällsviktiga verksamheter t.ex. på sjukhus, räddnignsinsats, matbutik och elnät.">
            <a:extLst>
              <a:ext uri="{FF2B5EF4-FFF2-40B4-BE49-F238E27FC236}">
                <a16:creationId xmlns:a16="http://schemas.microsoft.com/office/drawing/2014/main" id="{214B3001-BC9C-3E42-87F1-F952CBC7308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71" y="1015958"/>
            <a:ext cx="12179782" cy="5871376"/>
          </a:xfrm>
          <a:prstGeom prst="rect">
            <a:avLst/>
          </a:prstGeom>
        </p:spPr>
      </p:pic>
      <p:pic>
        <p:nvPicPr>
          <p:cNvPr id="29" name="Bildobjekt 28">
            <a:extLst>
              <a:ext uri="{FF2B5EF4-FFF2-40B4-BE49-F238E27FC236}">
                <a16:creationId xmlns:a16="http://schemas.microsoft.com/office/drawing/2014/main" id="{F7B3EBF6-C6B3-2E4A-BF63-477B85F40FF1}"/>
              </a:ext>
              <a:ext uri="{C183D7F6-B498-43B3-948B-1728B52AA6E4}">
                <adec:decorative xmlns:adec="http://schemas.microsoft.com/office/drawing/2017/decorative" val="1"/>
              </a:ext>
            </a:extLst>
          </p:cNvPr>
          <p:cNvPicPr>
            <a:picLocks noChangeAspect="1"/>
          </p:cNvPicPr>
          <p:nvPr/>
        </p:nvPicPr>
        <p:blipFill>
          <a:blip r:embed="rId4">
            <a:alphaModFix amt="0"/>
            <a:extLst>
              <a:ext uri="{28A0092B-C50C-407E-A947-70E740481C1C}">
                <a14:useLocalDpi xmlns:a14="http://schemas.microsoft.com/office/drawing/2010/main" val="0"/>
              </a:ext>
            </a:extLst>
          </a:blip>
          <a:stretch>
            <a:fillRect/>
          </a:stretch>
        </p:blipFill>
        <p:spPr>
          <a:xfrm>
            <a:off x="4022739" y="976303"/>
            <a:ext cx="2152126" cy="2152126"/>
          </a:xfrm>
          <a:prstGeom prst="rect">
            <a:avLst/>
          </a:prstGeom>
        </p:spPr>
      </p:pic>
      <p:pic>
        <p:nvPicPr>
          <p:cNvPr id="39" name="Bildobjekt 38">
            <a:extLst>
              <a:ext uri="{FF2B5EF4-FFF2-40B4-BE49-F238E27FC236}">
                <a16:creationId xmlns:a16="http://schemas.microsoft.com/office/drawing/2014/main" id="{5F6C89DE-7E54-4F4A-B74C-820A731D547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4647" y="2532831"/>
            <a:ext cx="2556241" cy="2556241"/>
          </a:xfrm>
          <a:prstGeom prst="rect">
            <a:avLst/>
          </a:prstGeom>
        </p:spPr>
      </p:pic>
      <p:pic>
        <p:nvPicPr>
          <p:cNvPr id="56" name="Bildobjekt 55">
            <a:extLst>
              <a:ext uri="{FF2B5EF4-FFF2-40B4-BE49-F238E27FC236}">
                <a16:creationId xmlns:a16="http://schemas.microsoft.com/office/drawing/2014/main" id="{EB48BA70-72AD-9B45-BBD9-696B43BB4586}"/>
              </a:ext>
              <a:ext uri="{C183D7F6-B498-43B3-948B-1728B52AA6E4}">
                <adec:decorative xmlns:adec="http://schemas.microsoft.com/office/drawing/2017/decorative" val="1"/>
              </a:ext>
            </a:extLst>
          </p:cNvPr>
          <p:cNvPicPr>
            <a:picLocks noChangeAspect="1"/>
          </p:cNvPicPr>
          <p:nvPr/>
        </p:nvPicPr>
        <p:blipFill>
          <a:blip r:embed="rId6">
            <a:alphaModFix amt="0"/>
            <a:extLst>
              <a:ext uri="{28A0092B-C50C-407E-A947-70E740481C1C}">
                <a14:useLocalDpi xmlns:a14="http://schemas.microsoft.com/office/drawing/2010/main" val="0"/>
              </a:ext>
            </a:extLst>
          </a:blip>
          <a:stretch>
            <a:fillRect/>
          </a:stretch>
        </p:blipFill>
        <p:spPr>
          <a:xfrm>
            <a:off x="3889330" y="4887510"/>
            <a:ext cx="1574660" cy="2007412"/>
          </a:xfrm>
          <a:prstGeom prst="rect">
            <a:avLst/>
          </a:prstGeom>
        </p:spPr>
      </p:pic>
      <p:pic>
        <p:nvPicPr>
          <p:cNvPr id="60" name="Bildobjekt 59">
            <a:extLst>
              <a:ext uri="{FF2B5EF4-FFF2-40B4-BE49-F238E27FC236}">
                <a16:creationId xmlns:a16="http://schemas.microsoft.com/office/drawing/2014/main" id="{EDE33507-AD53-E643-A25D-84ED2F5CC3D0}"/>
              </a:ext>
              <a:ext uri="{C183D7F6-B498-43B3-948B-1728B52AA6E4}">
                <adec:decorative xmlns:adec="http://schemas.microsoft.com/office/drawing/2017/decorative" val="1"/>
              </a:ext>
            </a:extLst>
          </p:cNvPr>
          <p:cNvPicPr>
            <a:picLocks noChangeAspect="1"/>
          </p:cNvPicPr>
          <p:nvPr/>
        </p:nvPicPr>
        <p:blipFill>
          <a:blip r:embed="rId7">
            <a:alphaModFix amt="0"/>
            <a:extLst>
              <a:ext uri="{28A0092B-C50C-407E-A947-70E740481C1C}">
                <a14:useLocalDpi xmlns:a14="http://schemas.microsoft.com/office/drawing/2010/main" val="0"/>
              </a:ext>
            </a:extLst>
          </a:blip>
          <a:stretch>
            <a:fillRect/>
          </a:stretch>
        </p:blipFill>
        <p:spPr>
          <a:xfrm>
            <a:off x="5471127" y="3440255"/>
            <a:ext cx="2964305" cy="1648817"/>
          </a:xfrm>
          <a:prstGeom prst="rect">
            <a:avLst/>
          </a:prstGeom>
        </p:spPr>
      </p:pic>
      <p:pic>
        <p:nvPicPr>
          <p:cNvPr id="64" name="Bildobjekt 63">
            <a:extLst>
              <a:ext uri="{FF2B5EF4-FFF2-40B4-BE49-F238E27FC236}">
                <a16:creationId xmlns:a16="http://schemas.microsoft.com/office/drawing/2014/main" id="{9F2B543F-CBAB-A24E-8FF4-08331DCEEDA4}"/>
              </a:ext>
              <a:ext uri="{C183D7F6-B498-43B3-948B-1728B52AA6E4}">
                <adec:decorative xmlns:adec="http://schemas.microsoft.com/office/drawing/2017/decorative" val="1"/>
              </a:ext>
            </a:extLst>
          </p:cNvPr>
          <p:cNvPicPr>
            <a:picLocks noChangeAspect="1"/>
          </p:cNvPicPr>
          <p:nvPr/>
        </p:nvPicPr>
        <p:blipFill>
          <a:blip r:embed="rId8">
            <a:alphaModFix amt="0"/>
            <a:extLst>
              <a:ext uri="{28A0092B-C50C-407E-A947-70E740481C1C}">
                <a14:useLocalDpi xmlns:a14="http://schemas.microsoft.com/office/drawing/2010/main" val="0"/>
              </a:ext>
            </a:extLst>
          </a:blip>
          <a:stretch>
            <a:fillRect/>
          </a:stretch>
        </p:blipFill>
        <p:spPr>
          <a:xfrm>
            <a:off x="6509819" y="1876047"/>
            <a:ext cx="2430495" cy="1444124"/>
          </a:xfrm>
          <a:prstGeom prst="rect">
            <a:avLst/>
          </a:prstGeom>
        </p:spPr>
      </p:pic>
      <p:pic>
        <p:nvPicPr>
          <p:cNvPr id="67" name="Bildobjekt 66">
            <a:extLst>
              <a:ext uri="{FF2B5EF4-FFF2-40B4-BE49-F238E27FC236}">
                <a16:creationId xmlns:a16="http://schemas.microsoft.com/office/drawing/2014/main" id="{54BD51F4-DB95-C14A-B664-AD6B080EA3F4}"/>
              </a:ext>
              <a:ext uri="{C183D7F6-B498-43B3-948B-1728B52AA6E4}">
                <adec:decorative xmlns:adec="http://schemas.microsoft.com/office/drawing/2017/decorative" val="1"/>
              </a:ext>
            </a:extLst>
          </p:cNvPr>
          <p:cNvPicPr>
            <a:picLocks noChangeAspect="1"/>
          </p:cNvPicPr>
          <p:nvPr/>
        </p:nvPicPr>
        <p:blipFill>
          <a:blip r:embed="rId9">
            <a:alphaModFix amt="0"/>
            <a:extLst>
              <a:ext uri="{28A0092B-C50C-407E-A947-70E740481C1C}">
                <a14:useLocalDpi xmlns:a14="http://schemas.microsoft.com/office/drawing/2010/main" val="0"/>
              </a:ext>
            </a:extLst>
          </a:blip>
          <a:stretch>
            <a:fillRect/>
          </a:stretch>
        </p:blipFill>
        <p:spPr>
          <a:xfrm>
            <a:off x="44297" y="4267200"/>
            <a:ext cx="3416527" cy="2271141"/>
          </a:xfrm>
          <a:prstGeom prst="rect">
            <a:avLst/>
          </a:prstGeom>
        </p:spPr>
      </p:pic>
      <p:pic>
        <p:nvPicPr>
          <p:cNvPr id="70" name="Bildobjekt 69">
            <a:extLst>
              <a:ext uri="{FF2B5EF4-FFF2-40B4-BE49-F238E27FC236}">
                <a16:creationId xmlns:a16="http://schemas.microsoft.com/office/drawing/2014/main" id="{728594B2-B65D-4E46-A91F-6C170E2373D6}"/>
              </a:ext>
              <a:ext uri="{C183D7F6-B498-43B3-948B-1728B52AA6E4}">
                <adec:decorative xmlns:adec="http://schemas.microsoft.com/office/drawing/2017/decorative" val="1"/>
              </a:ext>
            </a:extLst>
          </p:cNvPr>
          <p:cNvPicPr>
            <a:picLocks noChangeAspect="1"/>
          </p:cNvPicPr>
          <p:nvPr/>
        </p:nvPicPr>
        <p:blipFill>
          <a:blip r:embed="rId10">
            <a:alphaModFix amt="0"/>
            <a:extLst>
              <a:ext uri="{28A0092B-C50C-407E-A947-70E740481C1C}">
                <a14:useLocalDpi xmlns:a14="http://schemas.microsoft.com/office/drawing/2010/main" val="0"/>
              </a:ext>
            </a:extLst>
          </a:blip>
          <a:stretch>
            <a:fillRect/>
          </a:stretch>
        </p:blipFill>
        <p:spPr>
          <a:xfrm>
            <a:off x="1477931" y="3168083"/>
            <a:ext cx="3859155" cy="1407601"/>
          </a:xfrm>
          <a:prstGeom prst="rect">
            <a:avLst/>
          </a:prstGeom>
        </p:spPr>
      </p:pic>
      <p:grpSp>
        <p:nvGrpSpPr>
          <p:cNvPr id="40" name="Grupp 39">
            <a:extLst>
              <a:ext uri="{FF2B5EF4-FFF2-40B4-BE49-F238E27FC236}">
                <a16:creationId xmlns:a16="http://schemas.microsoft.com/office/drawing/2014/main" id="{9BA7719A-A646-A941-9E4D-3DCD06FA87F5}"/>
              </a:ext>
              <a:ext uri="{C183D7F6-B498-43B3-948B-1728B52AA6E4}">
                <adec:decorative xmlns:adec="http://schemas.microsoft.com/office/drawing/2017/decorative" val="1"/>
              </a:ext>
            </a:extLst>
          </p:cNvPr>
          <p:cNvGrpSpPr/>
          <p:nvPr/>
        </p:nvGrpSpPr>
        <p:grpSpPr>
          <a:xfrm>
            <a:off x="3386727" y="837975"/>
            <a:ext cx="5418545" cy="5550225"/>
            <a:chOff x="2641177" y="6705454"/>
            <a:chExt cx="5418545" cy="5550225"/>
          </a:xfrm>
        </p:grpSpPr>
        <p:sp>
          <p:nvSpPr>
            <p:cNvPr id="31" name="Ellips 30">
              <a:extLst>
                <a:ext uri="{FF2B5EF4-FFF2-40B4-BE49-F238E27FC236}">
                  <a16:creationId xmlns:a16="http://schemas.microsoft.com/office/drawing/2014/main" id="{D8BB2F48-5F8A-2649-ABDF-0ABF4113E018}"/>
                </a:ext>
              </a:extLst>
            </p:cNvPr>
            <p:cNvSpPr/>
            <p:nvPr/>
          </p:nvSpPr>
          <p:spPr>
            <a:xfrm>
              <a:off x="2858491" y="7054448"/>
              <a:ext cx="5201231" cy="5201231"/>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7" name="Bildobjekt 36">
              <a:extLst>
                <a:ext uri="{FF2B5EF4-FFF2-40B4-BE49-F238E27FC236}">
                  <a16:creationId xmlns:a16="http://schemas.microsoft.com/office/drawing/2014/main" id="{FB60A728-A166-F44E-BA09-43A2C445E8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1177" y="6705454"/>
              <a:ext cx="5418545" cy="5418545"/>
            </a:xfrm>
            <a:prstGeom prst="rect">
              <a:avLst/>
            </a:prstGeom>
          </p:spPr>
        </p:pic>
      </p:grpSp>
      <p:grpSp>
        <p:nvGrpSpPr>
          <p:cNvPr id="23" name="Grupp 22">
            <a:extLst>
              <a:ext uri="{FF2B5EF4-FFF2-40B4-BE49-F238E27FC236}">
                <a16:creationId xmlns:a16="http://schemas.microsoft.com/office/drawing/2014/main" id="{10D494F6-A484-CA4B-8E39-06B3607AC200}"/>
              </a:ext>
              <a:ext uri="{C183D7F6-B498-43B3-948B-1728B52AA6E4}">
                <adec:decorative xmlns:adec="http://schemas.microsoft.com/office/drawing/2017/decorative" val="1"/>
              </a:ext>
            </a:extLst>
          </p:cNvPr>
          <p:cNvGrpSpPr/>
          <p:nvPr/>
        </p:nvGrpSpPr>
        <p:grpSpPr>
          <a:xfrm>
            <a:off x="3604041" y="1144949"/>
            <a:ext cx="5240196" cy="5252481"/>
            <a:chOff x="3272889" y="1010903"/>
            <a:chExt cx="5240196" cy="5252481"/>
          </a:xfrm>
        </p:grpSpPr>
        <p:sp>
          <p:nvSpPr>
            <p:cNvPr id="20" name="Ellips 19">
              <a:extLst>
                <a:ext uri="{FF2B5EF4-FFF2-40B4-BE49-F238E27FC236}">
                  <a16:creationId xmlns:a16="http://schemas.microsoft.com/office/drawing/2014/main" id="{EC81D066-A2A2-944A-9904-E9F0B079CA9A}"/>
                </a:ext>
              </a:extLst>
            </p:cNvPr>
            <p:cNvSpPr/>
            <p:nvPr/>
          </p:nvSpPr>
          <p:spPr>
            <a:xfrm>
              <a:off x="3272889" y="1062153"/>
              <a:ext cx="5201231" cy="5201231"/>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2" name="Bildobjekt 21">
              <a:extLst>
                <a:ext uri="{FF2B5EF4-FFF2-40B4-BE49-F238E27FC236}">
                  <a16:creationId xmlns:a16="http://schemas.microsoft.com/office/drawing/2014/main" id="{C2A4DAE3-A055-F642-B159-979CC75B3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1854" y="1010903"/>
              <a:ext cx="5201231" cy="5201231"/>
            </a:xfrm>
            <a:prstGeom prst="rect">
              <a:avLst/>
            </a:prstGeom>
          </p:spPr>
        </p:pic>
      </p:grpSp>
      <p:grpSp>
        <p:nvGrpSpPr>
          <p:cNvPr id="73" name="Grupp 72">
            <a:extLst>
              <a:ext uri="{FF2B5EF4-FFF2-40B4-BE49-F238E27FC236}">
                <a16:creationId xmlns:a16="http://schemas.microsoft.com/office/drawing/2014/main" id="{A1E5C464-24E3-FC4D-9E3A-F180F665186C}"/>
              </a:ext>
              <a:ext uri="{C183D7F6-B498-43B3-948B-1728B52AA6E4}">
                <adec:decorative xmlns:adec="http://schemas.microsoft.com/office/drawing/2017/decorative" val="1"/>
              </a:ext>
            </a:extLst>
          </p:cNvPr>
          <p:cNvGrpSpPr/>
          <p:nvPr/>
        </p:nvGrpSpPr>
        <p:grpSpPr>
          <a:xfrm>
            <a:off x="3610653" y="934175"/>
            <a:ext cx="5208368" cy="5456441"/>
            <a:chOff x="262759" y="-6457378"/>
            <a:chExt cx="5208368" cy="5456441"/>
          </a:xfrm>
        </p:grpSpPr>
        <p:sp>
          <p:nvSpPr>
            <p:cNvPr id="51" name="Ellips 50">
              <a:extLst>
                <a:ext uri="{FF2B5EF4-FFF2-40B4-BE49-F238E27FC236}">
                  <a16:creationId xmlns:a16="http://schemas.microsoft.com/office/drawing/2014/main" id="{C4A29153-E9AE-EA4E-A2C6-4431751BF735}"/>
                </a:ext>
              </a:extLst>
            </p:cNvPr>
            <p:cNvSpPr/>
            <p:nvPr/>
          </p:nvSpPr>
          <p:spPr>
            <a:xfrm>
              <a:off x="262759" y="-6202168"/>
              <a:ext cx="5201231" cy="5201231"/>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9" name="Bildobjekt 68">
              <a:extLst>
                <a:ext uri="{FF2B5EF4-FFF2-40B4-BE49-F238E27FC236}">
                  <a16:creationId xmlns:a16="http://schemas.microsoft.com/office/drawing/2014/main" id="{1A967C8B-B809-B342-A429-3029EAB3DC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759" y="-6457378"/>
              <a:ext cx="5208368" cy="5208368"/>
            </a:xfrm>
            <a:prstGeom prst="rect">
              <a:avLst/>
            </a:prstGeom>
          </p:spPr>
        </p:pic>
      </p:grpSp>
      <p:grpSp>
        <p:nvGrpSpPr>
          <p:cNvPr id="57" name="Grupp 56">
            <a:extLst>
              <a:ext uri="{FF2B5EF4-FFF2-40B4-BE49-F238E27FC236}">
                <a16:creationId xmlns:a16="http://schemas.microsoft.com/office/drawing/2014/main" id="{A189E74B-C9FB-B446-8C8C-36422497F2A8}"/>
              </a:ext>
              <a:ext uri="{C183D7F6-B498-43B3-948B-1728B52AA6E4}">
                <adec:decorative xmlns:adec="http://schemas.microsoft.com/office/drawing/2017/decorative" val="1"/>
              </a:ext>
            </a:extLst>
          </p:cNvPr>
          <p:cNvGrpSpPr/>
          <p:nvPr/>
        </p:nvGrpSpPr>
        <p:grpSpPr>
          <a:xfrm>
            <a:off x="3601393" y="1080337"/>
            <a:ext cx="5343700" cy="5317094"/>
            <a:chOff x="8298130" y="6938585"/>
            <a:chExt cx="5343700" cy="5317094"/>
          </a:xfrm>
        </p:grpSpPr>
        <p:sp>
          <p:nvSpPr>
            <p:cNvPr id="34" name="Ellips 33">
              <a:extLst>
                <a:ext uri="{FF2B5EF4-FFF2-40B4-BE49-F238E27FC236}">
                  <a16:creationId xmlns:a16="http://schemas.microsoft.com/office/drawing/2014/main" id="{C964E925-44A8-9146-B81D-1A50C53F0B1F}"/>
                </a:ext>
              </a:extLst>
            </p:cNvPr>
            <p:cNvSpPr/>
            <p:nvPr/>
          </p:nvSpPr>
          <p:spPr>
            <a:xfrm>
              <a:off x="8298130" y="7054448"/>
              <a:ext cx="5201231" cy="5201231"/>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4" name="Bildobjekt 53">
              <a:extLst>
                <a:ext uri="{FF2B5EF4-FFF2-40B4-BE49-F238E27FC236}">
                  <a16:creationId xmlns:a16="http://schemas.microsoft.com/office/drawing/2014/main" id="{0D1DB652-E7CF-4C42-B6CA-DA6B868036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0599" y="6938585"/>
              <a:ext cx="5201231" cy="5201231"/>
            </a:xfrm>
            <a:prstGeom prst="rect">
              <a:avLst/>
            </a:prstGeom>
          </p:spPr>
        </p:pic>
      </p:grpSp>
      <p:grpSp>
        <p:nvGrpSpPr>
          <p:cNvPr id="61" name="Grupp 60">
            <a:extLst>
              <a:ext uri="{FF2B5EF4-FFF2-40B4-BE49-F238E27FC236}">
                <a16:creationId xmlns:a16="http://schemas.microsoft.com/office/drawing/2014/main" id="{7060C95E-6299-E84C-877C-A284F11BF700}"/>
              </a:ext>
              <a:ext uri="{C183D7F6-B498-43B3-948B-1728B52AA6E4}">
                <adec:decorative xmlns:adec="http://schemas.microsoft.com/office/drawing/2017/decorative" val="1"/>
              </a:ext>
            </a:extLst>
          </p:cNvPr>
          <p:cNvGrpSpPr/>
          <p:nvPr/>
        </p:nvGrpSpPr>
        <p:grpSpPr>
          <a:xfrm>
            <a:off x="3357111" y="966600"/>
            <a:ext cx="5452193" cy="5430830"/>
            <a:chOff x="12638060" y="2950080"/>
            <a:chExt cx="5452193" cy="5430830"/>
          </a:xfrm>
        </p:grpSpPr>
        <p:sp>
          <p:nvSpPr>
            <p:cNvPr id="42" name="Ellips 41">
              <a:extLst>
                <a:ext uri="{FF2B5EF4-FFF2-40B4-BE49-F238E27FC236}">
                  <a16:creationId xmlns:a16="http://schemas.microsoft.com/office/drawing/2014/main" id="{B526A6AE-718C-1241-86A2-C0C8644EAE3C}"/>
                </a:ext>
              </a:extLst>
            </p:cNvPr>
            <p:cNvSpPr/>
            <p:nvPr/>
          </p:nvSpPr>
          <p:spPr>
            <a:xfrm>
              <a:off x="12889022" y="3179679"/>
              <a:ext cx="5201231" cy="5201231"/>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9" name="Bildobjekt 58">
              <a:extLst>
                <a:ext uri="{FF2B5EF4-FFF2-40B4-BE49-F238E27FC236}">
                  <a16:creationId xmlns:a16="http://schemas.microsoft.com/office/drawing/2014/main" id="{FDBCCBB5-7039-3543-8BDD-CBC8B4E97F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38060" y="2950080"/>
              <a:ext cx="5348133" cy="5348133"/>
            </a:xfrm>
            <a:prstGeom prst="rect">
              <a:avLst/>
            </a:prstGeom>
          </p:spPr>
        </p:pic>
      </p:grpSp>
      <p:grpSp>
        <p:nvGrpSpPr>
          <p:cNvPr id="71" name="Grupp 70">
            <a:extLst>
              <a:ext uri="{FF2B5EF4-FFF2-40B4-BE49-F238E27FC236}">
                <a16:creationId xmlns:a16="http://schemas.microsoft.com/office/drawing/2014/main" id="{16291AC1-6C56-3F43-8999-7C7864FBDEC5}"/>
              </a:ext>
              <a:ext uri="{C183D7F6-B498-43B3-948B-1728B52AA6E4}">
                <adec:decorative xmlns:adec="http://schemas.microsoft.com/office/drawing/2017/decorative" val="1"/>
              </a:ext>
            </a:extLst>
          </p:cNvPr>
          <p:cNvGrpSpPr/>
          <p:nvPr/>
        </p:nvGrpSpPr>
        <p:grpSpPr>
          <a:xfrm>
            <a:off x="3611021" y="1164131"/>
            <a:ext cx="5201231" cy="5232545"/>
            <a:chOff x="12544509" y="-3180179"/>
            <a:chExt cx="5201231" cy="5232545"/>
          </a:xfrm>
        </p:grpSpPr>
        <p:sp>
          <p:nvSpPr>
            <p:cNvPr id="45" name="Ellips 44">
              <a:extLst>
                <a:ext uri="{FF2B5EF4-FFF2-40B4-BE49-F238E27FC236}">
                  <a16:creationId xmlns:a16="http://schemas.microsoft.com/office/drawing/2014/main" id="{D3429FF3-F2E8-764E-9192-006CCFC34DC7}"/>
                </a:ext>
              </a:extLst>
            </p:cNvPr>
            <p:cNvSpPr/>
            <p:nvPr/>
          </p:nvSpPr>
          <p:spPr>
            <a:xfrm>
              <a:off x="12544509" y="-3148865"/>
              <a:ext cx="5201231" cy="5201231"/>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3" name="Bildobjekt 62">
              <a:extLst>
                <a:ext uri="{FF2B5EF4-FFF2-40B4-BE49-F238E27FC236}">
                  <a16:creationId xmlns:a16="http://schemas.microsoft.com/office/drawing/2014/main" id="{7CCF4EFF-E0AB-8243-A6BD-BB40E7393B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48694" y="-3180179"/>
              <a:ext cx="4742706" cy="4742706"/>
            </a:xfrm>
            <a:prstGeom prst="rect">
              <a:avLst/>
            </a:prstGeom>
          </p:spPr>
        </p:pic>
      </p:grpSp>
      <p:grpSp>
        <p:nvGrpSpPr>
          <p:cNvPr id="72" name="Grupp 71" descr="Bilderna visar några exempel på samhällsviktiga verksamheter t.ex. på sjukhus, räddnignsinsats, matbutik och elnät.">
            <a:extLst>
              <a:ext uri="{FF2B5EF4-FFF2-40B4-BE49-F238E27FC236}">
                <a16:creationId xmlns:a16="http://schemas.microsoft.com/office/drawing/2014/main" id="{787F9F98-CBD1-BB4C-B8A9-1903E69258D7}"/>
              </a:ext>
            </a:extLst>
          </p:cNvPr>
          <p:cNvGrpSpPr/>
          <p:nvPr/>
        </p:nvGrpSpPr>
        <p:grpSpPr>
          <a:xfrm>
            <a:off x="3618448" y="1189010"/>
            <a:ext cx="5201231" cy="5343679"/>
            <a:chOff x="6116396" y="-6136688"/>
            <a:chExt cx="5201231" cy="5343679"/>
          </a:xfrm>
        </p:grpSpPr>
        <p:sp>
          <p:nvSpPr>
            <p:cNvPr id="48" name="Ellips 47">
              <a:extLst>
                <a:ext uri="{FF2B5EF4-FFF2-40B4-BE49-F238E27FC236}">
                  <a16:creationId xmlns:a16="http://schemas.microsoft.com/office/drawing/2014/main" id="{80E8EA4F-73CF-B24E-9123-A020E1A54463}"/>
                </a:ext>
              </a:extLst>
            </p:cNvPr>
            <p:cNvSpPr/>
            <p:nvPr/>
          </p:nvSpPr>
          <p:spPr>
            <a:xfrm>
              <a:off x="6116396" y="-6136688"/>
              <a:ext cx="5201231" cy="5201231"/>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6" name="Bildobjekt 65">
              <a:extLst>
                <a:ext uri="{FF2B5EF4-FFF2-40B4-BE49-F238E27FC236}">
                  <a16:creationId xmlns:a16="http://schemas.microsoft.com/office/drawing/2014/main" id="{25A73395-E12E-DD41-8D88-1163827ABD9B}"/>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173438" y="-5767418"/>
              <a:ext cx="4974409" cy="4974409"/>
            </a:xfrm>
            <a:prstGeom prst="rect">
              <a:avLst/>
            </a:prstGeom>
          </p:spPr>
        </p:pic>
      </p:grpSp>
    </p:spTree>
    <p:extLst>
      <p:ext uri="{BB962C8B-B14F-4D97-AF65-F5344CB8AC3E}">
        <p14:creationId xmlns:p14="http://schemas.microsoft.com/office/powerpoint/2010/main" val="457962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5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childTnLst>
              </p:cTn>
              <p:nextCondLst>
                <p:cond evt="onClick" delay="0">
                  <p:tgtEl>
                    <p:spTgt spid="56"/>
                  </p:tgtEl>
                </p:cond>
              </p:nextCondLst>
            </p:seq>
            <p:seq concurrent="1" nextAc="seek">
              <p:cTn id="20" restart="whenNotActive" fill="hold" evtFilter="cancelBubble" nodeType="interactiveSeq">
                <p:stCondLst>
                  <p:cond evt="onClick" delay="0">
                    <p:tgtEl>
                      <p:spTgt spid="6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childTnLst>
              </p:cTn>
              <p:nextCondLst>
                <p:cond evt="onClick" delay="0">
                  <p:tgtEl>
                    <p:spTgt spid="60"/>
                  </p:tgtEl>
                </p:cond>
              </p:nextCondLst>
            </p:seq>
            <p:seq concurrent="1" nextAc="seek">
              <p:cTn id="26" restart="whenNotActive" fill="hold" evtFilter="cancelBubble" nodeType="interactiveSeq">
                <p:stCondLst>
                  <p:cond evt="onClick" delay="0">
                    <p:tgtEl>
                      <p:spTgt spid="64"/>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subTnLst>
                                    <p:set>
                                      <p:cBhvr override="childStyle">
                                        <p:cTn dur="1" fill="hold" display="0" masterRel="nextClick" afterEffect="1"/>
                                        <p:tgtEl>
                                          <p:spTgt spid="71"/>
                                        </p:tgtEl>
                                        <p:attrNameLst>
                                          <p:attrName>style.visibility</p:attrName>
                                        </p:attrNameLst>
                                      </p:cBhvr>
                                      <p:to>
                                        <p:strVal val="hidden"/>
                                      </p:to>
                                    </p:set>
                                  </p:subTnLst>
                                </p:cTn>
                              </p:par>
                            </p:childTnLst>
                          </p:cTn>
                        </p:par>
                      </p:childTnLst>
                    </p:cTn>
                  </p:par>
                </p:childTnLst>
              </p:cTn>
              <p:nextCondLst>
                <p:cond evt="onClick" delay="0">
                  <p:tgtEl>
                    <p:spTgt spid="64"/>
                  </p:tgtEl>
                </p:cond>
              </p:nextCondLst>
            </p:seq>
            <p:seq concurrent="1" nextAc="seek">
              <p:cTn id="32" restart="whenNotActive" fill="hold" evtFilter="cancelBubble" nodeType="interactiveSeq">
                <p:stCondLst>
                  <p:cond evt="onClick" delay="0">
                    <p:tgtEl>
                      <p:spTgt spid="6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childTnLst>
              </p:cTn>
              <p:nextCondLst>
                <p:cond evt="onClick" delay="0">
                  <p:tgtEl>
                    <p:spTgt spid="67"/>
                  </p:tgtEl>
                </p:cond>
              </p:nextCondLst>
            </p:seq>
            <p:seq concurrent="1" nextAc="seek">
              <p:cTn id="38" restart="whenNotActive" fill="hold" evtFilter="cancelBubble" nodeType="interactiveSeq">
                <p:stCondLst>
                  <p:cond evt="onClick" delay="0">
                    <p:tgtEl>
                      <p:spTgt spid="70"/>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childTnLst>
              </p:cTn>
              <p:nextCondLst>
                <p:cond evt="onClick" delay="0">
                  <p:tgtEl>
                    <p:spTgt spid="70"/>
                  </p:tgtEl>
                </p:cond>
              </p:nextCondLst>
            </p:seq>
            <p:seq concurrent="1" nextAc="seek">
              <p:cTn id="44" restart="whenNotActive" fill="hold" evtFilter="cancelBubble" nodeType="interactiveSeq">
                <p:stCondLst>
                  <p:cond evt="onClick" delay="0">
                    <p:tgtEl>
                      <p:spTgt spid="7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73"/>
                                        </p:tgtEl>
                                      </p:cBhvr>
                                    </p:animEffect>
                                    <p:set>
                                      <p:cBhvr>
                                        <p:cTn id="49"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50" restart="whenNotActive" fill="hold" evtFilter="cancelBubble" nodeType="interactiveSeq">
                <p:stCondLst>
                  <p:cond evt="onClick" delay="0">
                    <p:tgtEl>
                      <p:spTgt spid="7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2"/>
                                        </p:tgtEl>
                                      </p:cBhvr>
                                    </p:animEffect>
                                    <p:set>
                                      <p:cBhvr>
                                        <p:cTn id="55"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56" restart="whenNotActive" fill="hold" evtFilter="cancelBubble" nodeType="interactiveSeq">
                <p:stCondLst>
                  <p:cond evt="onClick" delay="0">
                    <p:tgtEl>
                      <p:spTgt spid="7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71"/>
                                        </p:tgtEl>
                                      </p:cBhvr>
                                    </p:animEffect>
                                    <p:set>
                                      <p:cBhvr>
                                        <p:cTn id="61"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62" restart="whenNotActive" fill="hold" evtFilter="cancelBubble" nodeType="interactiveSeq">
                <p:stCondLst>
                  <p:cond evt="onClick" delay="0">
                    <p:tgtEl>
                      <p:spTgt spid="6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68" restart="whenNotActive" fill="hold" evtFilter="cancelBubble" nodeType="interactiveSeq">
                <p:stCondLst>
                  <p:cond evt="onClick" delay="0">
                    <p:tgtEl>
                      <p:spTgt spid="57"/>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7"/>
                                        </p:tgtEl>
                                      </p:cBhvr>
                                    </p:animEffect>
                                    <p:set>
                                      <p:cBhvr>
                                        <p:cTn id="7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4" restart="whenNotActive" fill="hold" evtFilter="cancelBubble" nodeType="interactiveSeq">
                <p:stCondLst>
                  <p:cond evt="onClick" delay="0">
                    <p:tgtEl>
                      <p:spTgt spid="23"/>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3"/>
                                        </p:tgtEl>
                                      </p:cBhvr>
                                    </p:animEffect>
                                    <p:set>
                                      <p:cBhvr>
                                        <p:cTn id="7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0" restart="whenNotActive" fill="hold" evtFilter="cancelBubble" nodeType="interactiveSeq">
                <p:stCondLst>
                  <p:cond evt="onClick" delay="0">
                    <p:tgtEl>
                      <p:spTgt spid="4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40"/>
                                        </p:tgtEl>
                                      </p:cBhvr>
                                    </p:animEffect>
                                    <p:set>
                                      <p:cBhvr>
                                        <p:cTn id="8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2E379F-5493-452B-B75C-8D8C42D1C399}"/>
              </a:ext>
            </a:extLst>
          </p:cNvPr>
          <p:cNvSpPr>
            <a:spLocks noGrp="1"/>
          </p:cNvSpPr>
          <p:nvPr>
            <p:ph type="title"/>
          </p:nvPr>
        </p:nvSpPr>
        <p:spPr>
          <a:xfrm>
            <a:off x="1061886" y="920622"/>
            <a:ext cx="8580582" cy="966397"/>
          </a:xfrm>
        </p:spPr>
        <p:txBody>
          <a:bodyPr/>
          <a:lstStyle/>
          <a:p>
            <a:r>
              <a:rPr lang="sv-SE" dirty="0"/>
              <a:t>Våra samhällsviktiga verksamheter</a:t>
            </a:r>
          </a:p>
        </p:txBody>
      </p:sp>
      <p:sp>
        <p:nvSpPr>
          <p:cNvPr id="4" name="Platshållare för innehåll 2">
            <a:extLst>
              <a:ext uri="{FF2B5EF4-FFF2-40B4-BE49-F238E27FC236}">
                <a16:creationId xmlns:a16="http://schemas.microsoft.com/office/drawing/2014/main" id="{B702DFCC-42F9-475F-A6C0-95B798898481}"/>
              </a:ext>
            </a:extLst>
          </p:cNvPr>
          <p:cNvSpPr>
            <a:spLocks noGrp="1"/>
          </p:cNvSpPr>
          <p:nvPr>
            <p:ph idx="1"/>
          </p:nvPr>
        </p:nvSpPr>
        <p:spPr>
          <a:xfrm>
            <a:off x="1061885" y="1813658"/>
            <a:ext cx="9406165" cy="468684"/>
          </a:xfrm>
        </p:spPr>
        <p:txBody>
          <a:bodyPr>
            <a:noAutofit/>
          </a:bodyPr>
          <a:lstStyle/>
          <a:p>
            <a:pPr marL="0" indent="0">
              <a:buNone/>
            </a:pPr>
            <a:r>
              <a:rPr lang="sv-SE" sz="1400" i="1" dirty="0"/>
              <a:t>[Kommentar: Här kan du lägga in exempel på samhällsviktiga verksamheter i er organisation. Du kan välja lämpliga symboler för indelningen på bild 6] </a:t>
            </a:r>
          </a:p>
          <a:p>
            <a:pPr marL="0" indent="0">
              <a:buNone/>
            </a:pPr>
            <a:endParaRPr lang="sv-SE" sz="1600" dirty="0"/>
          </a:p>
        </p:txBody>
      </p:sp>
      <p:grpSp>
        <p:nvGrpSpPr>
          <p:cNvPr id="23" name="Grupp 22">
            <a:extLst>
              <a:ext uri="{C183D7F6-B498-43B3-948B-1728B52AA6E4}">
                <adec:decorative xmlns:adec="http://schemas.microsoft.com/office/drawing/2017/decorative" val="1"/>
              </a:ext>
            </a:extLst>
          </p:cNvPr>
          <p:cNvGrpSpPr/>
          <p:nvPr/>
        </p:nvGrpSpPr>
        <p:grpSpPr>
          <a:xfrm>
            <a:off x="1223056" y="2688272"/>
            <a:ext cx="2700000" cy="3427913"/>
            <a:chOff x="912160" y="2688272"/>
            <a:chExt cx="2298156" cy="3427913"/>
          </a:xfrm>
        </p:grpSpPr>
        <p:grpSp>
          <p:nvGrpSpPr>
            <p:cNvPr id="7" name="Grupp 6"/>
            <p:cNvGrpSpPr/>
            <p:nvPr/>
          </p:nvGrpSpPr>
          <p:grpSpPr>
            <a:xfrm>
              <a:off x="1273361" y="2765159"/>
              <a:ext cx="1936955" cy="3351026"/>
              <a:chOff x="1448925" y="2813467"/>
              <a:chExt cx="1936955" cy="3351026"/>
            </a:xfrm>
          </p:grpSpPr>
          <p:sp>
            <p:nvSpPr>
              <p:cNvPr id="3" name="Rektangel med rundat hörn 2"/>
              <p:cNvSpPr/>
              <p:nvPr/>
            </p:nvSpPr>
            <p:spPr>
              <a:xfrm>
                <a:off x="1448925" y="2890353"/>
                <a:ext cx="1936955" cy="3274140"/>
              </a:xfrm>
              <a:prstGeom prst="round1Rect">
                <a:avLst/>
              </a:prstGeom>
              <a:solidFill>
                <a:srgbClr val="E2E2E1"/>
              </a:solidFill>
              <a:ln w="19050">
                <a:solidFill>
                  <a:srgbClr val="822757"/>
                </a:solidFill>
              </a:ln>
            </p:spPr>
            <p:style>
              <a:lnRef idx="2">
                <a:schemeClr val="accent1">
                  <a:shade val="50000"/>
                </a:schemeClr>
              </a:lnRef>
              <a:fillRef idx="1">
                <a:schemeClr val="accent1"/>
              </a:fillRef>
              <a:effectRef idx="0">
                <a:schemeClr val="accent1"/>
              </a:effectRef>
              <a:fontRef idx="minor">
                <a:schemeClr val="lt1"/>
              </a:fontRef>
            </p:style>
            <p:txBody>
              <a:bodyPr lIns="144000" tIns="396000" bIns="72000" rtlCol="0" anchor="ctr">
                <a:noAutofit/>
              </a:bodyPr>
              <a:lstStyle/>
              <a:p>
                <a:pPr marL="285750" indent="-285750">
                  <a:spcBef>
                    <a:spcPts val="600"/>
                  </a:spcBef>
                  <a:buFont typeface="Arial" panose="020B0604020202020204" pitchFamily="34" charset="0"/>
                  <a:buChar char="•"/>
                </a:pPr>
                <a:r>
                  <a:rPr lang="sv-SE" sz="1400" dirty="0">
                    <a:solidFill>
                      <a:schemeClr val="tx1"/>
                    </a:solidFill>
                  </a:rPr>
                  <a:t>Punktlista</a:t>
                </a:r>
              </a:p>
              <a:p>
                <a:pPr marL="285750" indent="-285750">
                  <a:spcBef>
                    <a:spcPts val="600"/>
                  </a:spcBef>
                  <a:buFont typeface="Arial" panose="020B0604020202020204" pitchFamily="34" charset="0"/>
                  <a:buChar char="•"/>
                </a:pPr>
                <a:endParaRPr lang="sv-SE" sz="1400" dirty="0">
                  <a:solidFill>
                    <a:schemeClr val="tx1"/>
                  </a:solidFill>
                </a:endParaRPr>
              </a:p>
              <a:p>
                <a:pPr>
                  <a:spcBef>
                    <a:spcPts val="600"/>
                  </a:spcBef>
                </a:pPr>
                <a:endParaRPr lang="sv-SE" sz="1400" dirty="0">
                  <a:solidFill>
                    <a:schemeClr val="tx1"/>
                  </a:solidFill>
                </a:endParaRPr>
              </a:p>
            </p:txBody>
          </p:sp>
          <p:sp>
            <p:nvSpPr>
              <p:cNvPr id="21" name="Rektangel med rundat hörn 20"/>
              <p:cNvSpPr/>
              <p:nvPr/>
            </p:nvSpPr>
            <p:spPr>
              <a:xfrm>
                <a:off x="1964866" y="2813467"/>
                <a:ext cx="1421014" cy="492228"/>
              </a:xfrm>
              <a:prstGeom prst="round1Rect">
                <a:avLst/>
              </a:prstGeom>
              <a:solidFill>
                <a:srgbClr val="822757"/>
              </a:solidFill>
              <a:ln w="19050">
                <a:solidFill>
                  <a:srgbClr val="822757"/>
                </a:solidFill>
              </a:ln>
            </p:spPr>
            <p:style>
              <a:lnRef idx="2">
                <a:schemeClr val="accent1">
                  <a:shade val="50000"/>
                </a:schemeClr>
              </a:lnRef>
              <a:fillRef idx="1">
                <a:schemeClr val="accent1"/>
              </a:fillRef>
              <a:effectRef idx="0">
                <a:schemeClr val="accent1"/>
              </a:effectRef>
              <a:fontRef idx="minor">
                <a:schemeClr val="lt1"/>
              </a:fontRef>
            </p:style>
            <p:txBody>
              <a:bodyPr lIns="144000" tIns="396000" bIns="72000" rtlCol="0" anchor="b">
                <a:noAutofit/>
              </a:bodyPr>
              <a:lstStyle/>
              <a:p>
                <a:pPr algn="ctr">
                  <a:spcBef>
                    <a:spcPts val="600"/>
                  </a:spcBef>
                </a:pPr>
                <a:r>
                  <a:rPr lang="sv-SE" sz="1400" dirty="0">
                    <a:solidFill>
                      <a:schemeClr val="bg1"/>
                    </a:solidFill>
                  </a:rPr>
                  <a:t>Viktig samhällsfunktion</a:t>
                </a:r>
              </a:p>
            </p:txBody>
          </p:sp>
        </p:grpSp>
        <p:sp>
          <p:nvSpPr>
            <p:cNvPr id="10" name="Rektangel med rundade hörn 9"/>
            <p:cNvSpPr/>
            <p:nvPr/>
          </p:nvSpPr>
          <p:spPr>
            <a:xfrm>
              <a:off x="912160" y="2688272"/>
              <a:ext cx="881321" cy="825910"/>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sv-SE" sz="1600" dirty="0"/>
            </a:p>
          </p:txBody>
        </p:sp>
      </p:grpSp>
      <p:pic>
        <p:nvPicPr>
          <p:cNvPr id="39" name="Bildobjekt 38">
            <a:extLst>
              <a:ext uri="{FF2B5EF4-FFF2-40B4-BE49-F238E27FC236}">
                <a16:creationId xmlns:a16="http://schemas.microsoft.com/office/drawing/2014/main" id="{4445AECA-C4A5-3148-B4F1-EFCAB1B3507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8330" b="28309"/>
          <a:stretch/>
        </p:blipFill>
        <p:spPr>
          <a:xfrm>
            <a:off x="1197119" y="2826278"/>
            <a:ext cx="1030515" cy="549897"/>
          </a:xfrm>
          <a:prstGeom prst="rect">
            <a:avLst/>
          </a:prstGeom>
        </p:spPr>
      </p:pic>
      <p:grpSp>
        <p:nvGrpSpPr>
          <p:cNvPr id="40" name="Grupp 39">
            <a:extLst>
              <a:ext uri="{C183D7F6-B498-43B3-948B-1728B52AA6E4}">
                <adec:decorative xmlns:adec="http://schemas.microsoft.com/office/drawing/2017/decorative" val="1"/>
              </a:ext>
            </a:extLst>
          </p:cNvPr>
          <p:cNvGrpSpPr/>
          <p:nvPr/>
        </p:nvGrpSpPr>
        <p:grpSpPr>
          <a:xfrm>
            <a:off x="4495553" y="2688272"/>
            <a:ext cx="2700000" cy="3427913"/>
            <a:chOff x="912160" y="2688272"/>
            <a:chExt cx="2298156" cy="3427913"/>
          </a:xfrm>
        </p:grpSpPr>
        <p:grpSp>
          <p:nvGrpSpPr>
            <p:cNvPr id="41" name="Grupp 40"/>
            <p:cNvGrpSpPr/>
            <p:nvPr/>
          </p:nvGrpSpPr>
          <p:grpSpPr>
            <a:xfrm>
              <a:off x="1273361" y="2765159"/>
              <a:ext cx="1936955" cy="3351026"/>
              <a:chOff x="1448925" y="2813467"/>
              <a:chExt cx="1936955" cy="3351026"/>
            </a:xfrm>
          </p:grpSpPr>
          <p:sp>
            <p:nvSpPr>
              <p:cNvPr id="43" name="Rektangel med rundat hörn 42"/>
              <p:cNvSpPr/>
              <p:nvPr/>
            </p:nvSpPr>
            <p:spPr>
              <a:xfrm>
                <a:off x="1448925" y="2890353"/>
                <a:ext cx="1936955" cy="3274140"/>
              </a:xfrm>
              <a:prstGeom prst="round1Rect">
                <a:avLst/>
              </a:prstGeom>
              <a:solidFill>
                <a:srgbClr val="E2E2E1"/>
              </a:solidFill>
              <a:ln w="19050">
                <a:solidFill>
                  <a:srgbClr val="822757"/>
                </a:solidFill>
              </a:ln>
            </p:spPr>
            <p:style>
              <a:lnRef idx="2">
                <a:schemeClr val="accent1">
                  <a:shade val="50000"/>
                </a:schemeClr>
              </a:lnRef>
              <a:fillRef idx="1">
                <a:schemeClr val="accent1"/>
              </a:fillRef>
              <a:effectRef idx="0">
                <a:schemeClr val="accent1"/>
              </a:effectRef>
              <a:fontRef idx="minor">
                <a:schemeClr val="lt1"/>
              </a:fontRef>
            </p:style>
            <p:txBody>
              <a:bodyPr lIns="144000" tIns="396000" bIns="72000" rtlCol="0" anchor="ctr">
                <a:noAutofit/>
              </a:bodyPr>
              <a:lstStyle/>
              <a:p>
                <a:pPr marL="285750" indent="-285750">
                  <a:spcBef>
                    <a:spcPts val="600"/>
                  </a:spcBef>
                  <a:buFont typeface="Arial" panose="020B0604020202020204" pitchFamily="34" charset="0"/>
                  <a:buChar char="•"/>
                </a:pPr>
                <a:r>
                  <a:rPr lang="sv-SE" sz="1400" dirty="0">
                    <a:solidFill>
                      <a:schemeClr val="tx1"/>
                    </a:solidFill>
                  </a:rPr>
                  <a:t>Punktlista</a:t>
                </a:r>
              </a:p>
              <a:p>
                <a:pPr marL="285750" indent="-285750">
                  <a:spcBef>
                    <a:spcPts val="600"/>
                  </a:spcBef>
                  <a:buFont typeface="Arial" panose="020B0604020202020204" pitchFamily="34" charset="0"/>
                  <a:buChar char="•"/>
                </a:pPr>
                <a:endParaRPr lang="sv-SE" sz="1400" dirty="0">
                  <a:solidFill>
                    <a:schemeClr val="tx1"/>
                  </a:solidFill>
                </a:endParaRPr>
              </a:p>
              <a:p>
                <a:pPr>
                  <a:spcBef>
                    <a:spcPts val="600"/>
                  </a:spcBef>
                </a:pPr>
                <a:endParaRPr lang="sv-SE" sz="1400" dirty="0">
                  <a:solidFill>
                    <a:schemeClr val="tx1"/>
                  </a:solidFill>
                </a:endParaRPr>
              </a:p>
            </p:txBody>
          </p:sp>
          <p:sp>
            <p:nvSpPr>
              <p:cNvPr id="44" name="Rektangel med rundat hörn 43"/>
              <p:cNvSpPr/>
              <p:nvPr/>
            </p:nvSpPr>
            <p:spPr>
              <a:xfrm>
                <a:off x="1964866" y="2813467"/>
                <a:ext cx="1421014" cy="492228"/>
              </a:xfrm>
              <a:prstGeom prst="round1Rect">
                <a:avLst/>
              </a:prstGeom>
              <a:solidFill>
                <a:srgbClr val="822757"/>
              </a:solidFill>
              <a:ln w="19050">
                <a:solidFill>
                  <a:srgbClr val="822757"/>
                </a:solidFill>
              </a:ln>
            </p:spPr>
            <p:style>
              <a:lnRef idx="2">
                <a:schemeClr val="accent1">
                  <a:shade val="50000"/>
                </a:schemeClr>
              </a:lnRef>
              <a:fillRef idx="1">
                <a:schemeClr val="accent1"/>
              </a:fillRef>
              <a:effectRef idx="0">
                <a:schemeClr val="accent1"/>
              </a:effectRef>
              <a:fontRef idx="minor">
                <a:schemeClr val="lt1"/>
              </a:fontRef>
            </p:style>
            <p:txBody>
              <a:bodyPr lIns="144000" tIns="396000" bIns="72000" rtlCol="0" anchor="b">
                <a:noAutofit/>
              </a:bodyPr>
              <a:lstStyle/>
              <a:p>
                <a:pPr algn="ctr">
                  <a:spcBef>
                    <a:spcPts val="600"/>
                  </a:spcBef>
                </a:pPr>
                <a:r>
                  <a:rPr lang="sv-SE" sz="1400" dirty="0">
                    <a:solidFill>
                      <a:schemeClr val="bg1"/>
                    </a:solidFill>
                  </a:rPr>
                  <a:t>Viktig samhällsfunktion</a:t>
                </a:r>
              </a:p>
            </p:txBody>
          </p:sp>
        </p:grpSp>
        <p:sp>
          <p:nvSpPr>
            <p:cNvPr id="42" name="Rektangel med rundade hörn 41"/>
            <p:cNvSpPr/>
            <p:nvPr/>
          </p:nvSpPr>
          <p:spPr>
            <a:xfrm>
              <a:off x="912160" y="2688272"/>
              <a:ext cx="881321" cy="825910"/>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sv-SE" sz="1600" dirty="0"/>
            </a:p>
          </p:txBody>
        </p:sp>
      </p:grpSp>
      <p:grpSp>
        <p:nvGrpSpPr>
          <p:cNvPr id="45" name="Grupp 44">
            <a:extLst>
              <a:ext uri="{C183D7F6-B498-43B3-948B-1728B52AA6E4}">
                <adec:decorative xmlns:adec="http://schemas.microsoft.com/office/drawing/2017/decorative" val="1"/>
              </a:ext>
            </a:extLst>
          </p:cNvPr>
          <p:cNvGrpSpPr/>
          <p:nvPr/>
        </p:nvGrpSpPr>
        <p:grpSpPr>
          <a:xfrm>
            <a:off x="7768050" y="2688272"/>
            <a:ext cx="2700000" cy="3427913"/>
            <a:chOff x="912160" y="2688272"/>
            <a:chExt cx="2298156" cy="3427913"/>
          </a:xfrm>
        </p:grpSpPr>
        <p:grpSp>
          <p:nvGrpSpPr>
            <p:cNvPr id="46" name="Grupp 45"/>
            <p:cNvGrpSpPr/>
            <p:nvPr/>
          </p:nvGrpSpPr>
          <p:grpSpPr>
            <a:xfrm>
              <a:off x="1273361" y="2765159"/>
              <a:ext cx="1936955" cy="3351026"/>
              <a:chOff x="1448925" y="2813467"/>
              <a:chExt cx="1936955" cy="3351026"/>
            </a:xfrm>
          </p:grpSpPr>
          <p:sp>
            <p:nvSpPr>
              <p:cNvPr id="48" name="Rektangel med rundat hörn 47"/>
              <p:cNvSpPr/>
              <p:nvPr/>
            </p:nvSpPr>
            <p:spPr>
              <a:xfrm>
                <a:off x="1448925" y="2890353"/>
                <a:ext cx="1936955" cy="3274140"/>
              </a:xfrm>
              <a:prstGeom prst="round1Rect">
                <a:avLst/>
              </a:prstGeom>
              <a:solidFill>
                <a:srgbClr val="E2E2E1"/>
              </a:solidFill>
              <a:ln w="19050">
                <a:solidFill>
                  <a:srgbClr val="822757"/>
                </a:solidFill>
              </a:ln>
            </p:spPr>
            <p:style>
              <a:lnRef idx="2">
                <a:schemeClr val="accent1">
                  <a:shade val="50000"/>
                </a:schemeClr>
              </a:lnRef>
              <a:fillRef idx="1">
                <a:schemeClr val="accent1"/>
              </a:fillRef>
              <a:effectRef idx="0">
                <a:schemeClr val="accent1"/>
              </a:effectRef>
              <a:fontRef idx="minor">
                <a:schemeClr val="lt1"/>
              </a:fontRef>
            </p:style>
            <p:txBody>
              <a:bodyPr lIns="144000" tIns="396000" bIns="72000" rtlCol="0" anchor="ctr">
                <a:noAutofit/>
              </a:bodyPr>
              <a:lstStyle/>
              <a:p>
                <a:pPr marL="285750" indent="-285750">
                  <a:spcBef>
                    <a:spcPts val="600"/>
                  </a:spcBef>
                  <a:buFont typeface="Arial" panose="020B0604020202020204" pitchFamily="34" charset="0"/>
                  <a:buChar char="•"/>
                </a:pPr>
                <a:r>
                  <a:rPr lang="sv-SE" sz="1400" dirty="0">
                    <a:solidFill>
                      <a:schemeClr val="tx1"/>
                    </a:solidFill>
                  </a:rPr>
                  <a:t>Punktlista</a:t>
                </a:r>
              </a:p>
              <a:p>
                <a:pPr marL="285750" indent="-285750">
                  <a:spcBef>
                    <a:spcPts val="600"/>
                  </a:spcBef>
                  <a:buFont typeface="Arial" panose="020B0604020202020204" pitchFamily="34" charset="0"/>
                  <a:buChar char="•"/>
                </a:pPr>
                <a:endParaRPr lang="sv-SE" sz="1400" dirty="0">
                  <a:solidFill>
                    <a:schemeClr val="tx1"/>
                  </a:solidFill>
                </a:endParaRPr>
              </a:p>
              <a:p>
                <a:pPr>
                  <a:spcBef>
                    <a:spcPts val="600"/>
                  </a:spcBef>
                </a:pPr>
                <a:endParaRPr lang="sv-SE" sz="1400" dirty="0">
                  <a:solidFill>
                    <a:schemeClr val="tx1"/>
                  </a:solidFill>
                </a:endParaRPr>
              </a:p>
            </p:txBody>
          </p:sp>
          <p:sp>
            <p:nvSpPr>
              <p:cNvPr id="49" name="Rektangel med rundat hörn 48"/>
              <p:cNvSpPr/>
              <p:nvPr/>
            </p:nvSpPr>
            <p:spPr>
              <a:xfrm>
                <a:off x="1964866" y="2813467"/>
                <a:ext cx="1421014" cy="492228"/>
              </a:xfrm>
              <a:prstGeom prst="round1Rect">
                <a:avLst/>
              </a:prstGeom>
              <a:solidFill>
                <a:srgbClr val="822757"/>
              </a:solidFill>
              <a:ln w="19050">
                <a:solidFill>
                  <a:srgbClr val="822757"/>
                </a:solidFill>
              </a:ln>
            </p:spPr>
            <p:style>
              <a:lnRef idx="2">
                <a:schemeClr val="accent1">
                  <a:shade val="50000"/>
                </a:schemeClr>
              </a:lnRef>
              <a:fillRef idx="1">
                <a:schemeClr val="accent1"/>
              </a:fillRef>
              <a:effectRef idx="0">
                <a:schemeClr val="accent1"/>
              </a:effectRef>
              <a:fontRef idx="minor">
                <a:schemeClr val="lt1"/>
              </a:fontRef>
            </p:style>
            <p:txBody>
              <a:bodyPr lIns="144000" tIns="396000" bIns="72000" rtlCol="0" anchor="b">
                <a:noAutofit/>
              </a:bodyPr>
              <a:lstStyle/>
              <a:p>
                <a:pPr algn="ctr">
                  <a:spcBef>
                    <a:spcPts val="600"/>
                  </a:spcBef>
                </a:pPr>
                <a:r>
                  <a:rPr lang="sv-SE" sz="1400" dirty="0">
                    <a:solidFill>
                      <a:schemeClr val="bg1"/>
                    </a:solidFill>
                  </a:rPr>
                  <a:t>Viktig samhällsfunktion</a:t>
                </a:r>
              </a:p>
            </p:txBody>
          </p:sp>
        </p:grpSp>
        <p:sp>
          <p:nvSpPr>
            <p:cNvPr id="47" name="Rektangel med rundade hörn 46"/>
            <p:cNvSpPr/>
            <p:nvPr/>
          </p:nvSpPr>
          <p:spPr>
            <a:xfrm>
              <a:off x="912160" y="2688272"/>
              <a:ext cx="881321" cy="825910"/>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sv-SE" sz="1600" dirty="0"/>
            </a:p>
          </p:txBody>
        </p:sp>
      </p:grpSp>
    </p:spTree>
    <p:extLst>
      <p:ext uri="{BB962C8B-B14F-4D97-AF65-F5344CB8AC3E}">
        <p14:creationId xmlns:p14="http://schemas.microsoft.com/office/powerpoint/2010/main" val="226143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p:cNvSpPr>
            <a:spLocks noGrp="1"/>
          </p:cNvSpPr>
          <p:nvPr>
            <p:ph type="title"/>
          </p:nvPr>
        </p:nvSpPr>
        <p:spPr>
          <a:xfrm>
            <a:off x="1277606" y="556082"/>
            <a:ext cx="10517206" cy="516224"/>
          </a:xfrm>
        </p:spPr>
        <p:txBody>
          <a:bodyPr/>
          <a:lstStyle/>
          <a:p>
            <a:r>
              <a:rPr lang="sv-SE" dirty="0"/>
              <a:t>Symboler att använda till bild 5</a:t>
            </a:r>
          </a:p>
        </p:txBody>
      </p:sp>
      <p:pic>
        <p:nvPicPr>
          <p:cNvPr id="18" name="Bildobjekt 17">
            <a:extLst>
              <a:ext uri="{FF2B5EF4-FFF2-40B4-BE49-F238E27FC236}">
                <a16:creationId xmlns:a16="http://schemas.microsoft.com/office/drawing/2014/main" id="{828E1AF5-CE31-D141-85A9-357D18802DDE}"/>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9616" b="20930"/>
          <a:stretch/>
        </p:blipFill>
        <p:spPr>
          <a:xfrm>
            <a:off x="3354247" y="5036401"/>
            <a:ext cx="924934" cy="549897"/>
          </a:xfrm>
          <a:prstGeom prst="rect">
            <a:avLst/>
          </a:prstGeom>
        </p:spPr>
      </p:pic>
      <p:pic>
        <p:nvPicPr>
          <p:cNvPr id="20" name="Bildobjekt 19">
            <a:extLst>
              <a:ext uri="{FF2B5EF4-FFF2-40B4-BE49-F238E27FC236}">
                <a16:creationId xmlns:a16="http://schemas.microsoft.com/office/drawing/2014/main" id="{CAD48380-F9C8-A747-B886-DD8CCC93D1E3}"/>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8482" t="17100" b="11666"/>
          <a:stretch/>
        </p:blipFill>
        <p:spPr>
          <a:xfrm>
            <a:off x="3443064" y="3629258"/>
            <a:ext cx="924934" cy="719915"/>
          </a:xfrm>
          <a:prstGeom prst="rect">
            <a:avLst/>
          </a:prstGeom>
        </p:spPr>
      </p:pic>
      <p:pic>
        <p:nvPicPr>
          <p:cNvPr id="24" name="Bildobjekt 23">
            <a:extLst>
              <a:ext uri="{FF2B5EF4-FFF2-40B4-BE49-F238E27FC236}">
                <a16:creationId xmlns:a16="http://schemas.microsoft.com/office/drawing/2014/main" id="{D28B4E05-31D1-0347-A21D-F111370A8E05}"/>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32517" b="28802"/>
          <a:stretch/>
        </p:blipFill>
        <p:spPr>
          <a:xfrm>
            <a:off x="5590998" y="2651525"/>
            <a:ext cx="1012127" cy="391496"/>
          </a:xfrm>
          <a:prstGeom prst="rect">
            <a:avLst/>
          </a:prstGeom>
        </p:spPr>
      </p:pic>
      <p:pic>
        <p:nvPicPr>
          <p:cNvPr id="26" name="Bildobjekt 25">
            <a:extLst>
              <a:ext uri="{FF2B5EF4-FFF2-40B4-BE49-F238E27FC236}">
                <a16:creationId xmlns:a16="http://schemas.microsoft.com/office/drawing/2014/main" id="{E756A7E1-157D-DF47-BF9C-97A2905F71CE}"/>
              </a:ext>
              <a:ext uri="{C183D7F6-B498-43B3-948B-1728B52AA6E4}">
                <adec:decorative xmlns:adec="http://schemas.microsoft.com/office/drawing/2017/decorative" val="1"/>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2582" t="29552" r="15102" b="19170"/>
          <a:stretch/>
        </p:blipFill>
        <p:spPr>
          <a:xfrm>
            <a:off x="1180490" y="2513211"/>
            <a:ext cx="1030515" cy="730728"/>
          </a:xfrm>
          <a:prstGeom prst="rect">
            <a:avLst/>
          </a:prstGeom>
        </p:spPr>
      </p:pic>
      <p:pic>
        <p:nvPicPr>
          <p:cNvPr id="28" name="Bildobjekt 27">
            <a:extLst>
              <a:ext uri="{FF2B5EF4-FFF2-40B4-BE49-F238E27FC236}">
                <a16:creationId xmlns:a16="http://schemas.microsoft.com/office/drawing/2014/main" id="{743D02C0-F811-2F42-9822-E4E41BCCDBC6}"/>
              </a:ext>
              <a:ext uri="{C183D7F6-B498-43B3-948B-1728B52AA6E4}">
                <adec:decorative xmlns:adec="http://schemas.microsoft.com/office/drawing/2017/decorative" val="1"/>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8559" t="24100" r="10563" b="24621"/>
          <a:stretch/>
        </p:blipFill>
        <p:spPr>
          <a:xfrm>
            <a:off x="1180489" y="3695814"/>
            <a:ext cx="1030515" cy="653359"/>
          </a:xfrm>
          <a:prstGeom prst="rect">
            <a:avLst/>
          </a:prstGeom>
        </p:spPr>
      </p:pic>
      <p:pic>
        <p:nvPicPr>
          <p:cNvPr id="32" name="Bildobjekt 31">
            <a:extLst>
              <a:ext uri="{FF2B5EF4-FFF2-40B4-BE49-F238E27FC236}">
                <a16:creationId xmlns:a16="http://schemas.microsoft.com/office/drawing/2014/main" id="{EAC204BD-32DA-4B49-B623-15AE823BC0BB}"/>
              </a:ext>
              <a:ext uri="{C183D7F6-B498-43B3-948B-1728B52AA6E4}">
                <adec:decorative xmlns:adec="http://schemas.microsoft.com/office/drawing/2017/decorative" val="1"/>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6057" t="5692" r="21534" b="10861"/>
          <a:stretch/>
        </p:blipFill>
        <p:spPr>
          <a:xfrm>
            <a:off x="5829396" y="3489932"/>
            <a:ext cx="579119" cy="774335"/>
          </a:xfrm>
          <a:prstGeom prst="rect">
            <a:avLst/>
          </a:prstGeom>
        </p:spPr>
      </p:pic>
      <p:pic>
        <p:nvPicPr>
          <p:cNvPr id="34" name="Bildobjekt 33">
            <a:extLst>
              <a:ext uri="{FF2B5EF4-FFF2-40B4-BE49-F238E27FC236}">
                <a16:creationId xmlns:a16="http://schemas.microsoft.com/office/drawing/2014/main" id="{40A34551-E7E8-DB48-BE28-9537CF5AF295}"/>
              </a:ext>
              <a:ext uri="{C183D7F6-B498-43B3-948B-1728B52AA6E4}">
                <adec:decorative xmlns:adec="http://schemas.microsoft.com/office/drawing/2017/decorative" val="1"/>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t="24731" b="27085"/>
          <a:stretch/>
        </p:blipFill>
        <p:spPr>
          <a:xfrm>
            <a:off x="5565548" y="5139229"/>
            <a:ext cx="927825" cy="447069"/>
          </a:xfrm>
          <a:prstGeom prst="rect">
            <a:avLst/>
          </a:prstGeom>
        </p:spPr>
      </p:pic>
      <p:pic>
        <p:nvPicPr>
          <p:cNvPr id="36" name="Bildobjekt 35">
            <a:extLst>
              <a:ext uri="{FF2B5EF4-FFF2-40B4-BE49-F238E27FC236}">
                <a16:creationId xmlns:a16="http://schemas.microsoft.com/office/drawing/2014/main" id="{9B1915DE-4D0D-5340-9ABA-4500F4A90BEC}"/>
              </a:ext>
              <a:ext uri="{C183D7F6-B498-43B3-948B-1728B52AA6E4}">
                <adec:decorative xmlns:adec="http://schemas.microsoft.com/office/drawing/2017/decorative" val="1"/>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0400" t="18793" r="13583" b="21480"/>
          <a:stretch/>
        </p:blipFill>
        <p:spPr>
          <a:xfrm>
            <a:off x="7985662" y="2623932"/>
            <a:ext cx="642942" cy="505169"/>
          </a:xfrm>
          <a:prstGeom prst="rect">
            <a:avLst/>
          </a:prstGeom>
        </p:spPr>
      </p:pic>
      <p:pic>
        <p:nvPicPr>
          <p:cNvPr id="38" name="Bildobjekt 37">
            <a:extLst>
              <a:ext uri="{FF2B5EF4-FFF2-40B4-BE49-F238E27FC236}">
                <a16:creationId xmlns:a16="http://schemas.microsoft.com/office/drawing/2014/main" id="{EB9622D2-A505-3241-A457-BB8162C2FEB9}"/>
              </a:ext>
              <a:ext uri="{C183D7F6-B498-43B3-948B-1728B52AA6E4}">
                <adec:decorative xmlns:adec="http://schemas.microsoft.com/office/drawing/2017/decorative" val="1"/>
              </a:ext>
            </a:extLst>
          </p:cNvPr>
          <p:cNvPicPr>
            <a:picLocks noChangeAspect="1"/>
          </p:cNvPicPr>
          <p:nvPr/>
        </p:nvPicPr>
        <p:blipFill rotWithShape="1">
          <a:blip r:embed="rId11" cstate="hqprint">
            <a:extLst>
              <a:ext uri="{28A0092B-C50C-407E-A947-70E740481C1C}">
                <a14:useLocalDpi xmlns:a14="http://schemas.microsoft.com/office/drawing/2010/main" val="0"/>
              </a:ext>
            </a:extLst>
          </a:blip>
          <a:srcRect t="4029" b="5944"/>
          <a:stretch/>
        </p:blipFill>
        <p:spPr>
          <a:xfrm>
            <a:off x="7928867" y="3650339"/>
            <a:ext cx="763361" cy="687228"/>
          </a:xfrm>
          <a:prstGeom prst="rect">
            <a:avLst/>
          </a:prstGeom>
        </p:spPr>
      </p:pic>
      <p:pic>
        <p:nvPicPr>
          <p:cNvPr id="40" name="Bildobjekt 39">
            <a:extLst>
              <a:ext uri="{FF2B5EF4-FFF2-40B4-BE49-F238E27FC236}">
                <a16:creationId xmlns:a16="http://schemas.microsoft.com/office/drawing/2014/main" id="{849EA4BA-775B-ED48-8519-4DA09D38D6D9}"/>
              </a:ext>
              <a:ext uri="{C183D7F6-B498-43B3-948B-1728B52AA6E4}">
                <adec:decorative xmlns:adec="http://schemas.microsoft.com/office/drawing/2017/decorative" val="1"/>
              </a:ext>
            </a:extLst>
          </p:cNvPr>
          <p:cNvPicPr>
            <a:picLocks noChangeAspect="1"/>
          </p:cNvPicPr>
          <p:nvPr/>
        </p:nvPicPr>
        <p:blipFill rotWithShape="1">
          <a:blip r:embed="rId12" cstate="hqprint">
            <a:extLst>
              <a:ext uri="{28A0092B-C50C-407E-A947-70E740481C1C}">
                <a14:useLocalDpi xmlns:a14="http://schemas.microsoft.com/office/drawing/2010/main" val="0"/>
              </a:ext>
            </a:extLst>
          </a:blip>
          <a:srcRect t="12971" b="16084"/>
          <a:stretch/>
        </p:blipFill>
        <p:spPr>
          <a:xfrm>
            <a:off x="7865243" y="5075061"/>
            <a:ext cx="763361" cy="541571"/>
          </a:xfrm>
          <a:prstGeom prst="rect">
            <a:avLst/>
          </a:prstGeom>
        </p:spPr>
      </p:pic>
      <p:pic>
        <p:nvPicPr>
          <p:cNvPr id="45" name="Bildobjekt 44">
            <a:extLst>
              <a:ext uri="{FF2B5EF4-FFF2-40B4-BE49-F238E27FC236}">
                <a16:creationId xmlns:a16="http://schemas.microsoft.com/office/drawing/2014/main" id="{DA6EBB04-CE88-2442-BEE1-179AD4F051F8}"/>
              </a:ext>
              <a:ext uri="{C183D7F6-B498-43B3-948B-1728B52AA6E4}">
                <adec:decorative xmlns:adec="http://schemas.microsoft.com/office/drawing/2017/decorative" val="1"/>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t="24735" b="20382"/>
          <a:stretch/>
        </p:blipFill>
        <p:spPr>
          <a:xfrm>
            <a:off x="3443064" y="1653979"/>
            <a:ext cx="844550" cy="463509"/>
          </a:xfrm>
          <a:prstGeom prst="rect">
            <a:avLst/>
          </a:prstGeom>
        </p:spPr>
      </p:pic>
      <p:pic>
        <p:nvPicPr>
          <p:cNvPr id="47" name="Bildobjekt 46">
            <a:extLst>
              <a:ext uri="{FF2B5EF4-FFF2-40B4-BE49-F238E27FC236}">
                <a16:creationId xmlns:a16="http://schemas.microsoft.com/office/drawing/2014/main" id="{A208C9EE-E0BE-DD4E-9225-280AE0E8F077}"/>
              </a:ext>
              <a:ext uri="{C183D7F6-B498-43B3-948B-1728B52AA6E4}">
                <adec:decorative xmlns:adec="http://schemas.microsoft.com/office/drawing/2017/decorative" val="1"/>
              </a:ext>
            </a:extLst>
          </p:cNvPr>
          <p:cNvPicPr>
            <a:picLocks noChangeAspect="1"/>
          </p:cNvPicPr>
          <p:nvPr/>
        </p:nvPicPr>
        <p:blipFill rotWithShape="1">
          <a:blip r:embed="rId14" cstate="hqprint">
            <a:extLst>
              <a:ext uri="{28A0092B-C50C-407E-A947-70E740481C1C}">
                <a14:useLocalDpi xmlns:a14="http://schemas.microsoft.com/office/drawing/2010/main" val="0"/>
              </a:ext>
            </a:extLst>
          </a:blip>
          <a:srcRect t="24754" b="14623"/>
          <a:stretch/>
        </p:blipFill>
        <p:spPr>
          <a:xfrm>
            <a:off x="5505198" y="1560284"/>
            <a:ext cx="1002926" cy="608005"/>
          </a:xfrm>
          <a:prstGeom prst="rect">
            <a:avLst/>
          </a:prstGeom>
        </p:spPr>
      </p:pic>
      <p:pic>
        <p:nvPicPr>
          <p:cNvPr id="49" name="Bildobjekt 48">
            <a:extLst>
              <a:ext uri="{FF2B5EF4-FFF2-40B4-BE49-F238E27FC236}">
                <a16:creationId xmlns:a16="http://schemas.microsoft.com/office/drawing/2014/main" id="{E602CED1-6768-C34F-B837-2BB7638AE404}"/>
              </a:ext>
              <a:ext uri="{C183D7F6-B498-43B3-948B-1728B52AA6E4}">
                <adec:decorative xmlns:adec="http://schemas.microsoft.com/office/drawing/2017/decorative" val="1"/>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613289" y="1460292"/>
            <a:ext cx="903021" cy="903021"/>
          </a:xfrm>
          <a:prstGeom prst="rect">
            <a:avLst/>
          </a:prstGeom>
        </p:spPr>
      </p:pic>
      <p:pic>
        <p:nvPicPr>
          <p:cNvPr id="5" name="Bildobjekt 4">
            <a:extLst>
              <a:ext uri="{FF2B5EF4-FFF2-40B4-BE49-F238E27FC236}">
                <a16:creationId xmlns:a16="http://schemas.microsoft.com/office/drawing/2014/main" id="{7E883730-166A-4C44-9763-0A284D705BC8}"/>
              </a:ext>
              <a:ext uri="{C183D7F6-B498-43B3-948B-1728B52AA6E4}">
                <adec:decorative xmlns:adec="http://schemas.microsoft.com/office/drawing/2017/decorative" val="1"/>
              </a:ext>
            </a:extLst>
          </p:cNvPr>
          <p:cNvPicPr>
            <a:picLocks noChangeAspect="1"/>
          </p:cNvPicPr>
          <p:nvPr/>
        </p:nvPicPr>
        <p:blipFill rotWithShape="1">
          <a:blip r:embed="rId16" cstate="hqprint">
            <a:extLst>
              <a:ext uri="{28A0092B-C50C-407E-A947-70E740481C1C}">
                <a14:useLocalDpi xmlns:a14="http://schemas.microsoft.com/office/drawing/2010/main" val="0"/>
              </a:ext>
            </a:extLst>
          </a:blip>
          <a:srcRect t="24586" b="20967"/>
          <a:stretch/>
        </p:blipFill>
        <p:spPr>
          <a:xfrm>
            <a:off x="1092824" y="1406536"/>
            <a:ext cx="1342101" cy="730729"/>
          </a:xfrm>
          <a:prstGeom prst="rect">
            <a:avLst/>
          </a:prstGeom>
        </p:spPr>
      </p:pic>
      <p:pic>
        <p:nvPicPr>
          <p:cNvPr id="7" name="Bildobjekt 6">
            <a:extLst>
              <a:ext uri="{FF2B5EF4-FFF2-40B4-BE49-F238E27FC236}">
                <a16:creationId xmlns:a16="http://schemas.microsoft.com/office/drawing/2014/main" id="{724515A9-000D-3540-8159-77D47D07EFEB}"/>
              </a:ext>
              <a:ext uri="{C183D7F6-B498-43B3-948B-1728B52AA6E4}">
                <adec:decorative xmlns:adec="http://schemas.microsoft.com/office/drawing/2017/decorative" val="1"/>
              </a:ext>
            </a:extLst>
          </p:cNvPr>
          <p:cNvPicPr>
            <a:picLocks noChangeAspect="1"/>
          </p:cNvPicPr>
          <p:nvPr/>
        </p:nvPicPr>
        <p:blipFill rotWithShape="1">
          <a:blip r:embed="rId17" cstate="hqprint">
            <a:extLst>
              <a:ext uri="{28A0092B-C50C-407E-A947-70E740481C1C}">
                <a14:useLocalDpi xmlns:a14="http://schemas.microsoft.com/office/drawing/2010/main" val="0"/>
              </a:ext>
            </a:extLst>
          </a:blip>
          <a:srcRect t="18879" b="21283"/>
          <a:stretch/>
        </p:blipFill>
        <p:spPr>
          <a:xfrm>
            <a:off x="9790370" y="2651525"/>
            <a:ext cx="990022" cy="592414"/>
          </a:xfrm>
          <a:prstGeom prst="rect">
            <a:avLst/>
          </a:prstGeom>
        </p:spPr>
      </p:pic>
      <p:pic>
        <p:nvPicPr>
          <p:cNvPr id="9" name="Bildobjekt 8">
            <a:extLst>
              <a:ext uri="{FF2B5EF4-FFF2-40B4-BE49-F238E27FC236}">
                <a16:creationId xmlns:a16="http://schemas.microsoft.com/office/drawing/2014/main" id="{82CFAEF3-5B92-0148-90E7-5224F05E902E}"/>
              </a:ext>
              <a:ext uri="{C183D7F6-B498-43B3-948B-1728B52AA6E4}">
                <adec:decorative xmlns:adec="http://schemas.microsoft.com/office/drawing/2017/decorative" val="1"/>
              </a:ext>
            </a:extLst>
          </p:cNvPr>
          <p:cNvPicPr>
            <a:picLocks noChangeAspect="1"/>
          </p:cNvPicPr>
          <p:nvPr/>
        </p:nvPicPr>
        <p:blipFill rotWithShape="1">
          <a:blip r:embed="rId18" cstate="hqprint">
            <a:extLst>
              <a:ext uri="{28A0092B-C50C-407E-A947-70E740481C1C}">
                <a14:useLocalDpi xmlns:a14="http://schemas.microsoft.com/office/drawing/2010/main" val="0"/>
              </a:ext>
            </a:extLst>
          </a:blip>
          <a:srcRect l="13133" r="17834"/>
          <a:stretch/>
        </p:blipFill>
        <p:spPr>
          <a:xfrm>
            <a:off x="9887303" y="3538359"/>
            <a:ext cx="683444" cy="990023"/>
          </a:xfrm>
          <a:prstGeom prst="rect">
            <a:avLst/>
          </a:prstGeom>
        </p:spPr>
      </p:pic>
      <p:pic>
        <p:nvPicPr>
          <p:cNvPr id="11" name="Bildobjekt 10">
            <a:extLst>
              <a:ext uri="{FF2B5EF4-FFF2-40B4-BE49-F238E27FC236}">
                <a16:creationId xmlns:a16="http://schemas.microsoft.com/office/drawing/2014/main" id="{85DB7ED9-61C2-F047-B504-996011E8D2CD}"/>
              </a:ext>
              <a:ext uri="{C183D7F6-B498-43B3-948B-1728B52AA6E4}">
                <adec:decorative xmlns:adec="http://schemas.microsoft.com/office/drawing/2017/decorative" val="1"/>
              </a:ext>
            </a:extLst>
          </p:cNvPr>
          <p:cNvPicPr>
            <a:picLocks noChangeAspect="1"/>
          </p:cNvPicPr>
          <p:nvPr/>
        </p:nvPicPr>
        <p:blipFill rotWithShape="1">
          <a:blip r:embed="rId19" cstate="hqprint">
            <a:extLst>
              <a:ext uri="{28A0092B-C50C-407E-A947-70E740481C1C}">
                <a14:useLocalDpi xmlns:a14="http://schemas.microsoft.com/office/drawing/2010/main" val="0"/>
              </a:ext>
            </a:extLst>
          </a:blip>
          <a:srcRect t="17741" b="23721"/>
          <a:stretch/>
        </p:blipFill>
        <p:spPr>
          <a:xfrm>
            <a:off x="9662460" y="5059019"/>
            <a:ext cx="1250751" cy="732172"/>
          </a:xfrm>
          <a:prstGeom prst="rect">
            <a:avLst/>
          </a:prstGeom>
        </p:spPr>
      </p:pic>
      <p:pic>
        <p:nvPicPr>
          <p:cNvPr id="13" name="Bildobjekt 12">
            <a:extLst>
              <a:ext uri="{FF2B5EF4-FFF2-40B4-BE49-F238E27FC236}">
                <a16:creationId xmlns:a16="http://schemas.microsoft.com/office/drawing/2014/main" id="{4445AECA-C4A5-3148-B4F1-EFCAB1B35077}"/>
              </a:ext>
              <a:ext uri="{C183D7F6-B498-43B3-948B-1728B52AA6E4}">
                <adec:decorative xmlns:adec="http://schemas.microsoft.com/office/drawing/2017/decorative" val="1"/>
              </a:ext>
            </a:extLst>
          </p:cNvPr>
          <p:cNvPicPr>
            <a:picLocks noChangeAspect="1"/>
          </p:cNvPicPr>
          <p:nvPr/>
        </p:nvPicPr>
        <p:blipFill rotWithShape="1">
          <a:blip r:embed="rId20" cstate="hqprint">
            <a:extLst>
              <a:ext uri="{28A0092B-C50C-407E-A947-70E740481C1C}">
                <a14:useLocalDpi xmlns:a14="http://schemas.microsoft.com/office/drawing/2010/main" val="0"/>
              </a:ext>
            </a:extLst>
          </a:blip>
          <a:srcRect t="18330" b="28309"/>
          <a:stretch/>
        </p:blipFill>
        <p:spPr>
          <a:xfrm>
            <a:off x="1217983" y="5036401"/>
            <a:ext cx="1030515" cy="549897"/>
          </a:xfrm>
          <a:prstGeom prst="rect">
            <a:avLst/>
          </a:prstGeom>
        </p:spPr>
      </p:pic>
      <p:pic>
        <p:nvPicPr>
          <p:cNvPr id="15" name="Bildobjekt 14">
            <a:extLst>
              <a:ext uri="{FF2B5EF4-FFF2-40B4-BE49-F238E27FC236}">
                <a16:creationId xmlns:a16="http://schemas.microsoft.com/office/drawing/2014/main" id="{DE9DA989-F38F-2F42-8933-5D371B54139E}"/>
              </a:ext>
              <a:ext uri="{C183D7F6-B498-43B3-948B-1728B52AA6E4}">
                <adec:decorative xmlns:adec="http://schemas.microsoft.com/office/drawing/2017/decorative" val="1"/>
              </a:ext>
            </a:extLst>
          </p:cNvPr>
          <p:cNvPicPr>
            <a:picLocks noChangeAspect="1"/>
          </p:cNvPicPr>
          <p:nvPr/>
        </p:nvPicPr>
        <p:blipFill rotWithShape="1">
          <a:blip r:embed="rId21" cstate="hqprint">
            <a:extLst>
              <a:ext uri="{28A0092B-C50C-407E-A947-70E740481C1C}">
                <a14:useLocalDpi xmlns:a14="http://schemas.microsoft.com/office/drawing/2010/main" val="0"/>
              </a:ext>
            </a:extLst>
          </a:blip>
          <a:srcRect l="25811" r="23396"/>
          <a:stretch/>
        </p:blipFill>
        <p:spPr>
          <a:xfrm>
            <a:off x="10070866" y="1464454"/>
            <a:ext cx="429031" cy="844670"/>
          </a:xfrm>
          <a:prstGeom prst="rect">
            <a:avLst/>
          </a:prstGeom>
        </p:spPr>
      </p:pic>
      <p:pic>
        <p:nvPicPr>
          <p:cNvPr id="23" name="Bildobjekt 22">
            <a:extLst>
              <a:ext uri="{C183D7F6-B498-43B3-948B-1728B52AA6E4}">
                <adec:decorative xmlns:adec="http://schemas.microsoft.com/office/drawing/2017/decorative" val="1"/>
              </a:ext>
            </a:extLst>
          </p:cNvPr>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a:off x="3553364" y="2651525"/>
            <a:ext cx="655097" cy="554313"/>
          </a:xfrm>
          <a:prstGeom prst="rect">
            <a:avLst/>
          </a:prstGeom>
        </p:spPr>
      </p:pic>
    </p:spTree>
    <p:extLst>
      <p:ext uri="{BB962C8B-B14F-4D97-AF65-F5344CB8AC3E}">
        <p14:creationId xmlns:p14="http://schemas.microsoft.com/office/powerpoint/2010/main" val="325696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1E3A09-C1B8-45CF-9005-B3BF4F9F092C}"/>
              </a:ext>
            </a:extLst>
          </p:cNvPr>
          <p:cNvSpPr>
            <a:spLocks noGrp="1"/>
          </p:cNvSpPr>
          <p:nvPr>
            <p:ph type="title"/>
          </p:nvPr>
        </p:nvSpPr>
        <p:spPr/>
        <p:txBody>
          <a:bodyPr/>
          <a:lstStyle/>
          <a:p>
            <a:r>
              <a:rPr lang="sv-SE" dirty="0"/>
              <a:t>Kontinuitetshantering är ett sätt att upprätthålla de verksamheter som alltid måste fungera</a:t>
            </a:r>
          </a:p>
        </p:txBody>
      </p:sp>
      <p:sp>
        <p:nvSpPr>
          <p:cNvPr id="11" name="Platshållare för innehåll 2">
            <a:extLst>
              <a:ext uri="{FF2B5EF4-FFF2-40B4-BE49-F238E27FC236}">
                <a16:creationId xmlns:a16="http://schemas.microsoft.com/office/drawing/2014/main" id="{4003F7E1-1BFE-420F-9BC4-0EA34102207C}"/>
              </a:ext>
            </a:extLst>
          </p:cNvPr>
          <p:cNvSpPr>
            <a:spLocks noGrp="1"/>
          </p:cNvSpPr>
          <p:nvPr>
            <p:ph idx="1"/>
          </p:nvPr>
        </p:nvSpPr>
        <p:spPr>
          <a:xfrm>
            <a:off x="1773388" y="2849319"/>
            <a:ext cx="5376712" cy="2040181"/>
          </a:xfrm>
        </p:spPr>
        <p:txBody>
          <a:bodyPr/>
          <a:lstStyle/>
          <a:p>
            <a:pPr marL="0" indent="0">
              <a:buNone/>
            </a:pPr>
            <a:r>
              <a:rPr lang="sv-SE" sz="2000" dirty="0"/>
              <a:t>Genom att kartlägga, analysera och vidta åtgärder stärker vi förmågan att upprätthålla vår samhällsviktiga verksamhet – oavsett typ av störning. </a:t>
            </a:r>
          </a:p>
          <a:p>
            <a:pPr marL="0" indent="0">
              <a:buNone/>
            </a:pPr>
            <a:endParaRPr lang="sv-SE" sz="2000" dirty="0"/>
          </a:p>
          <a:p>
            <a:endParaRPr lang="sv-SE" dirty="0"/>
          </a:p>
        </p:txBody>
      </p:sp>
      <p:pic>
        <p:nvPicPr>
          <p:cNvPr id="6" name="Bildobjekt 5" descr="Bilden visar ett diagram som jämför hur arbete med kontinuitetshantering mildrar konsekvenserna av en störning och hur avbrottstiden i verksamheten minsk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694" y="2376967"/>
            <a:ext cx="3700359" cy="3567105"/>
          </a:xfrm>
          <a:prstGeom prst="rect">
            <a:avLst/>
          </a:prstGeom>
        </p:spPr>
      </p:pic>
    </p:spTree>
    <p:extLst>
      <p:ext uri="{BB962C8B-B14F-4D97-AF65-F5344CB8AC3E}">
        <p14:creationId xmlns:p14="http://schemas.microsoft.com/office/powerpoint/2010/main" val="194727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178DD-578A-4A8D-8D70-EF519FFEAD44}"/>
              </a:ext>
            </a:extLst>
          </p:cNvPr>
          <p:cNvSpPr>
            <a:spLocks noGrp="1"/>
          </p:cNvSpPr>
          <p:nvPr>
            <p:ph type="title"/>
          </p:nvPr>
        </p:nvSpPr>
        <p:spPr>
          <a:xfrm>
            <a:off x="550842" y="632349"/>
            <a:ext cx="9382429" cy="935022"/>
          </a:xfrm>
        </p:spPr>
        <p:txBody>
          <a:bodyPr/>
          <a:lstStyle/>
          <a:p>
            <a:r>
              <a:rPr lang="sv-SE" sz="2400" b="0" dirty="0"/>
              <a:t>Stora delar av samhället har drabbats av ett strömavbrott som varar flera dygn. </a:t>
            </a:r>
            <a:r>
              <a:rPr lang="sv-SE" sz="2400" dirty="0"/>
              <a:t>Vad händer i er verksamhet?</a:t>
            </a:r>
          </a:p>
        </p:txBody>
      </p:sp>
      <p:pic>
        <p:nvPicPr>
          <p:cNvPr id="9" name="Bildobjekt 8" descr="Bilden visar en matbutik som inte har arbetat med kontinuitetshantering. De upplever därför konsekvenser av strömavbrottet i form av att kyl- och frysvaror blir varma, belysningen och kassan fungerar inte och butiken måste hålla stängt.">
            <a:extLst>
              <a:ext uri="{FF2B5EF4-FFF2-40B4-BE49-F238E27FC236}">
                <a16:creationId xmlns:a16="http://schemas.microsoft.com/office/drawing/2014/main" id="{17D9E3E3-5E7D-0CFA-8998-1F8AB4243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45" y="1644373"/>
            <a:ext cx="10716893" cy="4286757"/>
          </a:xfrm>
          <a:prstGeom prst="rect">
            <a:avLst/>
          </a:prstGeom>
        </p:spPr>
      </p:pic>
      <p:sp>
        <p:nvSpPr>
          <p:cNvPr id="13" name="textruta 12">
            <a:extLst>
              <a:ext uri="{FF2B5EF4-FFF2-40B4-BE49-F238E27FC236}">
                <a16:creationId xmlns:a16="http://schemas.microsoft.com/office/drawing/2014/main" id="{FFFC9EBA-48FB-4C0B-9C57-0AEED54C7AEB}"/>
              </a:ext>
            </a:extLst>
          </p:cNvPr>
          <p:cNvSpPr txBox="1"/>
          <p:nvPr/>
        </p:nvSpPr>
        <p:spPr>
          <a:xfrm>
            <a:off x="589345" y="6040985"/>
            <a:ext cx="2666198" cy="338554"/>
          </a:xfrm>
          <a:prstGeom prst="rect">
            <a:avLst/>
          </a:prstGeom>
          <a:noFill/>
        </p:spPr>
        <p:txBody>
          <a:bodyPr wrap="square" rtlCol="0">
            <a:spAutoFit/>
          </a:bodyPr>
          <a:lstStyle/>
          <a:p>
            <a:r>
              <a:rPr lang="sv-SE" sz="1600" b="1" dirty="0"/>
              <a:t>Utan</a:t>
            </a:r>
            <a:r>
              <a:rPr lang="sv-SE" sz="1600" dirty="0"/>
              <a:t> en plan B</a:t>
            </a:r>
          </a:p>
        </p:txBody>
      </p:sp>
      <p:pic>
        <p:nvPicPr>
          <p:cNvPr id="4" name="Bildobjekt 3" descr="Bilden visar en matbutik som har arbetet med kontinuitetshantering, Vid en störning i elförsörjningen kan de upprätthålla verksamheten som vanligt.">
            <a:extLst>
              <a:ext uri="{FF2B5EF4-FFF2-40B4-BE49-F238E27FC236}">
                <a16:creationId xmlns:a16="http://schemas.microsoft.com/office/drawing/2014/main" id="{34C9ECBC-1061-DE8D-410F-DE872C1CF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42" y="1644373"/>
            <a:ext cx="10761027" cy="4304411"/>
          </a:xfrm>
          <a:prstGeom prst="rect">
            <a:avLst/>
          </a:prstGeom>
        </p:spPr>
      </p:pic>
      <p:sp>
        <p:nvSpPr>
          <p:cNvPr id="8" name="textruta 7">
            <a:extLst>
              <a:ext uri="{FF2B5EF4-FFF2-40B4-BE49-F238E27FC236}">
                <a16:creationId xmlns:a16="http://schemas.microsoft.com/office/drawing/2014/main" id="{47B8829A-0C72-4C20-82D0-AAABE4054CEA}"/>
              </a:ext>
            </a:extLst>
          </p:cNvPr>
          <p:cNvSpPr txBox="1"/>
          <p:nvPr/>
        </p:nvSpPr>
        <p:spPr>
          <a:xfrm>
            <a:off x="589345" y="6040985"/>
            <a:ext cx="2666198" cy="338554"/>
          </a:xfrm>
          <a:prstGeom prst="rect">
            <a:avLst/>
          </a:prstGeom>
          <a:noFill/>
        </p:spPr>
        <p:txBody>
          <a:bodyPr wrap="square" rtlCol="0">
            <a:spAutoFit/>
          </a:bodyPr>
          <a:lstStyle/>
          <a:p>
            <a:r>
              <a:rPr lang="sv-SE" sz="1600" b="1" dirty="0"/>
              <a:t>Med</a:t>
            </a:r>
            <a:r>
              <a:rPr lang="sv-SE" sz="1600" dirty="0"/>
              <a:t> en plan B</a:t>
            </a:r>
          </a:p>
        </p:txBody>
      </p:sp>
      <p:cxnSp>
        <p:nvCxnSpPr>
          <p:cNvPr id="10" name="Rak koppling 9">
            <a:extLst>
              <a:ext uri="{FF2B5EF4-FFF2-40B4-BE49-F238E27FC236}">
                <a16:creationId xmlns:a16="http://schemas.microsoft.com/office/drawing/2014/main" id="{EEAF4852-AF56-4D77-B755-2A4BF61D01A9}"/>
              </a:ext>
              <a:ext uri="{C183D7F6-B498-43B3-948B-1728B52AA6E4}">
                <adec:decorative xmlns:adec="http://schemas.microsoft.com/office/drawing/2017/decorative" val="1"/>
              </a:ext>
            </a:extLst>
          </p:cNvPr>
          <p:cNvCxnSpPr>
            <a:cxnSpLocks/>
          </p:cNvCxnSpPr>
          <p:nvPr/>
        </p:nvCxnSpPr>
        <p:spPr>
          <a:xfrm>
            <a:off x="550842" y="6040985"/>
            <a:ext cx="0" cy="33855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1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178DD-578A-4A8D-8D70-EF519FFEAD44}"/>
              </a:ext>
            </a:extLst>
          </p:cNvPr>
          <p:cNvSpPr>
            <a:spLocks noGrp="1"/>
          </p:cNvSpPr>
          <p:nvPr>
            <p:ph type="title"/>
          </p:nvPr>
        </p:nvSpPr>
        <p:spPr>
          <a:xfrm>
            <a:off x="550842" y="632349"/>
            <a:ext cx="9382429" cy="935022"/>
          </a:xfrm>
        </p:spPr>
        <p:txBody>
          <a:bodyPr/>
          <a:lstStyle/>
          <a:p>
            <a:r>
              <a:rPr lang="sv-SE" sz="2400" b="0" dirty="0"/>
              <a:t>Samhället har drabbats av ett allvarligt IT-avbrott. </a:t>
            </a:r>
            <a:br>
              <a:rPr lang="sv-SE" sz="2400" b="0" dirty="0"/>
            </a:br>
            <a:r>
              <a:rPr lang="sv-SE" sz="2400" dirty="0"/>
              <a:t>Vad händer i er verksamhet?</a:t>
            </a:r>
          </a:p>
        </p:txBody>
      </p:sp>
      <p:pic>
        <p:nvPicPr>
          <p:cNvPr id="5" name="Bildobjekt 4" descr="Bilden visar en bank som inte har arbetat med kontinuitetshantering. Vid ett IT-avbrott fungerar inte verksamheten och den får stänga.">
            <a:extLst>
              <a:ext uri="{FF2B5EF4-FFF2-40B4-BE49-F238E27FC236}">
                <a16:creationId xmlns:a16="http://schemas.microsoft.com/office/drawing/2014/main" id="{860EEA07-698E-4CA6-BDC3-4BCD96707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92" y="1644374"/>
            <a:ext cx="10686329" cy="4286758"/>
          </a:xfrm>
          <a:prstGeom prst="rect">
            <a:avLst/>
          </a:prstGeom>
        </p:spPr>
      </p:pic>
      <p:sp>
        <p:nvSpPr>
          <p:cNvPr id="13" name="textruta 12">
            <a:extLst>
              <a:ext uri="{FF2B5EF4-FFF2-40B4-BE49-F238E27FC236}">
                <a16:creationId xmlns:a16="http://schemas.microsoft.com/office/drawing/2014/main" id="{FFFC9EBA-48FB-4C0B-9C57-0AEED54C7AEB}"/>
              </a:ext>
            </a:extLst>
          </p:cNvPr>
          <p:cNvSpPr txBox="1"/>
          <p:nvPr/>
        </p:nvSpPr>
        <p:spPr>
          <a:xfrm>
            <a:off x="589345" y="6040985"/>
            <a:ext cx="2666198" cy="338554"/>
          </a:xfrm>
          <a:prstGeom prst="rect">
            <a:avLst/>
          </a:prstGeom>
          <a:noFill/>
        </p:spPr>
        <p:txBody>
          <a:bodyPr wrap="square" rtlCol="0">
            <a:spAutoFit/>
          </a:bodyPr>
          <a:lstStyle/>
          <a:p>
            <a:r>
              <a:rPr lang="sv-SE" sz="1600" b="1" dirty="0"/>
              <a:t>Utan</a:t>
            </a:r>
            <a:r>
              <a:rPr lang="sv-SE" sz="1600" dirty="0"/>
              <a:t> en plan B</a:t>
            </a:r>
          </a:p>
        </p:txBody>
      </p:sp>
      <p:pic>
        <p:nvPicPr>
          <p:cNvPr id="7" name="Bildobjekt 6" descr="Bilden visar en bank som har arbetat med kontinuitetshantering och därför kan upprätthålla verksamheten som vanligt trots att de har drabbats av ett IT-avbrott.">
            <a:extLst>
              <a:ext uri="{FF2B5EF4-FFF2-40B4-BE49-F238E27FC236}">
                <a16:creationId xmlns:a16="http://schemas.microsoft.com/office/drawing/2014/main" id="{36B24739-037B-4B91-93B1-9D0ACD212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92" y="1644374"/>
            <a:ext cx="10686329" cy="4286758"/>
          </a:xfrm>
          <a:prstGeom prst="rect">
            <a:avLst/>
          </a:prstGeom>
        </p:spPr>
      </p:pic>
      <p:sp>
        <p:nvSpPr>
          <p:cNvPr id="8" name="textruta 7">
            <a:extLst>
              <a:ext uri="{FF2B5EF4-FFF2-40B4-BE49-F238E27FC236}">
                <a16:creationId xmlns:a16="http://schemas.microsoft.com/office/drawing/2014/main" id="{47B8829A-0C72-4C20-82D0-AAABE4054CEA}"/>
              </a:ext>
            </a:extLst>
          </p:cNvPr>
          <p:cNvSpPr txBox="1"/>
          <p:nvPr/>
        </p:nvSpPr>
        <p:spPr>
          <a:xfrm>
            <a:off x="589345" y="6040985"/>
            <a:ext cx="2666198" cy="338554"/>
          </a:xfrm>
          <a:prstGeom prst="rect">
            <a:avLst/>
          </a:prstGeom>
          <a:noFill/>
        </p:spPr>
        <p:txBody>
          <a:bodyPr wrap="square" rtlCol="0">
            <a:spAutoFit/>
          </a:bodyPr>
          <a:lstStyle/>
          <a:p>
            <a:r>
              <a:rPr lang="sv-SE" sz="1600" b="1" dirty="0"/>
              <a:t>Med</a:t>
            </a:r>
            <a:r>
              <a:rPr lang="sv-SE" sz="1600" dirty="0"/>
              <a:t> en plan B</a:t>
            </a:r>
          </a:p>
        </p:txBody>
      </p:sp>
      <p:cxnSp>
        <p:nvCxnSpPr>
          <p:cNvPr id="10" name="Rak koppling 9">
            <a:extLst>
              <a:ext uri="{FF2B5EF4-FFF2-40B4-BE49-F238E27FC236}">
                <a16:creationId xmlns:a16="http://schemas.microsoft.com/office/drawing/2014/main" id="{EEAF4852-AF56-4D77-B755-2A4BF61D01A9}"/>
              </a:ext>
              <a:ext uri="{C183D7F6-B498-43B3-948B-1728B52AA6E4}">
                <adec:decorative xmlns:adec="http://schemas.microsoft.com/office/drawing/2017/decorative" val="1"/>
              </a:ext>
            </a:extLst>
          </p:cNvPr>
          <p:cNvCxnSpPr>
            <a:cxnSpLocks/>
          </p:cNvCxnSpPr>
          <p:nvPr/>
        </p:nvCxnSpPr>
        <p:spPr>
          <a:xfrm>
            <a:off x="550842" y="6040985"/>
            <a:ext cx="0" cy="33855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9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1_MSB PPT Egna">
  <a:themeElements>
    <a:clrScheme name="MSB PPT">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06666"/>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1" id="{89AA5344-C299-41F0-A921-1053E497170D}" vid="{5CA668B2-1CCC-4561-8043-75AF856BBBA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8745433C723F9542A25124A3AFA08238" ma:contentTypeVersion="6" ma:contentTypeDescription="Skapa ett nytt dokument." ma:contentTypeScope="" ma:versionID="b0155d7f70bcdc93ac48090e3f43b865">
  <xsd:schema xmlns:xsd="http://www.w3.org/2001/XMLSchema" xmlns:xs="http://www.w3.org/2001/XMLSchema" xmlns:p="http://schemas.microsoft.com/office/2006/metadata/properties" xmlns:ns2="09080109-f6cd-4eba-a2ee-73217fe696ed" xmlns:ns3="85a2f669-7f53-4487-9af8-f1caacb967e5" targetNamespace="http://schemas.microsoft.com/office/2006/metadata/properties" ma:root="true" ma:fieldsID="d60d42e1700b083eb8ac3b581b81140b" ns2:_="" ns3:_="">
    <xsd:import namespace="09080109-f6cd-4eba-a2ee-73217fe696ed"/>
    <xsd:import namespace="85a2f669-7f53-4487-9af8-f1caacb967e5"/>
    <xsd:element name="properties">
      <xsd:complexType>
        <xsd:sequence>
          <xsd:element name="documentManagement">
            <xsd:complexType>
              <xsd:all>
                <xsd:element ref="ns2:msbLabel" minOccurs="0"/>
                <xsd:element ref="ns3:j52542d3452e435b8b3611680f6ba36e" minOccurs="0"/>
                <xsd:element ref="ns3:TaxCatchAll" minOccurs="0"/>
                <xsd:element ref="ns3:TaxCatchAllLabel" minOccurs="0"/>
                <xsd:element ref="ns3:a0c80981a17d4f37a4464f2d9af76224"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478b246b-b14c-4ec6-b5a2-2536f2d59627}" ma:internalName="msbLabel"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5a2f669-7f53-4487-9af8-f1caacb967e5" elementFormDefault="qualified">
    <xsd:import namespace="http://schemas.microsoft.com/office/2006/documentManagement/types"/>
    <xsd:import namespace="http://schemas.microsoft.com/office/infopath/2007/PartnerControls"/>
    <xsd:element name="j52542d3452e435b8b3611680f6ba36e" ma:index="9" nillable="true" ma:taxonomy="true" ma:internalName="j52542d3452e435b8b3611680f6ba36e" ma:taxonomyFieldName="MSB_SiteBusinessProcess" ma:displayName="Handlingsslag" ma:default="1;#Standard|42db7290-f92b-446b-999c-1bee6d848af0" ma:fieldId="{352542d3-452e-435b-8b36-11680f6ba36e}"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64d80e2f-3089-4068-a9d1-45cd2091b0ab}" ma:internalName="TaxCatchAll" ma:showField="CatchAllData" ma:web="85a2f669-7f53-4487-9af8-f1caacb967e5">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64d80e2f-3089-4068-a9d1-45cd2091b0ab}" ma:internalName="TaxCatchAllLabel" ma:readOnly="true" ma:showField="CatchAllDataLabel" ma:web="85a2f669-7f53-4487-9af8-f1caacb967e5">
      <xsd:complexType>
        <xsd:complexContent>
          <xsd:extension base="dms:MultiChoiceLookup">
            <xsd:sequence>
              <xsd:element name="Value" type="dms:Lookup" maxOccurs="unbounded" minOccurs="0" nillable="true"/>
            </xsd:sequence>
          </xsd:extension>
        </xsd:complexContent>
      </xsd:complexType>
    </xsd:element>
    <xsd:element name="a0c80981a17d4f37a4464f2d9af76224" ma:index="13" nillable="true" ma:taxonomy="true" ma:internalName="a0c80981a17d4f37a4464f2d9af76224" ma:taxonomyFieldName="MSB_DocumentType" ma:displayName="Handlingstyp" ma:fieldId="{a0c80981-a17d-4f37-a446-4f2d9af76224}"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a2f669-7f53-4487-9af8-f1caacb967e5">
      <Value>1</Value>
    </TaxCatchAll>
    <MSB_RecordId xmlns="85a2f669-7f53-4487-9af8-f1caacb967e5" xsi:nil="true"/>
    <j52542d3452e435b8b3611680f6ba36e xmlns="85a2f669-7f53-4487-9af8-f1caacb967e5">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j52542d3452e435b8b3611680f6ba36e>
    <a0c80981a17d4f37a4464f2d9af76224 xmlns="85a2f669-7f53-4487-9af8-f1caacb967e5">
      <Terms xmlns="http://schemas.microsoft.com/office/infopath/2007/PartnerControls"/>
    </a0c80981a17d4f37a4464f2d9af76224>
    <msbLabel xmlns="09080109-f6cd-4eba-a2ee-73217fe696ed"/>
  </documentManagement>
</p:properties>
</file>

<file path=customXml/itemProps1.xml><?xml version="1.0" encoding="utf-8"?>
<ds:datastoreItem xmlns:ds="http://schemas.openxmlformats.org/officeDocument/2006/customXml" ds:itemID="{A3804F4D-E7BD-4AC5-8735-B3DB2EE0BB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85a2f669-7f53-4487-9af8-f1caacb967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9898DD-4C95-487C-9A9E-7DD8F4685714}">
  <ds:schemaRefs>
    <ds:schemaRef ds:uri="http://schemas.microsoft.com/sharepoint/v3/contenttype/forms"/>
  </ds:schemaRefs>
</ds:datastoreItem>
</file>

<file path=customXml/itemProps3.xml><?xml version="1.0" encoding="utf-8"?>
<ds:datastoreItem xmlns:ds="http://schemas.openxmlformats.org/officeDocument/2006/customXml" ds:itemID="{944C783F-05CF-4C30-BA06-8A9B5F2907CD}">
  <ds:schemaRefs>
    <ds:schemaRef ds:uri="http://schemas.microsoft.com/office/2006/metadata/properties"/>
    <ds:schemaRef ds:uri="http://schemas.microsoft.com/office/infopath/2007/PartnerControls"/>
    <ds:schemaRef ds:uri="85a2f669-7f53-4487-9af8-f1caacb967e5"/>
    <ds:schemaRef ds:uri="09080109-f6cd-4eba-a2ee-73217fe696ed"/>
  </ds:schemaRefs>
</ds:datastoreItem>
</file>

<file path=docProps/app.xml><?xml version="1.0" encoding="utf-8"?>
<Properties xmlns="http://schemas.openxmlformats.org/officeDocument/2006/extended-properties" xmlns:vt="http://schemas.openxmlformats.org/officeDocument/2006/docPropsVTypes">
  <Template>blank</Template>
  <TotalTime>140</TotalTime>
  <Words>2472</Words>
  <Application>Microsoft Office PowerPoint</Application>
  <PresentationFormat>Bredbild</PresentationFormat>
  <Paragraphs>215</Paragraphs>
  <Slides>15</Slides>
  <Notes>15</Notes>
  <HiddenSlides>1</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15</vt:i4>
      </vt:variant>
    </vt:vector>
  </HeadingPairs>
  <TitlesOfParts>
    <vt:vector size="22" baseType="lpstr">
      <vt:lpstr>Arial</vt:lpstr>
      <vt:lpstr>Calibri</vt:lpstr>
      <vt:lpstr>Century Gothic</vt:lpstr>
      <vt:lpstr>Georgia</vt:lpstr>
      <vt:lpstr>Verdana</vt:lpstr>
      <vt:lpstr>MSB PPT Egna</vt:lpstr>
      <vt:lpstr>1_MSB PPT Egna</vt:lpstr>
      <vt:lpstr>Kontinuitetshantering – En presentation som beskriver nyttan</vt:lpstr>
      <vt:lpstr>Om materialet</vt:lpstr>
      <vt:lpstr>När vardagen inte är sig lik</vt:lpstr>
      <vt:lpstr>Vad är samhällsviktig verksamhet?</vt:lpstr>
      <vt:lpstr>Våra samhällsviktiga verksamheter</vt:lpstr>
      <vt:lpstr>Symboler att använda till bild 5</vt:lpstr>
      <vt:lpstr>Kontinuitetshantering är ett sätt att upprätthålla de verksamheter som alltid måste fungera</vt:lpstr>
      <vt:lpstr>Stora delar av samhället har drabbats av ett strömavbrott som varar flera dygn. Vad händer i er verksamhet?</vt:lpstr>
      <vt:lpstr>Samhället har drabbats av ett allvarligt IT-avbrott.  Vad händer i er verksamhet?</vt:lpstr>
      <vt:lpstr>Över 50% av personalen kan inte komma till jobbet.  Vad händer i er verksamhet?</vt:lpstr>
      <vt:lpstr>Kontinuitetshantering gör skillnad!</vt:lpstr>
      <vt:lpstr>Kontinuitetshantering inom samhällsviktig verksamhet </vt:lpstr>
      <vt:lpstr>Vilka krav ställs på oss och vår verksamhet?</vt:lpstr>
      <vt:lpstr>Tre snabba för att starta vårt arbete</vt:lpstr>
      <vt:lpstr>www.msb.se/kontinuitetshantering</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Kullgren Ida</dc:creator>
  <cp:lastModifiedBy>Bornström Mats</cp:lastModifiedBy>
  <cp:revision>201</cp:revision>
  <cp:lastPrinted>2019-04-04T07:19:06Z</cp:lastPrinted>
  <dcterms:created xsi:type="dcterms:W3CDTF">2019-03-07T08:37:48Z</dcterms:created>
  <dcterms:modified xsi:type="dcterms:W3CDTF">2023-12-21T12:05:38Z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0x0101008239AB5D3D2647B580F011DA2F35611101008745433C723F9542A25124A3AFA08238</vt:lpwstr>
  </property>
  <property fmtid="{D5CDD505-2E9C-101B-9397-08002B2CF9AE}" pid="4" name="MediaServiceImageTags">
    <vt:lpwstr/>
  </property>
  <property fmtid="{D5CDD505-2E9C-101B-9397-08002B2CF9AE}" pid="5" name="MSB_SiteBusinessProcess">
    <vt:lpwstr>1;#Standard|42db7290-f92b-446b-999c-1bee6d848af0</vt:lpwstr>
  </property>
</Properties>
</file>