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1"/>
  </p:notesMasterIdLst>
  <p:sldIdLst>
    <p:sldId id="256" r:id="rId4"/>
    <p:sldId id="276" r:id="rId5"/>
    <p:sldId id="271" r:id="rId6"/>
    <p:sldId id="272" r:id="rId7"/>
    <p:sldId id="273" r:id="rId8"/>
    <p:sldId id="275" r:id="rId9"/>
    <p:sldId id="274"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Lintzén" initials="ML" lastIdx="15" clrIdx="0">
    <p:extLst>
      <p:ext uri="{19B8F6BF-5375-455C-9EA6-DF929625EA0E}">
        <p15:presenceInfo xmlns:p15="http://schemas.microsoft.com/office/powerpoint/2012/main" userId="S::malin@lintzenconsulting.se::29e20e08-fe99-49bb-a592-d0e33308ab8d" providerId="AD"/>
      </p:ext>
    </p:extLst>
  </p:cmAuthor>
  <p:cmAuthor id="2" name="Malin Lintzén" initials="ML [2]" lastIdx="2" clrIdx="1">
    <p:extLst>
      <p:ext uri="{19B8F6BF-5375-455C-9EA6-DF929625EA0E}">
        <p15:presenceInfo xmlns:p15="http://schemas.microsoft.com/office/powerpoint/2012/main" userId="b3c7dfdc258c36d7" providerId="Windows Live"/>
      </p:ext>
    </p:extLst>
  </p:cmAuthor>
  <p:cmAuthor id="3" name="Grundel Alexandra" initials="GA" lastIdx="5" clrIdx="2">
    <p:extLst>
      <p:ext uri="{19B8F6BF-5375-455C-9EA6-DF929625EA0E}">
        <p15:presenceInfo xmlns:p15="http://schemas.microsoft.com/office/powerpoint/2012/main" userId="S-1-5-21-466509168-1772936955-2901788264-15327" providerId="AD"/>
      </p:ext>
    </p:extLst>
  </p:cmAuthor>
  <p:cmAuthor id="4" name="Kullgren Ida" initials="KI" lastIdx="4" clrIdx="3">
    <p:extLst>
      <p:ext uri="{19B8F6BF-5375-455C-9EA6-DF929625EA0E}">
        <p15:presenceInfo xmlns:p15="http://schemas.microsoft.com/office/powerpoint/2012/main" userId="S-1-5-21-466509168-1772936955-2901788264-31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F513F9-55B9-C748-AF20-EC0AFBA84571}" v="1" dt="2022-11-17T09:44:20.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66" autoAdjust="0"/>
    <p:restoredTop sz="83846" autoAdjust="0"/>
  </p:normalViewPr>
  <p:slideViewPr>
    <p:cSldViewPr snapToGrid="0" showGuides="1">
      <p:cViewPr varScale="1">
        <p:scale>
          <a:sx n="58" d="100"/>
          <a:sy n="58" d="100"/>
        </p:scale>
        <p:origin x="11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Mix" userId="e443ae08-b3d6-4f98-83d2-41b225279b44" providerId="ADAL" clId="{C0F513F9-55B9-C748-AF20-EC0AFBA84571}"/>
    <pc:docChg chg="custSel modSld">
      <pc:chgData name="Hanna Mix" userId="e443ae08-b3d6-4f98-83d2-41b225279b44" providerId="ADAL" clId="{C0F513F9-55B9-C748-AF20-EC0AFBA84571}" dt="2022-11-17T09:46:37.332" v="29" actId="13244"/>
      <pc:docMkLst>
        <pc:docMk/>
      </pc:docMkLst>
      <pc:sldChg chg="modSp mod delCm">
        <pc:chgData name="Hanna Mix" userId="e443ae08-b3d6-4f98-83d2-41b225279b44" providerId="ADAL" clId="{C0F513F9-55B9-C748-AF20-EC0AFBA84571}" dt="2022-11-17T09:46:08.442" v="26" actId="13244"/>
        <pc:sldMkLst>
          <pc:docMk/>
          <pc:sldMk cId="2685960617" sldId="271"/>
        </pc:sldMkLst>
        <pc:spChg chg="ord">
          <ac:chgData name="Hanna Mix" userId="e443ae08-b3d6-4f98-83d2-41b225279b44" providerId="ADAL" clId="{C0F513F9-55B9-C748-AF20-EC0AFBA84571}" dt="2022-11-17T09:46:08.442" v="26" actId="13244"/>
          <ac:spMkLst>
            <pc:docMk/>
            <pc:sldMk cId="2685960617" sldId="271"/>
            <ac:spMk id="11" creationId="{00000000-0000-0000-0000-000000000000}"/>
          </ac:spMkLst>
        </pc:spChg>
        <pc:spChg chg="ord">
          <ac:chgData name="Hanna Mix" userId="e443ae08-b3d6-4f98-83d2-41b225279b44" providerId="ADAL" clId="{C0F513F9-55B9-C748-AF20-EC0AFBA84571}" dt="2022-11-17T09:46:00.783" v="23" actId="13244"/>
          <ac:spMkLst>
            <pc:docMk/>
            <pc:sldMk cId="2685960617" sldId="271"/>
            <ac:spMk id="12" creationId="{00000000-0000-0000-0000-000000000000}"/>
          </ac:spMkLst>
        </pc:spChg>
        <pc:picChg chg="mod ord">
          <ac:chgData name="Hanna Mix" userId="e443ae08-b3d6-4f98-83d2-41b225279b44" providerId="ADAL" clId="{C0F513F9-55B9-C748-AF20-EC0AFBA84571}" dt="2022-11-17T09:45:34.188" v="18" actId="13244"/>
          <ac:picMkLst>
            <pc:docMk/>
            <pc:sldMk cId="2685960617" sldId="271"/>
            <ac:picMk id="5" creationId="{00000000-0000-0000-0000-000000000000}"/>
          </ac:picMkLst>
        </pc:picChg>
      </pc:sldChg>
      <pc:sldChg chg="modSp mod delCm">
        <pc:chgData name="Hanna Mix" userId="e443ae08-b3d6-4f98-83d2-41b225279b44" providerId="ADAL" clId="{C0F513F9-55B9-C748-AF20-EC0AFBA84571}" dt="2022-11-17T09:46:21.992" v="27" actId="13244"/>
        <pc:sldMkLst>
          <pc:docMk/>
          <pc:sldMk cId="1768053044" sldId="272"/>
        </pc:sldMkLst>
        <pc:spChg chg="ord">
          <ac:chgData name="Hanna Mix" userId="e443ae08-b3d6-4f98-83d2-41b225279b44" providerId="ADAL" clId="{C0F513F9-55B9-C748-AF20-EC0AFBA84571}" dt="2022-11-17T09:46:21.992" v="27" actId="13244"/>
          <ac:spMkLst>
            <pc:docMk/>
            <pc:sldMk cId="1768053044" sldId="272"/>
            <ac:spMk id="4" creationId="{00000000-0000-0000-0000-000000000000}"/>
          </ac:spMkLst>
        </pc:spChg>
        <pc:picChg chg="mod">
          <ac:chgData name="Hanna Mix" userId="e443ae08-b3d6-4f98-83d2-41b225279b44" providerId="ADAL" clId="{C0F513F9-55B9-C748-AF20-EC0AFBA84571}" dt="2022-11-17T09:42:11.584" v="8" actId="962"/>
          <ac:picMkLst>
            <pc:docMk/>
            <pc:sldMk cId="1768053044" sldId="272"/>
            <ac:picMk id="6" creationId="{00000000-0000-0000-0000-000000000000}"/>
          </ac:picMkLst>
        </pc:picChg>
      </pc:sldChg>
      <pc:sldChg chg="modSp mod delCm">
        <pc:chgData name="Hanna Mix" userId="e443ae08-b3d6-4f98-83d2-41b225279b44" providerId="ADAL" clId="{C0F513F9-55B9-C748-AF20-EC0AFBA84571}" dt="2022-11-17T09:46:37.332" v="29" actId="13244"/>
        <pc:sldMkLst>
          <pc:docMk/>
          <pc:sldMk cId="223756909" sldId="273"/>
        </pc:sldMkLst>
        <pc:spChg chg="ord">
          <ac:chgData name="Hanna Mix" userId="e443ae08-b3d6-4f98-83d2-41b225279b44" providerId="ADAL" clId="{C0F513F9-55B9-C748-AF20-EC0AFBA84571}" dt="2022-11-17T09:46:37.332" v="29" actId="13244"/>
          <ac:spMkLst>
            <pc:docMk/>
            <pc:sldMk cId="223756909" sldId="273"/>
            <ac:spMk id="4" creationId="{00000000-0000-0000-0000-000000000000}"/>
          </ac:spMkLst>
        </pc:spChg>
        <pc:spChg chg="ord">
          <ac:chgData name="Hanna Mix" userId="e443ae08-b3d6-4f98-83d2-41b225279b44" providerId="ADAL" clId="{C0F513F9-55B9-C748-AF20-EC0AFBA84571}" dt="2022-11-17T09:46:30.957" v="28" actId="13244"/>
          <ac:spMkLst>
            <pc:docMk/>
            <pc:sldMk cId="223756909" sldId="273"/>
            <ac:spMk id="7" creationId="{00000000-0000-0000-0000-000000000000}"/>
          </ac:spMkLst>
        </pc:spChg>
        <pc:picChg chg="mod">
          <ac:chgData name="Hanna Mix" userId="e443ae08-b3d6-4f98-83d2-41b225279b44" providerId="ADAL" clId="{C0F513F9-55B9-C748-AF20-EC0AFBA84571}" dt="2022-11-17T09:42:38.441" v="11" actId="962"/>
          <ac:picMkLst>
            <pc:docMk/>
            <pc:sldMk cId="223756909" sldId="273"/>
            <ac:picMk id="5" creationId="{00000000-0000-0000-0000-000000000000}"/>
          </ac:picMkLst>
        </pc:picChg>
      </pc:sldChg>
      <pc:sldChg chg="addSp modSp mod">
        <pc:chgData name="Hanna Mix" userId="e443ae08-b3d6-4f98-83d2-41b225279b44" providerId="ADAL" clId="{C0F513F9-55B9-C748-AF20-EC0AFBA84571}" dt="2022-11-17T09:44:48.488" v="17" actId="962"/>
        <pc:sldMkLst>
          <pc:docMk/>
          <pc:sldMk cId="2867278110" sldId="274"/>
        </pc:sldMkLst>
        <pc:spChg chg="add mod">
          <ac:chgData name="Hanna Mix" userId="e443ae08-b3d6-4f98-83d2-41b225279b44" providerId="ADAL" clId="{C0F513F9-55B9-C748-AF20-EC0AFBA84571}" dt="2022-11-17T09:44:48.488" v="17" actId="962"/>
          <ac:spMkLst>
            <pc:docMk/>
            <pc:sldMk cId="2867278110" sldId="274"/>
            <ac:spMk id="2" creationId="{D42792C9-2428-16A4-8EBF-1F29C2A6A7B9}"/>
          </ac:spMkLst>
        </pc:spChg>
      </pc:sldChg>
      <pc:sldChg chg="modSp mod delCm">
        <pc:chgData name="Hanna Mix" userId="e443ae08-b3d6-4f98-83d2-41b225279b44" providerId="ADAL" clId="{C0F513F9-55B9-C748-AF20-EC0AFBA84571}" dt="2022-11-17T09:42:58.259" v="13" actId="962"/>
        <pc:sldMkLst>
          <pc:docMk/>
          <pc:sldMk cId="960603037" sldId="275"/>
        </pc:sldMkLst>
        <pc:picChg chg="mod">
          <ac:chgData name="Hanna Mix" userId="e443ae08-b3d6-4f98-83d2-41b225279b44" providerId="ADAL" clId="{C0F513F9-55B9-C748-AF20-EC0AFBA84571}" dt="2022-11-17T09:42:58.259" v="13" actId="962"/>
          <ac:picMkLst>
            <pc:docMk/>
            <pc:sldMk cId="960603037" sldId="275"/>
            <ac:picMk id="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49622-6AE6-4199-8531-48AF890BEDA5}" type="datetimeFigureOut">
              <a:rPr lang="sv-SE" smtClean="0"/>
              <a:t>2023-01-18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B0B99-8B5F-4A09-A6FA-8F132C631707}" type="slidenum">
              <a:rPr lang="sv-SE" smtClean="0"/>
              <a:t>‹#›</a:t>
            </a:fld>
            <a:endParaRPr lang="sv-SE"/>
          </a:p>
        </p:txBody>
      </p:sp>
    </p:spTree>
    <p:extLst>
      <p:ext uri="{BB962C8B-B14F-4D97-AF65-F5344CB8AC3E}">
        <p14:creationId xmlns:p14="http://schemas.microsoft.com/office/powerpoint/2010/main" val="322309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sb.se/kontinuitetshanter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Om presentationen</a:t>
            </a:r>
          </a:p>
          <a:p>
            <a:endParaRPr lang="sv-SE" dirty="0"/>
          </a:p>
          <a:p>
            <a:r>
              <a:rPr lang="sv-SE" dirty="0"/>
              <a:t>Den här presentationen innehåller tre scenarier som kan användas för att väcka ett intresse för och behovet av kontinuitetshantering. Deltagarna ges möjlighet att reflektera kring hur verksamheten skulle påverkas av bortfall av tre resurser</a:t>
            </a:r>
            <a:r>
              <a:rPr lang="sv-SE" baseline="0" dirty="0"/>
              <a:t> </a:t>
            </a:r>
            <a:r>
              <a:rPr lang="sv-SE" dirty="0"/>
              <a:t>–</a:t>
            </a:r>
            <a:r>
              <a:rPr lang="sv-SE" baseline="0" dirty="0"/>
              <a:t> </a:t>
            </a:r>
            <a:r>
              <a:rPr lang="sv-SE" dirty="0"/>
              <a:t>el, it och personal. Presentationen innehåller även förslag på diskussionsfrågor.  </a:t>
            </a:r>
          </a:p>
        </p:txBody>
      </p:sp>
      <p:sp>
        <p:nvSpPr>
          <p:cNvPr id="4" name="Platshållare för bildnummer 3"/>
          <p:cNvSpPr>
            <a:spLocks noGrp="1"/>
          </p:cNvSpPr>
          <p:nvPr>
            <p:ph type="sldNum" sz="quarter" idx="5"/>
          </p:nvPr>
        </p:nvSpPr>
        <p:spPr/>
        <p:txBody>
          <a:bodyPr/>
          <a:lstStyle/>
          <a:p>
            <a:fld id="{6B3B0B99-8B5F-4A09-A6FA-8F132C631707}" type="slidenum">
              <a:rPr lang="sv-SE" smtClean="0"/>
              <a:t>1</a:t>
            </a:fld>
            <a:endParaRPr lang="sv-SE"/>
          </a:p>
        </p:txBody>
      </p:sp>
    </p:spTree>
    <p:extLst>
      <p:ext uri="{BB962C8B-B14F-4D97-AF65-F5344CB8AC3E}">
        <p14:creationId xmlns:p14="http://schemas.microsoft.com/office/powerpoint/2010/main" val="383096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1" dirty="0">
                <a:solidFill>
                  <a:schemeClr val="tx1"/>
                </a:solidFill>
              </a:rPr>
              <a:t>Förslag på upplägg som tar ca. 30 min:</a:t>
            </a:r>
          </a:p>
          <a:p>
            <a:r>
              <a:rPr lang="sv-SE" sz="1200" dirty="0">
                <a:solidFill>
                  <a:schemeClr val="tx1"/>
                </a:solidFill>
              </a:rPr>
              <a:t>Del 1 (5 min): Beskriv scenariot. Välj ett scenario från materialet, bild 3-5, eller ta en verklig händelse som er eller en annan organisation har drabbats av.</a:t>
            </a:r>
          </a:p>
          <a:p>
            <a:r>
              <a:rPr lang="sv-SE" sz="1200" dirty="0">
                <a:solidFill>
                  <a:schemeClr val="tx1"/>
                </a:solidFill>
              </a:rPr>
              <a:t>Del 2 (15 min): Diskussion utifrån några av frågorna på bild 6. </a:t>
            </a:r>
          </a:p>
          <a:p>
            <a:r>
              <a:rPr lang="sv-SE" sz="1200" dirty="0">
                <a:solidFill>
                  <a:schemeClr val="tx1"/>
                </a:solidFill>
              </a:rPr>
              <a:t>Del 3 (10 min): Berätta om kontinuitetshantering och vad det syftar till. På </a:t>
            </a:r>
            <a:r>
              <a:rPr lang="sv-SE" sz="1200" dirty="0">
                <a:solidFill>
                  <a:schemeClr val="tx1"/>
                </a:solidFill>
                <a:hlinkClick r:id="rId3">
                  <a:extLst>
                    <a:ext uri="{A12FA001-AC4F-418D-AE19-62706E023703}">
                      <ahyp:hlinkClr xmlns:ahyp="http://schemas.microsoft.com/office/drawing/2018/hyperlinkcolor" xmlns="" val="tx"/>
                    </a:ext>
                  </a:extLst>
                </a:hlinkClick>
              </a:rPr>
              <a:t>www.msb.se/kontinuitetshantering</a:t>
            </a:r>
            <a:r>
              <a:rPr lang="sv-SE" sz="1200" dirty="0">
                <a:solidFill>
                  <a:schemeClr val="tx1"/>
                </a:solidFill>
              </a:rPr>
              <a:t> finns förslag till presentationsmaterial.</a:t>
            </a:r>
          </a:p>
          <a:p>
            <a:endParaRPr lang="sv-SE" b="1"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2</a:t>
            </a:fld>
            <a:endParaRPr lang="sv-SE"/>
          </a:p>
        </p:txBody>
      </p:sp>
    </p:spTree>
    <p:extLst>
      <p:ext uri="{BB962C8B-B14F-4D97-AF65-F5344CB8AC3E}">
        <p14:creationId xmlns:p14="http://schemas.microsoft.com/office/powerpoint/2010/main" val="111410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3B0B99-8B5F-4A09-A6FA-8F132C631707}" type="slidenum">
              <a:rPr lang="sv-SE" smtClean="0"/>
              <a:t>3</a:t>
            </a:fld>
            <a:endParaRPr lang="sv-SE"/>
          </a:p>
        </p:txBody>
      </p:sp>
    </p:spTree>
    <p:extLst>
      <p:ext uri="{BB962C8B-B14F-4D97-AF65-F5344CB8AC3E}">
        <p14:creationId xmlns:p14="http://schemas.microsoft.com/office/powerpoint/2010/main" val="185524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3B0B99-8B5F-4A09-A6FA-8F132C631707}" type="slidenum">
              <a:rPr lang="sv-SE" smtClean="0"/>
              <a:t>4</a:t>
            </a:fld>
            <a:endParaRPr lang="sv-SE"/>
          </a:p>
        </p:txBody>
      </p:sp>
    </p:spTree>
    <p:extLst>
      <p:ext uri="{BB962C8B-B14F-4D97-AF65-F5344CB8AC3E}">
        <p14:creationId xmlns:p14="http://schemas.microsoft.com/office/powerpoint/2010/main" val="3177548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3B0B99-8B5F-4A09-A6FA-8F132C631707}" type="slidenum">
              <a:rPr lang="sv-SE" smtClean="0"/>
              <a:t>5</a:t>
            </a:fld>
            <a:endParaRPr lang="sv-SE"/>
          </a:p>
        </p:txBody>
      </p:sp>
    </p:spTree>
    <p:extLst>
      <p:ext uri="{BB962C8B-B14F-4D97-AF65-F5344CB8AC3E}">
        <p14:creationId xmlns:p14="http://schemas.microsoft.com/office/powerpoint/2010/main" val="426423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bilden innehåller exempel på frågor att diskutera. </a:t>
            </a:r>
            <a:endParaRPr lang="sv-SE" strike="sngStrike" dirty="0"/>
          </a:p>
        </p:txBody>
      </p:sp>
      <p:sp>
        <p:nvSpPr>
          <p:cNvPr id="4" name="Platshållare för bildnummer 3"/>
          <p:cNvSpPr>
            <a:spLocks noGrp="1"/>
          </p:cNvSpPr>
          <p:nvPr>
            <p:ph type="sldNum" sz="quarter" idx="5"/>
          </p:nvPr>
        </p:nvSpPr>
        <p:spPr/>
        <p:txBody>
          <a:bodyPr/>
          <a:lstStyle/>
          <a:p>
            <a:fld id="{6B3B0B99-8B5F-4A09-A6FA-8F132C631707}" type="slidenum">
              <a:rPr lang="sv-SE" smtClean="0"/>
              <a:t>6</a:t>
            </a:fld>
            <a:endParaRPr lang="sv-SE"/>
          </a:p>
        </p:txBody>
      </p:sp>
    </p:spTree>
    <p:extLst>
      <p:ext uri="{BB962C8B-B14F-4D97-AF65-F5344CB8AC3E}">
        <p14:creationId xmlns:p14="http://schemas.microsoft.com/office/powerpoint/2010/main" val="912558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2023-01-18</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msb.se/kontinuitetshanter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kontinuitetshantering@msb.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hyperlink" Target="http://www.msb.se/kontinuitetshantering"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ctrTitle"/>
          </p:nvPr>
        </p:nvSpPr>
        <p:spPr>
          <a:xfrm>
            <a:off x="1774800" y="2200060"/>
            <a:ext cx="9171874" cy="1185077"/>
          </a:xfrm>
        </p:spPr>
        <p:txBody>
          <a:bodyPr/>
          <a:lstStyle/>
          <a:p>
            <a:r>
              <a:rPr lang="sv-SE" dirty="0"/>
              <a:t>Kontinuitetshantering – Scenarier med diskussionsunderlag</a:t>
            </a:r>
            <a:br>
              <a:rPr lang="sv-SE" dirty="0"/>
            </a:br>
            <a:endParaRPr lang="sv-SE" dirty="0"/>
          </a:p>
        </p:txBody>
      </p:sp>
      <p:sp>
        <p:nvSpPr>
          <p:cNvPr id="3" name="Underrubrik 2">
            <a:extLst>
              <a:ext uri="{FF2B5EF4-FFF2-40B4-BE49-F238E27FC236}">
                <a16:creationId xmlns:a16="http://schemas.microsoft.com/office/drawing/2014/main" id="{73702B55-6E9C-44EA-A4DD-FF528ECDC926}"/>
              </a:ext>
            </a:extLst>
          </p:cNvPr>
          <p:cNvSpPr>
            <a:spLocks noGrp="1"/>
          </p:cNvSpPr>
          <p:nvPr>
            <p:ph type="subTitle" idx="1"/>
          </p:nvPr>
        </p:nvSpPr>
        <p:spPr>
          <a:xfrm>
            <a:off x="1774799" y="3004817"/>
            <a:ext cx="10125463" cy="760640"/>
          </a:xfrm>
        </p:spPr>
        <p:txBody>
          <a:bodyPr/>
          <a:lstStyle/>
          <a:p>
            <a:r>
              <a:rPr lang="sv-SE" dirty="0">
                <a:solidFill>
                  <a:schemeClr val="tx1"/>
                </a:solidFill>
              </a:rPr>
              <a:t>Att förstå vikten av kontinuitetshantering i samhällsviktiga verksamheter</a:t>
            </a:r>
          </a:p>
        </p:txBody>
      </p:sp>
    </p:spTree>
    <p:extLst>
      <p:ext uri="{BB962C8B-B14F-4D97-AF65-F5344CB8AC3E}">
        <p14:creationId xmlns:p14="http://schemas.microsoft.com/office/powerpoint/2010/main" val="41247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48B976-50AA-4B29-B3CA-0DBCD04FA265}"/>
              </a:ext>
            </a:extLst>
          </p:cNvPr>
          <p:cNvSpPr>
            <a:spLocks noGrp="1"/>
          </p:cNvSpPr>
          <p:nvPr>
            <p:ph type="title"/>
          </p:nvPr>
        </p:nvSpPr>
        <p:spPr>
          <a:xfrm>
            <a:off x="911239" y="928543"/>
            <a:ext cx="8580582" cy="966397"/>
          </a:xfrm>
        </p:spPr>
        <p:txBody>
          <a:bodyPr/>
          <a:lstStyle/>
          <a:p>
            <a:r>
              <a:rPr lang="sv-SE" dirty="0"/>
              <a:t>Om materialet</a:t>
            </a:r>
          </a:p>
        </p:txBody>
      </p:sp>
      <p:sp>
        <p:nvSpPr>
          <p:cNvPr id="3" name="Platshållare för innehåll 2">
            <a:extLst>
              <a:ext uri="{FF2B5EF4-FFF2-40B4-BE49-F238E27FC236}">
                <a16:creationId xmlns:a16="http://schemas.microsoft.com/office/drawing/2014/main" id="{7B732281-505E-46BE-8B8D-3127D598967A}"/>
              </a:ext>
            </a:extLst>
          </p:cNvPr>
          <p:cNvSpPr>
            <a:spLocks noGrp="1"/>
          </p:cNvSpPr>
          <p:nvPr>
            <p:ph idx="1"/>
          </p:nvPr>
        </p:nvSpPr>
        <p:spPr>
          <a:xfrm>
            <a:off x="911239" y="1596559"/>
            <a:ext cx="10113812" cy="3991990"/>
          </a:xfrm>
        </p:spPr>
        <p:txBody>
          <a:bodyPr/>
          <a:lstStyle/>
          <a:p>
            <a:pPr marL="0" indent="0">
              <a:buNone/>
            </a:pPr>
            <a:r>
              <a:rPr lang="sv-SE" dirty="0">
                <a:solidFill>
                  <a:schemeClr val="tx1"/>
                </a:solidFill>
              </a:rPr>
              <a:t>Materialet syftar till att utgöra ett diskussionsunderlag för att väcka ett intresse för, och lyfta fram behovet av, kontinuitetshantering i en organisation. </a:t>
            </a:r>
            <a:r>
              <a:rPr lang="sv-SE" dirty="0"/>
              <a:t>Materialet kan antingen användas som underlag till en kortare workshop eller som ett diskussionsunderlag vid andra typer av sammanhang. </a:t>
            </a:r>
          </a:p>
          <a:p>
            <a:pPr marL="0" indent="0">
              <a:buNone/>
            </a:pPr>
            <a:r>
              <a:rPr lang="sv-SE" dirty="0"/>
              <a:t>Det går bra att använda foton eller illustrationer i egna presentationer så länge namn på fotograf och källa (MSB) anges.</a:t>
            </a:r>
          </a:p>
          <a:p>
            <a:pPr marL="0" indent="0">
              <a:buNone/>
            </a:pPr>
            <a:r>
              <a:rPr lang="sv-SE" dirty="0"/>
              <a:t>Mer material finns på </a:t>
            </a:r>
            <a:r>
              <a:rPr lang="sv-SE" dirty="0">
                <a:hlinkClick r:id="rId3"/>
              </a:rPr>
              <a:t>www.msb.se/kontinuitetshantering</a:t>
            </a:r>
            <a:r>
              <a:rPr lang="sv-SE" dirty="0"/>
              <a:t>.   </a:t>
            </a:r>
          </a:p>
          <a:p>
            <a:pPr marL="0" indent="0">
              <a:buNone/>
            </a:pPr>
            <a:r>
              <a:rPr lang="sv-SE" dirty="0"/>
              <a:t>Hör gärna av dig till oss på </a:t>
            </a:r>
            <a:r>
              <a:rPr lang="sv-SE" dirty="0">
                <a:hlinkClick r:id="rId4"/>
              </a:rPr>
              <a:t>kontinuitetshantering@msb.se</a:t>
            </a:r>
            <a:r>
              <a:rPr lang="sv-SE" dirty="0"/>
              <a:t> om du har några frågor kring materialet.</a:t>
            </a:r>
          </a:p>
          <a:p>
            <a:pPr marL="0" indent="0">
              <a:buNone/>
            </a:pPr>
            <a:endParaRPr lang="sv-SE" dirty="0"/>
          </a:p>
          <a:p>
            <a:pPr marL="0" indent="0">
              <a:buNone/>
            </a:pPr>
            <a:endParaRPr lang="sv-SE" sz="1800" dirty="0"/>
          </a:p>
          <a:p>
            <a:pPr marL="0" indent="0">
              <a:buNone/>
            </a:pPr>
            <a:endParaRPr lang="sv-SE" sz="1800" dirty="0"/>
          </a:p>
        </p:txBody>
      </p:sp>
      <p:sp>
        <p:nvSpPr>
          <p:cNvPr id="4" name="textruta 3"/>
          <p:cNvSpPr txBox="1"/>
          <p:nvPr/>
        </p:nvSpPr>
        <p:spPr>
          <a:xfrm>
            <a:off x="448831" y="6129826"/>
            <a:ext cx="4234070" cy="584775"/>
          </a:xfrm>
          <a:prstGeom prst="rect">
            <a:avLst/>
          </a:prstGeom>
          <a:noFill/>
        </p:spPr>
        <p:txBody>
          <a:bodyPr wrap="square" rtlCol="0">
            <a:spAutoFit/>
          </a:bodyPr>
          <a:lstStyle/>
          <a:p>
            <a:r>
              <a:rPr lang="sv-SE" sz="1600" dirty="0"/>
              <a:t>Publ.nr: MSB1416 – juni 2019</a:t>
            </a:r>
          </a:p>
          <a:p>
            <a:endParaRPr lang="sv-SE" sz="1600" dirty="0"/>
          </a:p>
        </p:txBody>
      </p:sp>
    </p:spTree>
    <p:extLst>
      <p:ext uri="{BB962C8B-B14F-4D97-AF65-F5344CB8AC3E}">
        <p14:creationId xmlns:p14="http://schemas.microsoft.com/office/powerpoint/2010/main" val="410072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21178778">
            <a:off x="6306561" y="520126"/>
            <a:ext cx="3632726" cy="400110"/>
          </a:xfrm>
          <a:prstGeom prst="rect">
            <a:avLst/>
          </a:prstGeom>
          <a:noFill/>
        </p:spPr>
        <p:txBody>
          <a:bodyPr wrap="none" lIns="91440" tIns="45720" rIns="91440" bIns="45720">
            <a:spAutoFit/>
          </a:bodyPr>
          <a:lstStyle/>
          <a:p>
            <a:pPr algn="ctr"/>
            <a:r>
              <a:rPr lang="sv-SE" sz="2000" b="0" cap="none" spc="0" dirty="0">
                <a:ln w="0"/>
                <a:solidFill>
                  <a:schemeClr val="accent2"/>
                </a:solidFill>
                <a:effectLst>
                  <a:outerShdw blurRad="38100" dist="25400" dir="5400000" algn="ctr" rotWithShape="0">
                    <a:srgbClr val="6E747A">
                      <a:alpha val="43000"/>
                    </a:srgbClr>
                  </a:outerShdw>
                </a:effectLst>
              </a:rPr>
              <a:t>En vardagsmorgon i augusti</a:t>
            </a:r>
            <a:r>
              <a:rPr lang="sv-SE" sz="2000" dirty="0">
                <a:ln w="0"/>
                <a:solidFill>
                  <a:schemeClr val="accent2"/>
                </a:solidFill>
                <a:effectLst>
                  <a:outerShdw blurRad="38100" dist="25400" dir="5400000" algn="ctr" rotWithShape="0">
                    <a:srgbClr val="6E747A">
                      <a:alpha val="43000"/>
                    </a:srgbClr>
                  </a:outerShdw>
                </a:effectLst>
              </a:rPr>
              <a:t>…</a:t>
            </a:r>
            <a:endParaRPr lang="sv-SE" sz="2000" b="0" cap="none" spc="0" dirty="0">
              <a:ln w="0"/>
              <a:solidFill>
                <a:schemeClr val="accent2"/>
              </a:solidFill>
              <a:effectLst>
                <a:outerShdw blurRad="38100" dist="25400" dir="5400000" algn="ctr" rotWithShape="0">
                  <a:srgbClr val="6E747A">
                    <a:alpha val="43000"/>
                  </a:srgbClr>
                </a:outerShdw>
              </a:effectLst>
            </a:endParaRPr>
          </a:p>
        </p:txBody>
      </p:sp>
      <p:sp>
        <p:nvSpPr>
          <p:cNvPr id="7" name="Title 6"/>
          <p:cNvSpPr>
            <a:spLocks noGrp="1"/>
          </p:cNvSpPr>
          <p:nvPr>
            <p:ph type="title"/>
          </p:nvPr>
        </p:nvSpPr>
        <p:spPr>
          <a:xfrm>
            <a:off x="7293162" y="1140736"/>
            <a:ext cx="4001936" cy="604937"/>
          </a:xfrm>
        </p:spPr>
        <p:txBody>
          <a:bodyPr/>
          <a:lstStyle/>
          <a:p>
            <a:r>
              <a:rPr lang="sv-SE" dirty="0"/>
              <a:t>Elavbrott</a:t>
            </a:r>
          </a:p>
        </p:txBody>
      </p:sp>
      <p:sp>
        <p:nvSpPr>
          <p:cNvPr id="9" name="Text Placeholder 8"/>
          <p:cNvSpPr>
            <a:spLocks noGrp="1"/>
          </p:cNvSpPr>
          <p:nvPr>
            <p:ph type="body" sz="quarter" idx="10"/>
          </p:nvPr>
        </p:nvSpPr>
        <p:spPr>
          <a:xfrm>
            <a:off x="7293162" y="1801195"/>
            <a:ext cx="4002087" cy="3833813"/>
          </a:xfrm>
        </p:spPr>
        <p:txBody>
          <a:bodyPr/>
          <a:lstStyle/>
          <a:p>
            <a:pPr marL="0" indent="0">
              <a:buNone/>
            </a:pPr>
            <a:r>
              <a:rPr lang="sv-SE" sz="1300" dirty="0"/>
              <a:t>Under natten och morgontimmarna drar ett kraftigt åskoväder fram över länet. Det var som allra värst mellan kl. 04-06. Strax före kl. 06 slog en blixt ner i en transformatorstation som fick stora skador med omfattande elavbrott i länet som följd. Bland annat är hela huvudorten utslagen. Åskovädret innehöll även inslag av kraftiga vindar/tromber som orsakat en hel del nedfallna träd som bland annat blockerar flera vägar.</a:t>
            </a:r>
          </a:p>
          <a:p>
            <a:pPr marL="0" indent="0">
              <a:buNone/>
            </a:pPr>
            <a:r>
              <a:rPr lang="sv-SE" sz="1300" dirty="0"/>
              <a:t>Ovädret har haft sin kulmen och drar nu vidare norrut. Under förmiddagen kommer röjningsarbete att påbörjas. Då transformatorstationen ligger längs en mindre väg en bit ifrån tätorten kommer besiktningspersonal inte att kunna utföra sitt arbete förrän tidigast ikväll. </a:t>
            </a:r>
          </a:p>
          <a:p>
            <a:pPr marL="0" indent="0">
              <a:buNone/>
            </a:pPr>
            <a:r>
              <a:rPr lang="sv-SE" sz="1300" dirty="0"/>
              <a:t>Prognosen visar just nu att elen inte kommer att vara tillbaka före lunchtid imorgon. Beroende på skadorna kan elavbrottet bli mer långvarigt, kanske upp emot flera dygn då vissa reservdelar kan ta tid att få fram. Ny prognos kommer att lämnas så snart besiktning av skadorna är gjord. Även Trafikverket kommer att återkomma med trafikinformation så snart besiktningsarbetet påbörjats.</a:t>
            </a:r>
          </a:p>
        </p:txBody>
      </p:sp>
      <p:pic>
        <p:nvPicPr>
          <p:cNvPr id="5" name="Platshållare för bild 4" descr="Bilden visar kraftledningar."/>
          <p:cNvPicPr>
            <a:picLocks noGrp="1" noChangeAspect="1"/>
          </p:cNvPicPr>
          <p:nvPr>
            <p:ph type="pic" idx="1"/>
          </p:nvPr>
        </p:nvPicPr>
        <p:blipFill>
          <a:blip r:embed="rId3">
            <a:extLst>
              <a:ext uri="{28A0092B-C50C-407E-A947-70E740481C1C}">
                <a14:useLocalDpi xmlns:a14="http://schemas.microsoft.com/office/drawing/2010/main" val="0"/>
              </a:ext>
            </a:extLst>
          </a:blip>
          <a:srcRect l="27926" r="27926"/>
          <a:stretch>
            <a:fillRect/>
          </a:stretch>
        </p:blipFill>
        <p:spPr/>
      </p:pic>
      <p:sp>
        <p:nvSpPr>
          <p:cNvPr id="11" name="textruta 10"/>
          <p:cNvSpPr txBox="1"/>
          <p:nvPr/>
        </p:nvSpPr>
        <p:spPr>
          <a:xfrm>
            <a:off x="4588652" y="6581000"/>
            <a:ext cx="1607212" cy="276999"/>
          </a:xfrm>
          <a:prstGeom prst="rect">
            <a:avLst/>
          </a:prstGeom>
          <a:noFill/>
        </p:spPr>
        <p:txBody>
          <a:bodyPr wrap="square" rtlCol="0">
            <a:spAutoFit/>
          </a:bodyPr>
          <a:lstStyle/>
          <a:p>
            <a:r>
              <a:rPr lang="sv-SE" sz="1200" dirty="0">
                <a:solidFill>
                  <a:schemeClr val="bg1"/>
                </a:solidFill>
              </a:rPr>
              <a:t>Johan Eklund, MSB</a:t>
            </a:r>
          </a:p>
        </p:txBody>
      </p:sp>
    </p:spTree>
    <p:extLst>
      <p:ext uri="{BB962C8B-B14F-4D97-AF65-F5344CB8AC3E}">
        <p14:creationId xmlns:p14="http://schemas.microsoft.com/office/powerpoint/2010/main" val="2685960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IT-störningar</a:t>
            </a:r>
          </a:p>
        </p:txBody>
      </p:sp>
      <p:sp>
        <p:nvSpPr>
          <p:cNvPr id="4" name="Text Placeholder 3"/>
          <p:cNvSpPr>
            <a:spLocks noGrp="1"/>
          </p:cNvSpPr>
          <p:nvPr>
            <p:ph type="body" sz="quarter" idx="10"/>
          </p:nvPr>
        </p:nvSpPr>
        <p:spPr/>
        <p:txBody>
          <a:bodyPr/>
          <a:lstStyle/>
          <a:p>
            <a:pPr marL="0" indent="0">
              <a:buNone/>
            </a:pPr>
            <a:r>
              <a:rPr lang="sv-SE" sz="1400" dirty="0"/>
              <a:t>Strax före lunch börjar nätverket upplevas som ”trögt” och det tar tid att få åtkomst till filer. Efter lunch är filerna helt oåtkomliga och vissa datorer visar enbart ”blåskärm”. Även telefonin är drabbad och då främst mobiltelefonerna.</a:t>
            </a:r>
          </a:p>
          <a:p>
            <a:pPr marL="0" indent="0">
              <a:buNone/>
            </a:pPr>
            <a:r>
              <a:rPr lang="sv-SE" sz="1400" dirty="0"/>
              <a:t>IT-avdelningen informerar inom kort att den initiala bedömningen är att organisationen utsatts för en cyberattack. </a:t>
            </a:r>
          </a:p>
          <a:p>
            <a:pPr marL="0" indent="0">
              <a:buNone/>
            </a:pPr>
            <a:r>
              <a:rPr lang="sv-SE" sz="1400" dirty="0"/>
              <a:t>Det är svårt att greppa omfattningen av attacken och prognosen är osäker. I värsta fall kan störningarna komma att pågå i flera dagar.</a:t>
            </a:r>
          </a:p>
          <a:p>
            <a:pPr marL="0" indent="0">
              <a:buNone/>
            </a:pPr>
            <a:endParaRPr lang="sv-SE" sz="1600" dirty="0"/>
          </a:p>
        </p:txBody>
      </p:sp>
      <p:pic>
        <p:nvPicPr>
          <p:cNvPr id="6" name="Platshållare för bild 5" descr="Bilden visar ett tangentbord."/>
          <p:cNvPicPr>
            <a:picLocks noGrp="1" noChangeAspect="1"/>
          </p:cNvPicPr>
          <p:nvPr>
            <p:ph type="pic" idx="1"/>
          </p:nvPr>
        </p:nvPicPr>
        <p:blipFill>
          <a:blip r:embed="rId3">
            <a:extLst>
              <a:ext uri="{28A0092B-C50C-407E-A947-70E740481C1C}">
                <a14:useLocalDpi xmlns:a14="http://schemas.microsoft.com/office/drawing/2010/main" val="0"/>
              </a:ext>
            </a:extLst>
          </a:blip>
          <a:srcRect l="21528" r="21528"/>
          <a:stretch>
            <a:fillRect/>
          </a:stretch>
        </p:blipFill>
        <p:spPr>
          <a:xfrm>
            <a:off x="238408" y="1"/>
            <a:ext cx="5857592" cy="6857999"/>
          </a:xfrm>
        </p:spPr>
      </p:pic>
      <p:sp>
        <p:nvSpPr>
          <p:cNvPr id="7" name="textruta 6"/>
          <p:cNvSpPr txBox="1"/>
          <p:nvPr/>
        </p:nvSpPr>
        <p:spPr>
          <a:xfrm>
            <a:off x="4535053" y="6603303"/>
            <a:ext cx="2758109" cy="276999"/>
          </a:xfrm>
          <a:prstGeom prst="rect">
            <a:avLst/>
          </a:prstGeom>
          <a:noFill/>
        </p:spPr>
        <p:txBody>
          <a:bodyPr wrap="square" rtlCol="0">
            <a:spAutoFit/>
          </a:bodyPr>
          <a:lstStyle/>
          <a:p>
            <a:r>
              <a:rPr lang="sv-SE" sz="1200" dirty="0"/>
              <a:t>Johan Eklund, MSB</a:t>
            </a:r>
          </a:p>
        </p:txBody>
      </p:sp>
    </p:spTree>
    <p:extLst>
      <p:ext uri="{BB962C8B-B14F-4D97-AF65-F5344CB8AC3E}">
        <p14:creationId xmlns:p14="http://schemas.microsoft.com/office/powerpoint/2010/main" val="176805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21178778">
            <a:off x="6214391" y="520126"/>
            <a:ext cx="3817072" cy="400110"/>
          </a:xfrm>
          <a:prstGeom prst="rect">
            <a:avLst/>
          </a:prstGeom>
          <a:noFill/>
        </p:spPr>
        <p:txBody>
          <a:bodyPr wrap="none" lIns="91440" tIns="45720" rIns="91440" bIns="45720">
            <a:spAutoFit/>
          </a:bodyPr>
          <a:lstStyle/>
          <a:p>
            <a:pPr algn="ctr"/>
            <a:r>
              <a:rPr lang="sv-SE" sz="2000" b="0" cap="none" spc="0" dirty="0">
                <a:ln w="0"/>
                <a:solidFill>
                  <a:schemeClr val="accent2"/>
                </a:solidFill>
                <a:effectLst>
                  <a:outerShdw blurRad="38100" dist="25400" dir="5400000" algn="ctr" rotWithShape="0">
                    <a:srgbClr val="6E747A">
                      <a:alpha val="43000"/>
                    </a:srgbClr>
                  </a:outerShdw>
                </a:effectLst>
              </a:rPr>
              <a:t>En </a:t>
            </a:r>
            <a:r>
              <a:rPr lang="sv-SE" sz="2000" dirty="0">
                <a:ln w="0"/>
                <a:solidFill>
                  <a:schemeClr val="accent2"/>
                </a:solidFill>
                <a:effectLst>
                  <a:outerShdw blurRad="38100" dist="25400" dir="5400000" algn="ctr" rotWithShape="0">
                    <a:srgbClr val="6E747A">
                      <a:alpha val="43000"/>
                    </a:srgbClr>
                  </a:outerShdw>
                </a:effectLst>
              </a:rPr>
              <a:t>måndag</a:t>
            </a:r>
            <a:r>
              <a:rPr lang="sv-SE" sz="2000" b="0" cap="none" spc="0" dirty="0">
                <a:ln w="0"/>
                <a:solidFill>
                  <a:schemeClr val="accent2"/>
                </a:solidFill>
                <a:effectLst>
                  <a:outerShdw blurRad="38100" dist="25400" dir="5400000" algn="ctr" rotWithShape="0">
                    <a:srgbClr val="6E747A">
                      <a:alpha val="43000"/>
                    </a:srgbClr>
                  </a:outerShdw>
                </a:effectLst>
              </a:rPr>
              <a:t>smorgon i februari</a:t>
            </a:r>
            <a:r>
              <a:rPr lang="sv-SE" sz="2000" dirty="0">
                <a:ln w="0"/>
                <a:solidFill>
                  <a:schemeClr val="accent2"/>
                </a:solidFill>
                <a:effectLst>
                  <a:outerShdw blurRad="38100" dist="25400" dir="5400000" algn="ctr" rotWithShape="0">
                    <a:srgbClr val="6E747A">
                      <a:alpha val="43000"/>
                    </a:srgbClr>
                  </a:outerShdw>
                </a:effectLst>
              </a:rPr>
              <a:t>…</a:t>
            </a:r>
            <a:endParaRPr lang="sv-SE" sz="2000" b="0" cap="none" spc="0" dirty="0">
              <a:ln w="0"/>
              <a:solidFill>
                <a:schemeClr val="accent2"/>
              </a:solidFill>
              <a:effectLst>
                <a:outerShdw blurRad="38100" dist="25400" dir="5400000" algn="ctr" rotWithShape="0">
                  <a:srgbClr val="6E747A">
                    <a:alpha val="43000"/>
                  </a:srgbClr>
                </a:outerShdw>
              </a:effectLst>
            </a:endParaRPr>
          </a:p>
        </p:txBody>
      </p:sp>
      <p:sp>
        <p:nvSpPr>
          <p:cNvPr id="2" name="Title 1"/>
          <p:cNvSpPr>
            <a:spLocks noGrp="1"/>
          </p:cNvSpPr>
          <p:nvPr>
            <p:ph type="title"/>
          </p:nvPr>
        </p:nvSpPr>
        <p:spPr/>
        <p:txBody>
          <a:bodyPr/>
          <a:lstStyle/>
          <a:p>
            <a:r>
              <a:rPr lang="sv-SE" dirty="0"/>
              <a:t>Stort personalbortfall</a:t>
            </a:r>
          </a:p>
        </p:txBody>
      </p:sp>
      <p:sp>
        <p:nvSpPr>
          <p:cNvPr id="4" name="Text Placeholder 3"/>
          <p:cNvSpPr>
            <a:spLocks noGrp="1"/>
          </p:cNvSpPr>
          <p:nvPr>
            <p:ph type="body" sz="quarter" idx="10"/>
          </p:nvPr>
        </p:nvSpPr>
        <p:spPr/>
        <p:txBody>
          <a:bodyPr/>
          <a:lstStyle/>
          <a:p>
            <a:pPr marL="0" indent="0">
              <a:buNone/>
            </a:pPr>
            <a:r>
              <a:rPr lang="sv-SE" sz="1400" dirty="0"/>
              <a:t>En måndagsmorgon i februari är det ovanligt tomt på jobbet. Sjukanmälningarna strömmar in och orsaken synes vara den mycket svåra och smittsamma influensan som dragit fram över landet med oväntad kraft. Bidragande orsaker till personalbortfallet är också att det är </a:t>
            </a:r>
          </a:p>
          <a:p>
            <a:r>
              <a:rPr lang="sv-SE" sz="1400" dirty="0"/>
              <a:t>sportlovsvecka då många är lediga</a:t>
            </a:r>
          </a:p>
          <a:p>
            <a:r>
              <a:rPr lang="sv-SE" sz="1400" dirty="0"/>
              <a:t>många som är hemma för vård av sjukt barn.</a:t>
            </a:r>
          </a:p>
          <a:p>
            <a:pPr marL="0" indent="0">
              <a:buNone/>
            </a:pPr>
            <a:r>
              <a:rPr lang="sv-SE" sz="1400" dirty="0"/>
              <a:t>I år har termen ”</a:t>
            </a:r>
            <a:r>
              <a:rPr lang="sv-SE" sz="1400" dirty="0" err="1"/>
              <a:t>VABruari</a:t>
            </a:r>
            <a:r>
              <a:rPr lang="sv-SE" sz="1400" dirty="0"/>
              <a:t>” verkligen ställts på sin spets. Totalt är det uppemot 50 procent som är sjuka. Till det ska läggas frånvaro för vård av sjukt barn (VAB) och ledigheter, varför situationen är minst sagt ansträngd för att få verksamheten att fungera.</a:t>
            </a:r>
          </a:p>
        </p:txBody>
      </p:sp>
      <p:pic>
        <p:nvPicPr>
          <p:cNvPr id="5" name="Platshållare för bild 4" descr="Bilden visar en stadsmiljö med en cyklist i snöoväder."/>
          <p:cNvPicPr>
            <a:picLocks noGrp="1" noChangeAspect="1"/>
          </p:cNvPicPr>
          <p:nvPr>
            <p:ph type="pic" idx="1"/>
          </p:nvPr>
        </p:nvPicPr>
        <p:blipFill>
          <a:blip r:embed="rId3">
            <a:extLst>
              <a:ext uri="{28A0092B-C50C-407E-A947-70E740481C1C}">
                <a14:useLocalDpi xmlns:a14="http://schemas.microsoft.com/office/drawing/2010/main" val="0"/>
              </a:ext>
            </a:extLst>
          </a:blip>
          <a:srcRect l="21528" r="21528"/>
          <a:stretch>
            <a:fillRect/>
          </a:stretch>
        </p:blipFill>
        <p:spPr/>
      </p:pic>
      <p:sp>
        <p:nvSpPr>
          <p:cNvPr id="8" name="textruta 7"/>
          <p:cNvSpPr txBox="1"/>
          <p:nvPr/>
        </p:nvSpPr>
        <p:spPr>
          <a:xfrm>
            <a:off x="4140040" y="6581000"/>
            <a:ext cx="2943640" cy="276999"/>
          </a:xfrm>
          <a:prstGeom prst="rect">
            <a:avLst/>
          </a:prstGeom>
          <a:noFill/>
        </p:spPr>
        <p:txBody>
          <a:bodyPr wrap="square" rtlCol="0">
            <a:spAutoFit/>
          </a:bodyPr>
          <a:lstStyle/>
          <a:p>
            <a:r>
              <a:rPr lang="sv-SE" sz="1200" dirty="0"/>
              <a:t>Thomas Henriksson, MSB</a:t>
            </a:r>
          </a:p>
        </p:txBody>
      </p:sp>
    </p:spTree>
    <p:extLst>
      <p:ext uri="{BB962C8B-B14F-4D97-AF65-F5344CB8AC3E}">
        <p14:creationId xmlns:p14="http://schemas.microsoft.com/office/powerpoint/2010/main" val="22375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dirty="0"/>
              <a:t>Att diskutera</a:t>
            </a:r>
          </a:p>
        </p:txBody>
      </p:sp>
      <p:sp>
        <p:nvSpPr>
          <p:cNvPr id="6" name="Content Placeholder 5"/>
          <p:cNvSpPr>
            <a:spLocks noGrp="1"/>
          </p:cNvSpPr>
          <p:nvPr>
            <p:ph idx="1"/>
          </p:nvPr>
        </p:nvSpPr>
        <p:spPr/>
        <p:txBody>
          <a:bodyPr/>
          <a:lstStyle/>
          <a:p>
            <a:r>
              <a:rPr lang="sv-SE" sz="2000" dirty="0">
                <a:solidFill>
                  <a:schemeClr val="tx1"/>
                </a:solidFill>
              </a:rPr>
              <a:t>Vilka av våra samhällsviktiga verksamheter påverkas av störningen?</a:t>
            </a:r>
          </a:p>
          <a:p>
            <a:r>
              <a:rPr lang="sv-SE" sz="2000" dirty="0">
                <a:solidFill>
                  <a:schemeClr val="tx1"/>
                </a:solidFill>
              </a:rPr>
              <a:t>På vilket sätt påverkas verksamheterna? </a:t>
            </a:r>
          </a:p>
          <a:p>
            <a:r>
              <a:rPr lang="sv-SE" sz="2000" dirty="0">
                <a:solidFill>
                  <a:schemeClr val="tx1"/>
                </a:solidFill>
              </a:rPr>
              <a:t>Vilka negativa konsekvenser för samhället ger en störning i vår verksamhet? Utgå gärna ifrån hur det påverkar kategorierna </a:t>
            </a:r>
            <a:r>
              <a:rPr lang="sv-SE" sz="2000" i="1" dirty="0">
                <a:solidFill>
                  <a:schemeClr val="tx1"/>
                </a:solidFill>
              </a:rPr>
              <a:t>liv och hälsa</a:t>
            </a:r>
            <a:r>
              <a:rPr lang="sv-SE" sz="2000" dirty="0">
                <a:solidFill>
                  <a:schemeClr val="tx1"/>
                </a:solidFill>
              </a:rPr>
              <a:t>, </a:t>
            </a:r>
            <a:r>
              <a:rPr lang="sv-SE" sz="2000" i="1" dirty="0">
                <a:solidFill>
                  <a:schemeClr val="tx1"/>
                </a:solidFill>
              </a:rPr>
              <a:t>samhällets funktionalitet </a:t>
            </a:r>
            <a:r>
              <a:rPr lang="sv-SE" sz="2000" dirty="0">
                <a:solidFill>
                  <a:schemeClr val="tx1"/>
                </a:solidFill>
              </a:rPr>
              <a:t>och </a:t>
            </a:r>
            <a:r>
              <a:rPr lang="sv-SE" sz="2000" i="1" dirty="0">
                <a:solidFill>
                  <a:schemeClr val="tx1"/>
                </a:solidFill>
              </a:rPr>
              <a:t>förmågan att upprätthålla grundläggande värden som demokrati, rättssäkerhet samt mänskliga fri- och rättigheter</a:t>
            </a:r>
            <a:r>
              <a:rPr lang="sv-SE" sz="2000" dirty="0">
                <a:solidFill>
                  <a:schemeClr val="tx1"/>
                </a:solidFill>
              </a:rPr>
              <a:t>.</a:t>
            </a:r>
          </a:p>
          <a:p>
            <a:r>
              <a:rPr lang="sv-SE" sz="2000" dirty="0">
                <a:solidFill>
                  <a:schemeClr val="tx1"/>
                </a:solidFill>
              </a:rPr>
              <a:t>Vilken beredskap finns för att hantera den här typen av konsekvenser?</a:t>
            </a:r>
          </a:p>
        </p:txBody>
      </p:sp>
      <p:pic>
        <p:nvPicPr>
          <p:cNvPr id="8" name="Bildobjekt 7">
            <a:extLst>
              <a:ext uri="{C183D7F6-B498-43B3-948B-1728B52AA6E4}">
                <adec:decorative xmlns:adec="http://schemas.microsoft.com/office/drawing/2017/decorative" xmlns=""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20178" y="320175"/>
            <a:ext cx="2073059" cy="2330803"/>
          </a:xfrm>
          <a:prstGeom prst="rect">
            <a:avLst/>
          </a:prstGeom>
        </p:spPr>
      </p:pic>
    </p:spTree>
    <p:extLst>
      <p:ext uri="{BB962C8B-B14F-4D97-AF65-F5344CB8AC3E}">
        <p14:creationId xmlns:p14="http://schemas.microsoft.com/office/powerpoint/2010/main" val="96060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0027" y="1793592"/>
            <a:ext cx="8803720" cy="633743"/>
          </a:xfrm>
        </p:spPr>
        <p:txBody>
          <a:bodyPr/>
          <a:lstStyle/>
          <a:p>
            <a:r>
              <a:rPr lang="sv-SE" dirty="0"/>
              <a:t>www.msb.se/kontinuitetshantering</a:t>
            </a:r>
          </a:p>
        </p:txBody>
      </p:sp>
      <p:sp>
        <p:nvSpPr>
          <p:cNvPr id="2" name="Rektangel 1">
            <a:hlinkClick r:id="rId2"/>
            <a:extLst>
              <a:ext uri="{FF2B5EF4-FFF2-40B4-BE49-F238E27FC236}">
                <a16:creationId xmlns:a16="http://schemas.microsoft.com/office/drawing/2014/main" id="{D42792C9-2428-16A4-8EBF-1F29C2A6A7B9}"/>
              </a:ext>
              <a:ext uri="{C183D7F6-B498-43B3-948B-1728B52AA6E4}">
                <adec:decorative xmlns:adec="http://schemas.microsoft.com/office/drawing/2017/decorative" xmlns="" val="1"/>
              </a:ext>
            </a:extLst>
          </p:cNvPr>
          <p:cNvSpPr/>
          <p:nvPr/>
        </p:nvSpPr>
        <p:spPr>
          <a:xfrm>
            <a:off x="1223682" y="1532965"/>
            <a:ext cx="9170894" cy="1102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672781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0631653F924324698BE7D90F97B627A" ma:contentTypeVersion="17" ma:contentTypeDescription="Skapa ett nytt dokument." ma:contentTypeScope="" ma:versionID="b1fea0990ebf0ae478f8b84446b1aa24">
  <xsd:schema xmlns:xsd="http://www.w3.org/2001/XMLSchema" xmlns:xs="http://www.w3.org/2001/XMLSchema" xmlns:p="http://schemas.microsoft.com/office/2006/metadata/properties" xmlns:ns2="1d358615-c749-462e-b141-ebbf7cdbce9a" xmlns:ns3="9c950a28-eb4a-4f43-b9f9-45c02166cf8c" targetNamespace="http://schemas.microsoft.com/office/2006/metadata/properties" ma:root="true" ma:fieldsID="c977e53980771c8fbbe1d85f4dcc81bb" ns2:_="" ns3:_="">
    <xsd:import namespace="1d358615-c749-462e-b141-ebbf7cdbce9a"/>
    <xsd:import namespace="9c950a28-eb4a-4f43-b9f9-45c02166cf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Kanarkivera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58615-c749-462e-b141-ebbf7cdbce9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77465500-9256-4092-9b36-834d7d989053}" ma:internalName="TaxCatchAll" ma:showField="CatchAllData" ma:web="1d358615-c749-462e-b141-ebbf7cdbce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950a28-eb4a-4f43-b9f9-45c02166cf8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Kanarkiveras" ma:index="20" nillable="true" ma:displayName="Kan arkiveras" ma:default="1" ma:format="Dropdown" ma:internalName="Kanarkiveras">
      <xsd:simpleType>
        <xsd:restriction base="dms:Boolea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352301d2-a180-4e7a-9452-ab8a182b1d5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488C6D-A7BC-4002-B795-65541B5BAF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58615-c749-462e-b141-ebbf7cdbce9a"/>
    <ds:schemaRef ds:uri="9c950a28-eb4a-4f43-b9f9-45c02166cf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5BB225-C128-4484-8C10-51BF93650A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728</Words>
  <Application>Microsoft Office PowerPoint</Application>
  <PresentationFormat>Bredbild</PresentationFormat>
  <Paragraphs>47</Paragraphs>
  <Slides>7</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Century Gothic</vt:lpstr>
      <vt:lpstr>MSB PPT Egna</vt:lpstr>
      <vt:lpstr>Kontinuitetshantering – Scenarier med diskussionsunderlag </vt:lpstr>
      <vt:lpstr>Om materialet</vt:lpstr>
      <vt:lpstr>Elavbrott</vt:lpstr>
      <vt:lpstr>IT-störningar</vt:lpstr>
      <vt:lpstr>Stort personalbortfall</vt:lpstr>
      <vt:lpstr>Att diskutera</vt:lpstr>
      <vt:lpstr>www.msb.se/kontinuitetshantering</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Kullgren Ida</dc:creator>
  <cp:lastModifiedBy>Bergroth Maria</cp:lastModifiedBy>
  <cp:revision>66</cp:revision>
  <dcterms:created xsi:type="dcterms:W3CDTF">2019-03-07T08:37:48Z</dcterms:created>
  <dcterms:modified xsi:type="dcterms:W3CDTF">2023-01-18T11:04:42Z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ies>
</file>