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43"/>
  </p:notesMasterIdLst>
  <p:sldIdLst>
    <p:sldId id="291" r:id="rId5"/>
    <p:sldId id="285" r:id="rId6"/>
    <p:sldId id="286" r:id="rId7"/>
    <p:sldId id="289" r:id="rId8"/>
    <p:sldId id="290" r:id="rId9"/>
    <p:sldId id="288" r:id="rId10"/>
    <p:sldId id="294" r:id="rId11"/>
    <p:sldId id="292" r:id="rId12"/>
    <p:sldId id="293" r:id="rId13"/>
    <p:sldId id="258" r:id="rId14"/>
    <p:sldId id="259" r:id="rId15"/>
    <p:sldId id="260" r:id="rId16"/>
    <p:sldId id="261" r:id="rId17"/>
    <p:sldId id="262" r:id="rId18"/>
    <p:sldId id="300" r:id="rId19"/>
    <p:sldId id="263" r:id="rId20"/>
    <p:sldId id="264" r:id="rId21"/>
    <p:sldId id="265" r:id="rId22"/>
    <p:sldId id="266" r:id="rId23"/>
    <p:sldId id="267" r:id="rId24"/>
    <p:sldId id="268" r:id="rId25"/>
    <p:sldId id="298" r:id="rId26"/>
    <p:sldId id="270" r:id="rId27"/>
    <p:sldId id="273" r:id="rId28"/>
    <p:sldId id="274" r:id="rId29"/>
    <p:sldId id="275" r:id="rId30"/>
    <p:sldId id="297" r:id="rId31"/>
    <p:sldId id="276" r:id="rId32"/>
    <p:sldId id="269" r:id="rId33"/>
    <p:sldId id="271" r:id="rId34"/>
    <p:sldId id="272" r:id="rId35"/>
    <p:sldId id="277" r:id="rId36"/>
    <p:sldId id="278" r:id="rId37"/>
    <p:sldId id="279" r:id="rId38"/>
    <p:sldId id="280" r:id="rId39"/>
    <p:sldId id="296" r:id="rId40"/>
    <p:sldId id="295" r:id="rId41"/>
    <p:sldId id="281"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pani Jan" initials="TJ" lastIdx="2" clrIdx="0">
    <p:extLst>
      <p:ext uri="{19B8F6BF-5375-455C-9EA6-DF929625EA0E}">
        <p15:presenceInfo xmlns:p15="http://schemas.microsoft.com/office/powerpoint/2012/main" userId="S-1-5-21-466509168-1772936955-2901788264-3167" providerId="AD"/>
      </p:ext>
    </p:extLst>
  </p:cmAuthor>
  <p:cmAuthor id="2" name="Bergholm Helena" initials="BH" lastIdx="4" clrIdx="1">
    <p:extLst>
      <p:ext uri="{19B8F6BF-5375-455C-9EA6-DF929625EA0E}">
        <p15:presenceInfo xmlns:p15="http://schemas.microsoft.com/office/powerpoint/2012/main" userId="S-1-5-21-466509168-1772936955-2901788264-3125" providerId="AD"/>
      </p:ext>
    </p:extLst>
  </p:cmAuthor>
  <p:cmAuthor id="3" name="Jönsson Marie" initials="JM" lastIdx="14" clrIdx="2">
    <p:extLst>
      <p:ext uri="{19B8F6BF-5375-455C-9EA6-DF929625EA0E}">
        <p15:presenceInfo xmlns:p15="http://schemas.microsoft.com/office/powerpoint/2012/main" userId="S-1-5-21-466509168-1772936955-2901788264-3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8912" autoAdjust="0"/>
  </p:normalViewPr>
  <p:slideViewPr>
    <p:cSldViewPr snapToGrid="0" showGuides="1">
      <p:cViewPr varScale="1">
        <p:scale>
          <a:sx n="91" d="100"/>
          <a:sy n="91" d="100"/>
        </p:scale>
        <p:origin x="1908" y="78"/>
      </p:cViewPr>
      <p:guideLst/>
    </p:cSldViewPr>
  </p:slideViewPr>
  <p:outlineViewPr>
    <p:cViewPr>
      <p:scale>
        <a:sx n="33" d="100"/>
        <a:sy n="33" d="100"/>
      </p:scale>
      <p:origin x="0" y="-98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80" d="100"/>
          <a:sy n="80" d="100"/>
        </p:scale>
        <p:origin x="2064" y="-7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9809D-A698-41B8-9A12-E748F1DFF631}" type="datetimeFigureOut">
              <a:rPr lang="sv-SE" smtClean="0"/>
              <a:t>2023-02-07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7A56E-9051-4135-AEA0-96320784D59B}" type="slidenum">
              <a:rPr lang="sv-SE" smtClean="0"/>
              <a:t>‹#›</a:t>
            </a:fld>
            <a:endParaRPr lang="sv-SE"/>
          </a:p>
        </p:txBody>
      </p:sp>
    </p:spTree>
    <p:extLst>
      <p:ext uri="{BB962C8B-B14F-4D97-AF65-F5344CB8AC3E}">
        <p14:creationId xmlns:p14="http://schemas.microsoft.com/office/powerpoint/2010/main" val="290127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a:t>
            </a:fld>
            <a:endParaRPr lang="sv-SE"/>
          </a:p>
        </p:txBody>
      </p:sp>
    </p:spTree>
    <p:extLst>
      <p:ext uri="{BB962C8B-B14F-4D97-AF65-F5344CB8AC3E}">
        <p14:creationId xmlns:p14="http://schemas.microsoft.com/office/powerpoint/2010/main" val="356543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agenda till första samlingen med de stabsmedlemmar som har kommit till staben.</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10</a:t>
            </a:fld>
            <a:endParaRPr lang="sv-SE"/>
          </a:p>
        </p:txBody>
      </p:sp>
    </p:spTree>
    <p:extLst>
      <p:ext uri="{BB962C8B-B14F-4D97-AF65-F5344CB8AC3E}">
        <p14:creationId xmlns:p14="http://schemas.microsoft.com/office/powerpoint/2010/main" val="231263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agenda till första stabsorienteringen.</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11</a:t>
            </a:fld>
            <a:endParaRPr lang="sv-SE"/>
          </a:p>
        </p:txBody>
      </p:sp>
    </p:spTree>
    <p:extLst>
      <p:ext uri="{BB962C8B-B14F-4D97-AF65-F5344CB8AC3E}">
        <p14:creationId xmlns:p14="http://schemas.microsoft.com/office/powerpoint/2010/main" val="1693648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agenda till kommande stabsorienteringen.</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12</a:t>
            </a:fld>
            <a:endParaRPr lang="sv-SE"/>
          </a:p>
        </p:txBody>
      </p:sp>
    </p:spTree>
    <p:extLst>
      <p:ext uri="{BB962C8B-B14F-4D97-AF65-F5344CB8AC3E}">
        <p14:creationId xmlns:p14="http://schemas.microsoft.com/office/powerpoint/2010/main" val="98023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agenda för stabschef och stabsmedlemmar när de ska förbereda sig till stabsorienteringen. </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13</a:t>
            </a:fld>
            <a:endParaRPr lang="sv-SE"/>
          </a:p>
        </p:txBody>
      </p:sp>
    </p:spTree>
    <p:extLst>
      <p:ext uri="{BB962C8B-B14F-4D97-AF65-F5344CB8AC3E}">
        <p14:creationId xmlns:p14="http://schemas.microsoft.com/office/powerpoint/2010/main" val="224444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aktörsanalys.</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14</a:t>
            </a:fld>
            <a:endParaRPr lang="sv-SE"/>
          </a:p>
        </p:txBody>
      </p:sp>
    </p:spTree>
    <p:extLst>
      <p:ext uri="{BB962C8B-B14F-4D97-AF65-F5344CB8AC3E}">
        <p14:creationId xmlns:p14="http://schemas.microsoft.com/office/powerpoint/2010/main" val="3691521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Ett</a:t>
            </a:r>
            <a:r>
              <a:rPr lang="sv-SE" baseline="0" dirty="0">
                <a:solidFill>
                  <a:schemeClr val="tx1"/>
                </a:solidFill>
              </a:rPr>
              <a:t> förslag på en aktörsanalys.</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15</a:t>
            </a:fld>
            <a:endParaRPr lang="sv-SE"/>
          </a:p>
        </p:txBody>
      </p:sp>
    </p:spTree>
    <p:extLst>
      <p:ext uri="{BB962C8B-B14F-4D97-AF65-F5344CB8AC3E}">
        <p14:creationId xmlns:p14="http://schemas.microsoft.com/office/powerpoint/2010/main" val="1657395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avlösningsplan för stabens personal.</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16</a:t>
            </a:fld>
            <a:endParaRPr lang="sv-SE"/>
          </a:p>
        </p:txBody>
      </p:sp>
    </p:spTree>
    <p:extLst>
      <p:ext uri="{BB962C8B-B14F-4D97-AF65-F5344CB8AC3E}">
        <p14:creationId xmlns:p14="http://schemas.microsoft.com/office/powerpoint/2010/main" val="40520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bemanningsplan för stabens personal.</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17</a:t>
            </a:fld>
            <a:endParaRPr lang="sv-SE"/>
          </a:p>
        </p:txBody>
      </p:sp>
    </p:spTree>
    <p:extLst>
      <p:ext uri="{BB962C8B-B14F-4D97-AF65-F5344CB8AC3E}">
        <p14:creationId xmlns:p14="http://schemas.microsoft.com/office/powerpoint/2010/main" val="251847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beslutslogg som staben kan använda i sitt arbete.</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18</a:t>
            </a:fld>
            <a:endParaRPr lang="sv-SE"/>
          </a:p>
        </p:txBody>
      </p:sp>
    </p:spTree>
    <p:extLst>
      <p:ext uri="{BB962C8B-B14F-4D97-AF65-F5344CB8AC3E}">
        <p14:creationId xmlns:p14="http://schemas.microsoft.com/office/powerpoint/2010/main" val="3694982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mall för dokumentation för stabens arbete. </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19</a:t>
            </a:fld>
            <a:endParaRPr lang="sv-SE" dirty="0"/>
          </a:p>
        </p:txBody>
      </p:sp>
    </p:spTree>
    <p:extLst>
      <p:ext uri="{BB962C8B-B14F-4D97-AF65-F5344CB8AC3E}">
        <p14:creationId xmlns:p14="http://schemas.microsoft.com/office/powerpoint/2010/main" val="130017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452CC62-9E84-4DCA-BC32-1A116DAABE37}" type="slidenum">
              <a:rPr lang="sv-SE" smtClean="0"/>
              <a:t>2</a:t>
            </a:fld>
            <a:endParaRPr lang="sv-SE"/>
          </a:p>
        </p:txBody>
      </p:sp>
    </p:spTree>
    <p:extLst>
      <p:ext uri="{BB962C8B-B14F-4D97-AF65-F5344CB8AC3E}">
        <p14:creationId xmlns:p14="http://schemas.microsoft.com/office/powerpoint/2010/main" val="1853186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hur staben kan tydliggöra vad som är verifierad fakta och vad som är antaganden.</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20</a:t>
            </a:fld>
            <a:endParaRPr lang="sv-SE"/>
          </a:p>
        </p:txBody>
      </p:sp>
    </p:spTree>
    <p:extLst>
      <p:ext uri="{BB962C8B-B14F-4D97-AF65-F5344CB8AC3E}">
        <p14:creationId xmlns:p14="http://schemas.microsoft.com/office/powerpoint/2010/main" val="1960239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frågor som kan ställas för att komma fram till slutsatser.</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21</a:t>
            </a:fld>
            <a:endParaRPr lang="sv-SE"/>
          </a:p>
        </p:txBody>
      </p:sp>
    </p:spTree>
    <p:extLst>
      <p:ext uri="{BB962C8B-B14F-4D97-AF65-F5344CB8AC3E}">
        <p14:creationId xmlns:p14="http://schemas.microsoft.com/office/powerpoint/2010/main" val="4025342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Ett</a:t>
            </a:r>
            <a:r>
              <a:rPr lang="sv-SE" baseline="0" dirty="0">
                <a:solidFill>
                  <a:schemeClr val="tx1"/>
                </a:solidFill>
              </a:rPr>
              <a:t> förslag på dokumentation av fakta, innebörd och slutsatser. </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22</a:t>
            </a:fld>
            <a:endParaRPr lang="sv-SE"/>
          </a:p>
        </p:txBody>
      </p:sp>
    </p:spTree>
    <p:extLst>
      <p:ext uri="{BB962C8B-B14F-4D97-AF65-F5344CB8AC3E}">
        <p14:creationId xmlns:p14="http://schemas.microsoft.com/office/powerpoint/2010/main" val="3299168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kommunikationsplan.</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23</a:t>
            </a:fld>
            <a:endParaRPr lang="sv-SE"/>
          </a:p>
        </p:txBody>
      </p:sp>
    </p:spTree>
    <p:extLst>
      <p:ext uri="{BB962C8B-B14F-4D97-AF65-F5344CB8AC3E}">
        <p14:creationId xmlns:p14="http://schemas.microsoft.com/office/powerpoint/2010/main" val="1167152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mall på en kontaktlista.</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24</a:t>
            </a:fld>
            <a:endParaRPr lang="sv-SE"/>
          </a:p>
        </p:txBody>
      </p:sp>
    </p:spTree>
    <p:extLst>
      <p:ext uri="{BB962C8B-B14F-4D97-AF65-F5344CB8AC3E}">
        <p14:creationId xmlns:p14="http://schemas.microsoft.com/office/powerpoint/2010/main" val="3414560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16229"/>
          </a:xfrm>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en mall på en loggbok.</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25</a:t>
            </a:fld>
            <a:endParaRPr lang="sv-SE"/>
          </a:p>
        </p:txBody>
      </p:sp>
    </p:spTree>
    <p:extLst>
      <p:ext uri="{BB962C8B-B14F-4D97-AF65-F5344CB8AC3E}">
        <p14:creationId xmlns:p14="http://schemas.microsoft.com/office/powerpoint/2010/main" val="188425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a:t>
            </a:r>
            <a:r>
              <a:rPr lang="sv-SE" baseline="0" dirty="0">
                <a:solidFill>
                  <a:schemeClr val="tx1"/>
                </a:solidFill>
              </a:rPr>
              <a:t> förslag på  vad en lägesbild kan innehålla.</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26</a:t>
            </a:fld>
            <a:endParaRPr lang="sv-SE"/>
          </a:p>
        </p:txBody>
      </p:sp>
    </p:spTree>
    <p:extLst>
      <p:ext uri="{BB962C8B-B14F-4D97-AF65-F5344CB8AC3E}">
        <p14:creationId xmlns:p14="http://schemas.microsoft.com/office/powerpoint/2010/main" val="4070358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solidFill>
                  <a:schemeClr val="tx1"/>
                </a:solidFill>
              </a:rPr>
              <a:t>Ett förslag på hur en lägesbild kan se ut.</a:t>
            </a:r>
          </a:p>
        </p:txBody>
      </p:sp>
      <p:sp>
        <p:nvSpPr>
          <p:cNvPr id="4" name="Platshållare för bildnummer 3"/>
          <p:cNvSpPr>
            <a:spLocks noGrp="1"/>
          </p:cNvSpPr>
          <p:nvPr>
            <p:ph type="sldNum" sz="quarter" idx="10"/>
          </p:nvPr>
        </p:nvSpPr>
        <p:spPr/>
        <p:txBody>
          <a:bodyPr/>
          <a:lstStyle/>
          <a:p>
            <a:fld id="{6F07A56E-9051-4135-AEA0-96320784D59B}" type="slidenum">
              <a:rPr lang="sv-SE" smtClean="0"/>
              <a:t>27</a:t>
            </a:fld>
            <a:endParaRPr lang="sv-SE"/>
          </a:p>
        </p:txBody>
      </p:sp>
    </p:spTree>
    <p:extLst>
      <p:ext uri="{BB962C8B-B14F-4D97-AF65-F5344CB8AC3E}">
        <p14:creationId xmlns:p14="http://schemas.microsoft.com/office/powerpoint/2010/main" val="219665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 hur operativa</a:t>
            </a:r>
            <a:r>
              <a:rPr lang="sv-SE" baseline="0" dirty="0">
                <a:solidFill>
                  <a:schemeClr val="tx1"/>
                </a:solidFill>
              </a:rPr>
              <a:t> rytmen i en stab kan illustreras.</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28</a:t>
            </a:fld>
            <a:endParaRPr lang="sv-SE"/>
          </a:p>
        </p:txBody>
      </p:sp>
    </p:spTree>
    <p:extLst>
      <p:ext uri="{BB962C8B-B14F-4D97-AF65-F5344CB8AC3E}">
        <p14:creationId xmlns:p14="http://schemas.microsoft.com/office/powerpoint/2010/main" val="506191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a:t>
            </a:r>
            <a:r>
              <a:rPr lang="sv-SE" baseline="0" dirty="0">
                <a:solidFill>
                  <a:schemeClr val="tx1"/>
                </a:solidFill>
              </a:rPr>
              <a:t> plan för informationsinhämtning.</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29</a:t>
            </a:fld>
            <a:endParaRPr lang="sv-SE"/>
          </a:p>
        </p:txBody>
      </p:sp>
    </p:spTree>
    <p:extLst>
      <p:ext uri="{BB962C8B-B14F-4D97-AF65-F5344CB8AC3E}">
        <p14:creationId xmlns:p14="http://schemas.microsoft.com/office/powerpoint/2010/main" val="301278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2452CC62-9E84-4DCA-BC32-1A116DAABE37}" type="slidenum">
              <a:rPr lang="sv-SE" smtClean="0"/>
              <a:t>3</a:t>
            </a:fld>
            <a:endParaRPr lang="sv-SE"/>
          </a:p>
        </p:txBody>
      </p:sp>
    </p:spTree>
    <p:extLst>
      <p:ext uri="{BB962C8B-B14F-4D97-AF65-F5344CB8AC3E}">
        <p14:creationId xmlns:p14="http://schemas.microsoft.com/office/powerpoint/2010/main" val="3498643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 en mall för att inventera tillgängliga resurser. </a:t>
            </a:r>
          </a:p>
        </p:txBody>
      </p:sp>
      <p:sp>
        <p:nvSpPr>
          <p:cNvPr id="4" name="Platshållare för bildnummer 3"/>
          <p:cNvSpPr>
            <a:spLocks noGrp="1"/>
          </p:cNvSpPr>
          <p:nvPr>
            <p:ph type="sldNum" sz="quarter" idx="10"/>
          </p:nvPr>
        </p:nvSpPr>
        <p:spPr/>
        <p:txBody>
          <a:bodyPr/>
          <a:lstStyle/>
          <a:p>
            <a:fld id="{6F07A56E-9051-4135-AEA0-96320784D59B}" type="slidenum">
              <a:rPr lang="sv-SE" smtClean="0"/>
              <a:t>30</a:t>
            </a:fld>
            <a:endParaRPr lang="sv-SE"/>
          </a:p>
        </p:txBody>
      </p:sp>
    </p:spTree>
    <p:extLst>
      <p:ext uri="{BB962C8B-B14F-4D97-AF65-F5344CB8AC3E}">
        <p14:creationId xmlns:p14="http://schemas.microsoft.com/office/powerpoint/2010/main" val="20146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 vad ett rollkort/funktionskort kan innehålla. </a:t>
            </a:r>
          </a:p>
        </p:txBody>
      </p:sp>
      <p:sp>
        <p:nvSpPr>
          <p:cNvPr id="4" name="Platshållare för bildnummer 3"/>
          <p:cNvSpPr>
            <a:spLocks noGrp="1"/>
          </p:cNvSpPr>
          <p:nvPr>
            <p:ph type="sldNum" sz="quarter" idx="10"/>
          </p:nvPr>
        </p:nvSpPr>
        <p:spPr/>
        <p:txBody>
          <a:bodyPr/>
          <a:lstStyle/>
          <a:p>
            <a:fld id="{6F07A56E-9051-4135-AEA0-96320784D59B}" type="slidenum">
              <a:rPr lang="sv-SE" smtClean="0"/>
              <a:t>31</a:t>
            </a:fld>
            <a:endParaRPr lang="sv-SE"/>
          </a:p>
        </p:txBody>
      </p:sp>
    </p:spTree>
    <p:extLst>
      <p:ext uri="{BB962C8B-B14F-4D97-AF65-F5344CB8AC3E}">
        <p14:creationId xmlns:p14="http://schemas.microsoft.com/office/powerpoint/2010/main" val="321324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 en mall för samband. </a:t>
            </a:r>
          </a:p>
        </p:txBody>
      </p:sp>
      <p:sp>
        <p:nvSpPr>
          <p:cNvPr id="4" name="Platshållare för bildnummer 3"/>
          <p:cNvSpPr>
            <a:spLocks noGrp="1"/>
          </p:cNvSpPr>
          <p:nvPr>
            <p:ph type="sldNum" sz="quarter" idx="10"/>
          </p:nvPr>
        </p:nvSpPr>
        <p:spPr/>
        <p:txBody>
          <a:bodyPr/>
          <a:lstStyle/>
          <a:p>
            <a:fld id="{6F07A56E-9051-4135-AEA0-96320784D59B}" type="slidenum">
              <a:rPr lang="sv-SE" smtClean="0"/>
              <a:t>32</a:t>
            </a:fld>
            <a:endParaRPr lang="sv-SE"/>
          </a:p>
        </p:txBody>
      </p:sp>
    </p:spTree>
    <p:extLst>
      <p:ext uri="{BB962C8B-B14F-4D97-AF65-F5344CB8AC3E}">
        <p14:creationId xmlns:p14="http://schemas.microsoft.com/office/powerpoint/2010/main" val="1212842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 en mall för samverkan.</a:t>
            </a:r>
          </a:p>
        </p:txBody>
      </p:sp>
      <p:sp>
        <p:nvSpPr>
          <p:cNvPr id="4" name="Platshållare för bildnummer 3"/>
          <p:cNvSpPr>
            <a:spLocks noGrp="1"/>
          </p:cNvSpPr>
          <p:nvPr>
            <p:ph type="sldNum" sz="quarter" idx="10"/>
          </p:nvPr>
        </p:nvSpPr>
        <p:spPr/>
        <p:txBody>
          <a:bodyPr/>
          <a:lstStyle/>
          <a:p>
            <a:fld id="{6F07A56E-9051-4135-AEA0-96320784D59B}" type="slidenum">
              <a:rPr lang="sv-SE" smtClean="0"/>
              <a:t>33</a:t>
            </a:fld>
            <a:endParaRPr lang="sv-SE"/>
          </a:p>
        </p:txBody>
      </p:sp>
    </p:spTree>
    <p:extLst>
      <p:ext uri="{BB962C8B-B14F-4D97-AF65-F5344CB8AC3E}">
        <p14:creationId xmlns:p14="http://schemas.microsoft.com/office/powerpoint/2010/main" val="125033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 en stabsarbetsplan.</a:t>
            </a:r>
          </a:p>
        </p:txBody>
      </p:sp>
      <p:sp>
        <p:nvSpPr>
          <p:cNvPr id="4" name="Platshållare för bildnummer 3"/>
          <p:cNvSpPr>
            <a:spLocks noGrp="1"/>
          </p:cNvSpPr>
          <p:nvPr>
            <p:ph type="sldNum" sz="quarter" idx="10"/>
          </p:nvPr>
        </p:nvSpPr>
        <p:spPr/>
        <p:txBody>
          <a:bodyPr/>
          <a:lstStyle/>
          <a:p>
            <a:fld id="{6F07A56E-9051-4135-AEA0-96320784D59B}" type="slidenum">
              <a:rPr lang="sv-SE" smtClean="0"/>
              <a:t>34</a:t>
            </a:fld>
            <a:endParaRPr lang="sv-SE"/>
          </a:p>
        </p:txBody>
      </p:sp>
    </p:spTree>
    <p:extLst>
      <p:ext uri="{BB962C8B-B14F-4D97-AF65-F5344CB8AC3E}">
        <p14:creationId xmlns:p14="http://schemas.microsoft.com/office/powerpoint/2010/main" val="1329636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 en tidslinjal.</a:t>
            </a:r>
          </a:p>
        </p:txBody>
      </p:sp>
      <p:sp>
        <p:nvSpPr>
          <p:cNvPr id="4" name="Platshållare för bildnummer 3"/>
          <p:cNvSpPr>
            <a:spLocks noGrp="1"/>
          </p:cNvSpPr>
          <p:nvPr>
            <p:ph type="sldNum" sz="quarter" idx="10"/>
          </p:nvPr>
        </p:nvSpPr>
        <p:spPr/>
        <p:txBody>
          <a:bodyPr/>
          <a:lstStyle/>
          <a:p>
            <a:fld id="{6F07A56E-9051-4135-AEA0-96320784D59B}" type="slidenum">
              <a:rPr lang="sv-SE" smtClean="0"/>
              <a:t>35</a:t>
            </a:fld>
            <a:endParaRPr lang="sv-SE"/>
          </a:p>
        </p:txBody>
      </p:sp>
    </p:spTree>
    <p:extLst>
      <p:ext uri="{BB962C8B-B14F-4D97-AF65-F5344CB8AC3E}">
        <p14:creationId xmlns:p14="http://schemas.microsoft.com/office/powerpoint/2010/main" val="601061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Ett förslag</a:t>
            </a:r>
            <a:r>
              <a:rPr lang="sv-SE" baseline="0" dirty="0">
                <a:solidFill>
                  <a:schemeClr val="tx1"/>
                </a:solidFill>
              </a:rPr>
              <a:t> på en tidslinjal.</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36</a:t>
            </a:fld>
            <a:endParaRPr lang="sv-SE"/>
          </a:p>
        </p:txBody>
      </p:sp>
    </p:spTree>
    <p:extLst>
      <p:ext uri="{BB962C8B-B14F-4D97-AF65-F5344CB8AC3E}">
        <p14:creationId xmlns:p14="http://schemas.microsoft.com/office/powerpoint/2010/main" val="449351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Ett förslag på en tidslinjal.</a:t>
            </a:r>
          </a:p>
        </p:txBody>
      </p:sp>
      <p:sp>
        <p:nvSpPr>
          <p:cNvPr id="4" name="Platshållare för bildnummer 3"/>
          <p:cNvSpPr>
            <a:spLocks noGrp="1"/>
          </p:cNvSpPr>
          <p:nvPr>
            <p:ph type="sldNum" sz="quarter" idx="10"/>
          </p:nvPr>
        </p:nvSpPr>
        <p:spPr/>
        <p:txBody>
          <a:bodyPr/>
          <a:lstStyle/>
          <a:p>
            <a:fld id="{6F07A56E-9051-4135-AEA0-96320784D59B}" type="slidenum">
              <a:rPr lang="sv-SE" smtClean="0"/>
              <a:t>37</a:t>
            </a:fld>
            <a:endParaRPr lang="sv-SE"/>
          </a:p>
        </p:txBody>
      </p:sp>
    </p:spTree>
    <p:extLst>
      <p:ext uri="{BB962C8B-B14F-4D97-AF65-F5344CB8AC3E}">
        <p14:creationId xmlns:p14="http://schemas.microsoft.com/office/powerpoint/2010/main" val="2588374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chemeClr val="tx1"/>
                </a:solidFill>
              </a:rPr>
              <a:t>Läshänvisning: Stabsmetodik –</a:t>
            </a:r>
            <a:r>
              <a:rPr lang="sv-SE" baseline="0" dirty="0">
                <a:solidFill>
                  <a:schemeClr val="tx1"/>
                </a:solidFill>
              </a:rPr>
              <a:t> Verktygslåda</a:t>
            </a:r>
          </a:p>
          <a:p>
            <a:endParaRPr lang="sv-SE" dirty="0">
              <a:solidFill>
                <a:schemeClr val="tx1"/>
              </a:solidFill>
            </a:endParaRPr>
          </a:p>
          <a:p>
            <a:r>
              <a:rPr lang="sv-SE" dirty="0">
                <a:solidFill>
                  <a:schemeClr val="tx1"/>
                </a:solidFill>
              </a:rPr>
              <a:t>Ett förslag på en mall för planerade och åtgärdade åtgärder.</a:t>
            </a:r>
          </a:p>
        </p:txBody>
      </p:sp>
      <p:sp>
        <p:nvSpPr>
          <p:cNvPr id="4" name="Platshållare för bildnummer 3"/>
          <p:cNvSpPr>
            <a:spLocks noGrp="1"/>
          </p:cNvSpPr>
          <p:nvPr>
            <p:ph type="sldNum" sz="quarter" idx="10"/>
          </p:nvPr>
        </p:nvSpPr>
        <p:spPr/>
        <p:txBody>
          <a:bodyPr/>
          <a:lstStyle/>
          <a:p>
            <a:fld id="{6F07A56E-9051-4135-AEA0-96320784D59B}" type="slidenum">
              <a:rPr lang="sv-SE" smtClean="0"/>
              <a:t>38</a:t>
            </a:fld>
            <a:endParaRPr lang="sv-SE"/>
          </a:p>
        </p:txBody>
      </p:sp>
    </p:spTree>
    <p:extLst>
      <p:ext uri="{BB962C8B-B14F-4D97-AF65-F5344CB8AC3E}">
        <p14:creationId xmlns:p14="http://schemas.microsoft.com/office/powerpoint/2010/main" val="380084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chemeClr val="tx1"/>
                </a:solidFill>
              </a:rPr>
              <a:t>Instruktion: </a:t>
            </a:r>
          </a:p>
          <a:p>
            <a:pPr marL="228600" indent="-228600">
              <a:buAutoNum type="arabicPeriod"/>
            </a:pPr>
            <a:r>
              <a:rPr lang="sv-SE" b="1" dirty="0">
                <a:solidFill>
                  <a:schemeClr val="tx1"/>
                </a:solidFill>
              </a:rPr>
              <a:t>I bildspelläge kan du klicka på länkarna så går du direkt till den sida du söker. </a:t>
            </a:r>
          </a:p>
          <a:p>
            <a:pPr marL="228600" indent="-228600">
              <a:buAutoNum type="arabicPeriod"/>
            </a:pPr>
            <a:r>
              <a:rPr lang="sv-SE" b="1" dirty="0">
                <a:solidFill>
                  <a:schemeClr val="tx1"/>
                </a:solidFill>
              </a:rPr>
              <a:t>Pilen</a:t>
            </a:r>
            <a:r>
              <a:rPr lang="sv-SE" b="1" baseline="0" dirty="0">
                <a:solidFill>
                  <a:schemeClr val="tx1"/>
                </a:solidFill>
              </a:rPr>
              <a:t> längst upp till höger innebär att du kommer tillbaka till denna sida.</a:t>
            </a:r>
          </a:p>
          <a:p>
            <a:endParaRPr lang="sv-S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Läshänvisning: Stabsmetodik –</a:t>
            </a:r>
            <a:r>
              <a:rPr lang="sv-SE" baseline="0" dirty="0">
                <a:solidFill>
                  <a:schemeClr val="tx1"/>
                </a:solidFill>
              </a:rPr>
              <a:t> Verktygslåda</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4</a:t>
            </a:fld>
            <a:endParaRPr lang="sv-SE"/>
          </a:p>
        </p:txBody>
      </p:sp>
    </p:spTree>
    <p:extLst>
      <p:ext uri="{BB962C8B-B14F-4D97-AF65-F5344CB8AC3E}">
        <p14:creationId xmlns:p14="http://schemas.microsoft.com/office/powerpoint/2010/main" val="1486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chemeClr val="tx1"/>
                </a:solidFill>
              </a:rPr>
              <a:t>Instruktion: </a:t>
            </a:r>
          </a:p>
          <a:p>
            <a:pPr marL="228600" indent="-228600">
              <a:buAutoNum type="arabicPeriod"/>
            </a:pPr>
            <a:r>
              <a:rPr lang="sv-SE" b="1" dirty="0">
                <a:solidFill>
                  <a:schemeClr val="tx1"/>
                </a:solidFill>
              </a:rPr>
              <a:t>I bildspelläge kan du klicka på länkarna så går du direkt till den sida du söker. </a:t>
            </a:r>
          </a:p>
          <a:p>
            <a:pPr marL="228600" indent="-228600">
              <a:buAutoNum type="arabicPeriod"/>
            </a:pPr>
            <a:r>
              <a:rPr lang="sv-SE" b="1" dirty="0">
                <a:solidFill>
                  <a:schemeClr val="tx1"/>
                </a:solidFill>
              </a:rPr>
              <a:t>Pilen</a:t>
            </a:r>
            <a:r>
              <a:rPr lang="sv-SE" b="1" baseline="0" dirty="0">
                <a:solidFill>
                  <a:schemeClr val="tx1"/>
                </a:solidFill>
              </a:rPr>
              <a:t> längst upp till höger innebär att du kommer tillbaka till denna sida.</a:t>
            </a:r>
          </a:p>
          <a:p>
            <a:endParaRPr lang="sv-S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Läshänvisning: Stabsmetodik –</a:t>
            </a:r>
            <a:r>
              <a:rPr lang="sv-SE" baseline="0" dirty="0">
                <a:solidFill>
                  <a:schemeClr val="tx1"/>
                </a:solidFill>
              </a:rPr>
              <a:t> Verktygslåda</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5</a:t>
            </a:fld>
            <a:endParaRPr lang="sv-SE"/>
          </a:p>
        </p:txBody>
      </p:sp>
    </p:spTree>
    <p:extLst>
      <p:ext uri="{BB962C8B-B14F-4D97-AF65-F5344CB8AC3E}">
        <p14:creationId xmlns:p14="http://schemas.microsoft.com/office/powerpoint/2010/main" val="65539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Läshänvisning: Stabsmetodik –</a:t>
            </a:r>
            <a:r>
              <a:rPr lang="sv-SE" baseline="0" dirty="0">
                <a:solidFill>
                  <a:schemeClr val="tx1"/>
                </a:solidFill>
              </a:rPr>
              <a:t> Verktygslåda</a:t>
            </a:r>
            <a:endParaRPr lang="sv-SE" dirty="0">
              <a:solidFill>
                <a:schemeClr val="tx1"/>
              </a:solidFill>
            </a:endParaRPr>
          </a:p>
          <a:p>
            <a:endParaRPr lang="sv-SE" dirty="0">
              <a:solidFill>
                <a:schemeClr val="tx1"/>
              </a:solidFill>
            </a:endParaRPr>
          </a:p>
          <a:p>
            <a:r>
              <a:rPr lang="sv-SE" dirty="0">
                <a:solidFill>
                  <a:schemeClr val="tx1"/>
                </a:solidFill>
              </a:rPr>
              <a:t>Ett exempel på en organisationsskiss. Alla som arbetar</a:t>
            </a:r>
            <a:r>
              <a:rPr lang="sv-SE" baseline="0" dirty="0">
                <a:solidFill>
                  <a:schemeClr val="tx1"/>
                </a:solidFill>
              </a:rPr>
              <a:t> i en stab ska var noga med att dokumentera utifrån överenskomna rutiner. </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6</a:t>
            </a:fld>
            <a:endParaRPr lang="sv-SE"/>
          </a:p>
        </p:txBody>
      </p:sp>
    </p:spTree>
    <p:extLst>
      <p:ext uri="{BB962C8B-B14F-4D97-AF65-F5344CB8AC3E}">
        <p14:creationId xmlns:p14="http://schemas.microsoft.com/office/powerpoint/2010/main" val="90700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Läshänvisning: Stabsmetodik –</a:t>
            </a:r>
            <a:r>
              <a:rPr lang="sv-SE" baseline="0" dirty="0">
                <a:solidFill>
                  <a:schemeClr val="tx1"/>
                </a:solidFill>
              </a:rPr>
              <a:t> Verktygslåda</a:t>
            </a:r>
            <a:endParaRPr lang="sv-SE" dirty="0">
              <a:solidFill>
                <a:schemeClr val="tx1"/>
              </a:solidFill>
            </a:endParaRPr>
          </a:p>
          <a:p>
            <a:endParaRPr lang="sv-SE" dirty="0">
              <a:solidFill>
                <a:schemeClr val="tx1"/>
              </a:solidFill>
            </a:endParaRPr>
          </a:p>
          <a:p>
            <a:r>
              <a:rPr lang="sv-SE" dirty="0">
                <a:solidFill>
                  <a:schemeClr val="tx1"/>
                </a:solidFill>
              </a:rPr>
              <a:t>Ytterligare ett exempel på en organisationsskiss. Precis</a:t>
            </a:r>
            <a:r>
              <a:rPr lang="sv-SE" baseline="0" dirty="0">
                <a:solidFill>
                  <a:schemeClr val="tx1"/>
                </a:solidFill>
              </a:rPr>
              <a:t> som vid föregående organisationsskiss är det viktigt att a</a:t>
            </a:r>
            <a:r>
              <a:rPr lang="sv-SE" dirty="0">
                <a:solidFill>
                  <a:schemeClr val="tx1"/>
                </a:solidFill>
              </a:rPr>
              <a:t>lla som arbetar</a:t>
            </a:r>
            <a:r>
              <a:rPr lang="sv-SE" baseline="0" dirty="0">
                <a:solidFill>
                  <a:schemeClr val="tx1"/>
                </a:solidFill>
              </a:rPr>
              <a:t> i en stab är noga med att dokumentera utifrån överenskomna rutiner. </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7</a:t>
            </a:fld>
            <a:endParaRPr lang="sv-SE"/>
          </a:p>
        </p:txBody>
      </p:sp>
    </p:spTree>
    <p:extLst>
      <p:ext uri="{BB962C8B-B14F-4D97-AF65-F5344CB8AC3E}">
        <p14:creationId xmlns:p14="http://schemas.microsoft.com/office/powerpoint/2010/main" val="93411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Läshänvisning: Stabsmetodik –</a:t>
            </a:r>
            <a:r>
              <a:rPr lang="sv-SE" baseline="0" dirty="0">
                <a:solidFill>
                  <a:schemeClr val="tx1"/>
                </a:solidFill>
              </a:rPr>
              <a:t> Verktygslåda</a:t>
            </a:r>
            <a:endParaRPr lang="sv-SE" dirty="0">
              <a:solidFill>
                <a:schemeClr val="tx1"/>
              </a:solidFill>
            </a:endParaRPr>
          </a:p>
          <a:p>
            <a:endParaRPr lang="sv-SE" dirty="0">
              <a:solidFill>
                <a:schemeClr val="tx1"/>
              </a:solidFill>
            </a:endParaRPr>
          </a:p>
          <a:p>
            <a:r>
              <a:rPr lang="sv-SE" dirty="0">
                <a:solidFill>
                  <a:schemeClr val="tx1"/>
                </a:solidFill>
              </a:rPr>
              <a:t>Ytterligare ett exempel på en organisationsskiss. Precis</a:t>
            </a:r>
            <a:r>
              <a:rPr lang="sv-SE" baseline="0" dirty="0">
                <a:solidFill>
                  <a:schemeClr val="tx1"/>
                </a:solidFill>
              </a:rPr>
              <a:t> som vid föregående organisationsskiss är det viktigt att a</a:t>
            </a:r>
            <a:r>
              <a:rPr lang="sv-SE" dirty="0">
                <a:solidFill>
                  <a:schemeClr val="tx1"/>
                </a:solidFill>
              </a:rPr>
              <a:t>lla som arbetar</a:t>
            </a:r>
            <a:r>
              <a:rPr lang="sv-SE" baseline="0" dirty="0">
                <a:solidFill>
                  <a:schemeClr val="tx1"/>
                </a:solidFill>
              </a:rPr>
              <a:t> i en stab är noga med att dokumentera utifrån överenskomna rutiner. </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8</a:t>
            </a:fld>
            <a:endParaRPr lang="sv-SE"/>
          </a:p>
        </p:txBody>
      </p:sp>
    </p:spTree>
    <p:extLst>
      <p:ext uri="{BB962C8B-B14F-4D97-AF65-F5344CB8AC3E}">
        <p14:creationId xmlns:p14="http://schemas.microsoft.com/office/powerpoint/2010/main" val="2975657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Läshänvisning: Stabsmetodik –</a:t>
            </a:r>
            <a:r>
              <a:rPr lang="sv-SE" baseline="0" dirty="0">
                <a:solidFill>
                  <a:schemeClr val="tx1"/>
                </a:solidFill>
              </a:rPr>
              <a:t> Verktygslåda</a:t>
            </a:r>
            <a:endParaRPr lang="sv-SE" dirty="0">
              <a:solidFill>
                <a:schemeClr val="tx1"/>
              </a:solidFill>
            </a:endParaRPr>
          </a:p>
          <a:p>
            <a:endParaRPr lang="sv-SE" dirty="0">
              <a:solidFill>
                <a:schemeClr val="tx1"/>
              </a:solidFill>
            </a:endParaRPr>
          </a:p>
          <a:p>
            <a:r>
              <a:rPr lang="sv-SE" dirty="0">
                <a:solidFill>
                  <a:schemeClr val="tx1"/>
                </a:solidFill>
              </a:rPr>
              <a:t>Ytterligare ett exempel på en organisationsskiss. Precis</a:t>
            </a:r>
            <a:r>
              <a:rPr lang="sv-SE" baseline="0" dirty="0">
                <a:solidFill>
                  <a:schemeClr val="tx1"/>
                </a:solidFill>
              </a:rPr>
              <a:t> som vid föregående organisationsskiss är det viktigt att a</a:t>
            </a:r>
            <a:r>
              <a:rPr lang="sv-SE" dirty="0">
                <a:solidFill>
                  <a:schemeClr val="tx1"/>
                </a:solidFill>
              </a:rPr>
              <a:t>lla som arbetar</a:t>
            </a:r>
            <a:r>
              <a:rPr lang="sv-SE" baseline="0" dirty="0">
                <a:solidFill>
                  <a:schemeClr val="tx1"/>
                </a:solidFill>
              </a:rPr>
              <a:t> i en stab är noga med att dokumentera utifrån överenskomna rutiner. </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6F07A56E-9051-4135-AEA0-96320784D59B}" type="slidenum">
              <a:rPr lang="sv-SE" smtClean="0"/>
              <a:t>9</a:t>
            </a:fld>
            <a:endParaRPr lang="sv-SE"/>
          </a:p>
        </p:txBody>
      </p:sp>
    </p:spTree>
    <p:extLst>
      <p:ext uri="{BB962C8B-B14F-4D97-AF65-F5344CB8AC3E}">
        <p14:creationId xmlns:p14="http://schemas.microsoft.com/office/powerpoint/2010/main" val="3601367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2023-02-07</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msb.se/sv/verktyg--tjanster/ova-enkelt/"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msb.se/sv/amnesomraden/krisberedskap--civilt-forsvar/samverkan-och-ledning/gemensamma-grunder-for-samverkan-och-ledning-vid-samhallsstorningar/stabsmetodik/utbildningar-i-stabsmetodik/" TargetMode="Externa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35.xml"/><Relationship Id="rId12" Type="http://schemas.openxmlformats.org/officeDocument/2006/relationships/slide" Target="slide10.xml"/><Relationship Id="rId2" Type="http://schemas.openxmlformats.org/officeDocument/2006/relationships/notesSlide" Target="../notesSlides/notesSlide4.xml"/><Relationship Id="rId16"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slide" Target="slide28.xml"/><Relationship Id="rId11" Type="http://schemas.openxmlformats.org/officeDocument/2006/relationships/slide" Target="slide32.xml"/><Relationship Id="rId5" Type="http://schemas.openxmlformats.org/officeDocument/2006/relationships/slide" Target="slide34.xml"/><Relationship Id="rId15" Type="http://schemas.openxmlformats.org/officeDocument/2006/relationships/slide" Target="slide13.xml"/><Relationship Id="rId10" Type="http://schemas.openxmlformats.org/officeDocument/2006/relationships/slide" Target="slide33.xml"/><Relationship Id="rId4" Type="http://schemas.openxmlformats.org/officeDocument/2006/relationships/slide" Target="slide31.xml"/><Relationship Id="rId9" Type="http://schemas.openxmlformats.org/officeDocument/2006/relationships/slide" Target="slide30.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8.xml"/><Relationship Id="rId3" Type="http://schemas.openxmlformats.org/officeDocument/2006/relationships/slide" Target="slide26.xml"/><Relationship Id="rId7" Type="http://schemas.openxmlformats.org/officeDocument/2006/relationships/slide" Target="slide29.xml"/><Relationship Id="rId12"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slide" Target="slide20.xml"/><Relationship Id="rId11" Type="http://schemas.openxmlformats.org/officeDocument/2006/relationships/slide" Target="slide23.xml"/><Relationship Id="rId5" Type="http://schemas.openxmlformats.org/officeDocument/2006/relationships/slide" Target="slide21.xml"/><Relationship Id="rId15" Type="http://schemas.openxmlformats.org/officeDocument/2006/relationships/image" Target="../media/image9.png"/><Relationship Id="rId10" Type="http://schemas.openxmlformats.org/officeDocument/2006/relationships/slide" Target="slide16.xml"/><Relationship Id="rId4" Type="http://schemas.openxmlformats.org/officeDocument/2006/relationships/slide" Target="slide14.xml"/><Relationship Id="rId9" Type="http://schemas.openxmlformats.org/officeDocument/2006/relationships/slide" Target="slide17.xml"/><Relationship Id="rId14" Type="http://schemas.openxmlformats.org/officeDocument/2006/relationships/slide" Target="slide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82000" y="2001600"/>
            <a:ext cx="8640000" cy="712800"/>
          </a:xfrm>
        </p:spPr>
        <p:txBody>
          <a:bodyPr/>
          <a:lstStyle/>
          <a:p>
            <a:r>
              <a:rPr lang="sv-SE" dirty="0"/>
              <a:t>Stabsmetodik </a:t>
            </a:r>
          </a:p>
        </p:txBody>
      </p:sp>
      <p:sp>
        <p:nvSpPr>
          <p:cNvPr id="3" name="Underrubrik 2">
            <a:extLst>
              <a:ext uri="{FF2B5EF4-FFF2-40B4-BE49-F238E27FC236}">
                <a16:creationId xmlns:a16="http://schemas.microsoft.com/office/drawing/2014/main" id="{73702B55-6E9C-44EA-A4DD-FF528ECDC926}"/>
              </a:ext>
            </a:extLst>
          </p:cNvPr>
          <p:cNvSpPr>
            <a:spLocks noGrp="1"/>
          </p:cNvSpPr>
          <p:nvPr>
            <p:ph type="subTitle" idx="1"/>
          </p:nvPr>
        </p:nvSpPr>
        <p:spPr>
          <a:xfrm>
            <a:off x="1782000" y="2700000"/>
            <a:ext cx="8640000" cy="712800"/>
          </a:xfrm>
        </p:spPr>
        <p:txBody>
          <a:bodyPr/>
          <a:lstStyle/>
          <a:p>
            <a:pPr>
              <a:lnSpc>
                <a:spcPts val="3200"/>
              </a:lnSpc>
            </a:pPr>
            <a:r>
              <a:rPr lang="sv-SE" dirty="0"/>
              <a:t>Verktygslådan</a:t>
            </a:r>
          </a:p>
        </p:txBody>
      </p:sp>
      <p:pic>
        <p:nvPicPr>
          <p:cNvPr id="5" name="Bildobjekt 4" descr="En kassakista där olika ord flyger ut från kistan som grundar sig i stabsarbete t.e.x. lägesbild, loggbok, tidslinjal etc.">
            <a:extLst>
              <a:ext uri="{FF2B5EF4-FFF2-40B4-BE49-F238E27FC236}">
                <a16:creationId xmlns:a16="http://schemas.microsoft.com/office/drawing/2014/main" id="{9133A02F-7F0D-1090-68C3-4C73EDEE42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70800" y="633600"/>
            <a:ext cx="5040000" cy="5011310"/>
          </a:xfrm>
          <a:prstGeom prst="rect">
            <a:avLst/>
          </a:prstGeom>
        </p:spPr>
      </p:pic>
      <p:sp>
        <p:nvSpPr>
          <p:cNvPr id="4" name="textruta 3">
            <a:extLst>
              <a:ext uri="{FF2B5EF4-FFF2-40B4-BE49-F238E27FC236}">
                <a16:creationId xmlns:a16="http://schemas.microsoft.com/office/drawing/2014/main" id="{3ED25CCB-328B-7A90-CF84-1F3C96E734C9}"/>
              </a:ext>
            </a:extLst>
          </p:cNvPr>
          <p:cNvSpPr txBox="1"/>
          <p:nvPr/>
        </p:nvSpPr>
        <p:spPr>
          <a:xfrm>
            <a:off x="121981" y="6501612"/>
            <a:ext cx="2743647" cy="239436"/>
          </a:xfrm>
          <a:prstGeom prst="rect">
            <a:avLst/>
          </a:prstGeom>
          <a:noFill/>
        </p:spPr>
        <p:txBody>
          <a:bodyPr wrap="none" lIns="57600" tIns="57600" rIns="57600" bIns="57600" rtlCol="0">
            <a:spAutoFit/>
          </a:bodyPr>
          <a:lstStyle/>
          <a:p>
            <a:r>
              <a:rPr lang="sv-SE" sz="800" dirty="0">
                <a:effectLst/>
                <a:latin typeface="Arial" panose="020B0604020202020204" pitchFamily="34" charset="0"/>
              </a:rPr>
              <a:t>Publikationsnummer: MSB2144 – </a:t>
            </a:r>
            <a:r>
              <a:rPr lang="sv-SE" sz="800" dirty="0">
                <a:latin typeface="Arial" panose="020B0604020202020204" pitchFamily="34" charset="0"/>
              </a:rPr>
              <a:t>reviderad februari 2023</a:t>
            </a:r>
            <a:endParaRPr lang="sv-SE" sz="800" dirty="0">
              <a:effectLst/>
              <a:latin typeface="Arial" panose="020B0604020202020204" pitchFamily="34" charset="0"/>
            </a:endParaRPr>
          </a:p>
        </p:txBody>
      </p:sp>
    </p:spTree>
    <p:extLst>
      <p:ext uri="{BB962C8B-B14F-4D97-AF65-F5344CB8AC3E}">
        <p14:creationId xmlns:p14="http://schemas.microsoft.com/office/powerpoint/2010/main" val="148377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864000"/>
            <a:ext cx="8640000" cy="1007999"/>
          </a:xfrm>
        </p:spPr>
        <p:txBody>
          <a:bodyPr lIns="57600" tIns="57600" rIns="57600" bIns="57600"/>
          <a:lstStyle/>
          <a:p>
            <a:pPr>
              <a:lnSpc>
                <a:spcPts val="3600"/>
              </a:lnSpc>
            </a:pPr>
            <a:r>
              <a:rPr lang="sv-SE" sz="2800" dirty="0"/>
              <a:t>Agenda till första samlingen med stabsmedlemmarna </a:t>
            </a:r>
          </a:p>
        </p:txBody>
      </p:sp>
      <p:sp>
        <p:nvSpPr>
          <p:cNvPr id="3" name="Platshållare för innehåll 2"/>
          <p:cNvSpPr>
            <a:spLocks noGrp="1"/>
          </p:cNvSpPr>
          <p:nvPr>
            <p:ph idx="1"/>
          </p:nvPr>
        </p:nvSpPr>
        <p:spPr>
          <a:xfrm>
            <a:off x="1782000" y="1998000"/>
            <a:ext cx="8640000" cy="3585600"/>
          </a:xfrm>
        </p:spPr>
        <p:txBody>
          <a:bodyPr lIns="57600" tIns="57600" rIns="57600" bIns="57600"/>
          <a:lstStyle/>
          <a:p>
            <a:pPr marL="0" lvl="0" indent="0">
              <a:spcBef>
                <a:spcPts val="800"/>
              </a:spcBef>
              <a:spcAft>
                <a:spcPts val="800"/>
              </a:spcAft>
              <a:buNone/>
            </a:pPr>
            <a:r>
              <a:rPr lang="sv-SE" sz="1800" b="1" dirty="0"/>
              <a:t>Syftet</a:t>
            </a:r>
            <a:r>
              <a:rPr lang="sv-SE" sz="1800" dirty="0"/>
              <a:t> med första samlingen är att skapa en samsyn kring vad som har hänt </a:t>
            </a:r>
            <a:br>
              <a:rPr lang="sv-SE" sz="1800" dirty="0"/>
            </a:br>
            <a:r>
              <a:rPr lang="sv-SE" sz="1800" dirty="0"/>
              <a:t>och klargöra hur stabsarbetet ska fungera.  </a:t>
            </a:r>
          </a:p>
          <a:p>
            <a:pPr marL="0" lvl="0" indent="0">
              <a:spcBef>
                <a:spcPts val="800"/>
              </a:spcBef>
              <a:buNone/>
            </a:pPr>
            <a:r>
              <a:rPr lang="sv-SE" sz="2000" b="1" dirty="0">
                <a:solidFill>
                  <a:schemeClr val="tx1"/>
                </a:solidFill>
              </a:rPr>
              <a:t>Exempel:</a:t>
            </a:r>
          </a:p>
          <a:p>
            <a:pPr marL="172800" lvl="0" indent="-172800">
              <a:spcBef>
                <a:spcPts val="800"/>
              </a:spcBef>
            </a:pPr>
            <a:r>
              <a:rPr lang="sv-SE" sz="1800" dirty="0">
                <a:solidFill>
                  <a:schemeClr val="tx1"/>
                </a:solidFill>
              </a:rPr>
              <a:t>Vad har hänt?</a:t>
            </a:r>
          </a:p>
          <a:p>
            <a:pPr marL="172800" lvl="0" indent="-172800">
              <a:spcBef>
                <a:spcPts val="800"/>
              </a:spcBef>
            </a:pPr>
            <a:r>
              <a:rPr lang="sv-SE" sz="1800" dirty="0"/>
              <a:t>Vad har gjorts?</a:t>
            </a:r>
          </a:p>
          <a:p>
            <a:pPr marL="172800" lvl="0" indent="-172800">
              <a:spcBef>
                <a:spcPts val="800"/>
              </a:spcBef>
            </a:pPr>
            <a:r>
              <a:rPr lang="sv-SE" sz="1800" dirty="0"/>
              <a:t>Vad görs just nu?</a:t>
            </a:r>
          </a:p>
          <a:p>
            <a:pPr marL="172800" lvl="0" indent="-172800">
              <a:spcBef>
                <a:spcPts val="800"/>
              </a:spcBef>
            </a:pPr>
            <a:r>
              <a:rPr lang="sv-SE" sz="1800" dirty="0"/>
              <a:t>Vad är stabens uppdrag?</a:t>
            </a:r>
          </a:p>
          <a:p>
            <a:pPr marL="172800" lvl="0" indent="-172800">
              <a:spcBef>
                <a:spcPts val="800"/>
              </a:spcBef>
            </a:pPr>
            <a:r>
              <a:rPr lang="sv-SE" sz="1800" dirty="0"/>
              <a:t>Vad är </a:t>
            </a:r>
            <a:r>
              <a:rPr lang="sv-SE" sz="1800" dirty="0">
                <a:solidFill>
                  <a:schemeClr val="tx1"/>
                </a:solidFill>
              </a:rPr>
              <a:t>arbetets</a:t>
            </a:r>
            <a:r>
              <a:rPr lang="sv-SE" sz="1800" dirty="0">
                <a:solidFill>
                  <a:srgbClr val="FF0000"/>
                </a:solidFill>
              </a:rPr>
              <a:t> </a:t>
            </a:r>
            <a:r>
              <a:rPr lang="sv-SE" sz="1800" dirty="0"/>
              <a:t>inriktning?</a:t>
            </a:r>
          </a:p>
          <a:p>
            <a:pPr marL="172800" lvl="0" indent="-172800">
              <a:spcBef>
                <a:spcPts val="800"/>
              </a:spcBef>
            </a:pPr>
            <a:r>
              <a:rPr lang="sv-SE" sz="1800" dirty="0"/>
              <a:t>Vad innebär ovanstående för stabsarbetet?</a:t>
            </a:r>
          </a:p>
          <a:p>
            <a:pPr marL="172800" lvl="0" indent="-172800">
              <a:spcBef>
                <a:spcPts val="800"/>
              </a:spcBef>
            </a:pPr>
            <a:r>
              <a:rPr lang="sv-SE" sz="1800" dirty="0">
                <a:solidFill>
                  <a:schemeClr val="tx1"/>
                </a:solidFill>
              </a:rPr>
              <a:t>Omedelbara åtgärder?</a:t>
            </a:r>
          </a:p>
          <a:p>
            <a:pPr marL="172800" lvl="0" indent="-172800">
              <a:spcBef>
                <a:spcPts val="800"/>
              </a:spcBef>
            </a:pPr>
            <a:r>
              <a:rPr lang="sv-SE" sz="1800" dirty="0">
                <a:solidFill>
                  <a:schemeClr val="tx1"/>
                </a:solidFill>
              </a:rPr>
              <a:t>Nästa möte: plats, tid och vilka ska delta?</a:t>
            </a:r>
          </a:p>
        </p:txBody>
      </p:sp>
      <p:pic>
        <p:nvPicPr>
          <p:cNvPr id="4" name="Framåt" descr="Tillbaka till innehållsförteckning.">
            <a:hlinkClick r:id="rId3" action="ppaction://hlinksldjump"/>
            <a:extLst>
              <a:ext uri="{FF2B5EF4-FFF2-40B4-BE49-F238E27FC236}">
                <a16:creationId xmlns:a16="http://schemas.microsoft.com/office/drawing/2014/main" id="{F5AB1A8F-0253-455A-7058-03113922A8B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369532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Agenda till första stabsorienteringen</a:t>
            </a:r>
          </a:p>
        </p:txBody>
      </p:sp>
      <p:sp>
        <p:nvSpPr>
          <p:cNvPr id="3" name="Platshållare för innehåll 2">
            <a:extLst>
              <a:ext uri="{FF2B5EF4-FFF2-40B4-BE49-F238E27FC236}">
                <a16:creationId xmlns:a16="http://schemas.microsoft.com/office/drawing/2014/main" id="{80B23C5A-27E2-2B74-8FC7-F866F0B054F5}"/>
              </a:ext>
            </a:extLst>
          </p:cNvPr>
          <p:cNvSpPr>
            <a:spLocks noGrp="1"/>
          </p:cNvSpPr>
          <p:nvPr>
            <p:ph idx="1"/>
          </p:nvPr>
        </p:nvSpPr>
        <p:spPr>
          <a:xfrm>
            <a:off x="1782000" y="1998000"/>
            <a:ext cx="8640000" cy="3585600"/>
          </a:xfrm>
        </p:spPr>
        <p:txBody>
          <a:bodyPr lIns="57600" tIns="57600" rIns="57600" bIns="57600"/>
          <a:lstStyle/>
          <a:p>
            <a:pPr marL="0" indent="0">
              <a:spcBef>
                <a:spcPts val="800"/>
              </a:spcBef>
              <a:spcAft>
                <a:spcPts val="800"/>
              </a:spcAft>
              <a:buNone/>
            </a:pPr>
            <a:r>
              <a:rPr lang="sv-SE" sz="1800" b="1" dirty="0"/>
              <a:t>Syftet </a:t>
            </a:r>
            <a:r>
              <a:rPr lang="sv-SE" sz="1800" dirty="0"/>
              <a:t>med den första stabsorienteringen är att ge alla i staben en samlad bild utifrån den information som finns tillgänglig. </a:t>
            </a:r>
          </a:p>
          <a:p>
            <a:pPr marL="172800" lvl="0" indent="-172800">
              <a:spcBef>
                <a:spcPts val="800"/>
              </a:spcBef>
            </a:pPr>
            <a:r>
              <a:rPr lang="sv-SE" sz="1800" dirty="0"/>
              <a:t>Vad vet vi utifrån det som har hänt?</a:t>
            </a:r>
          </a:p>
          <a:p>
            <a:pPr marL="172800" lvl="0" indent="-172800">
              <a:spcBef>
                <a:spcPts val="800"/>
              </a:spcBef>
            </a:pPr>
            <a:r>
              <a:rPr lang="sv-SE" sz="1800" dirty="0"/>
              <a:t>Vad vet vi inte?</a:t>
            </a:r>
          </a:p>
          <a:p>
            <a:pPr marL="172800" lvl="0" indent="-172800">
              <a:spcBef>
                <a:spcPts val="800"/>
              </a:spcBef>
            </a:pPr>
            <a:r>
              <a:rPr lang="sv-SE" sz="1800" dirty="0"/>
              <a:t>Vilket uppdrag har staben fått från beslutsfattare?</a:t>
            </a:r>
          </a:p>
          <a:p>
            <a:pPr marL="172800" lvl="0" indent="-172800">
              <a:spcBef>
                <a:spcPts val="800"/>
              </a:spcBef>
            </a:pPr>
            <a:r>
              <a:rPr lang="sv-SE" sz="1800" dirty="0"/>
              <a:t>Vilken inriktning har beslutsfattare givit för arbetet?</a:t>
            </a:r>
          </a:p>
          <a:p>
            <a:pPr marL="172800" lvl="0" indent="-172800">
              <a:spcBef>
                <a:spcPts val="800"/>
              </a:spcBef>
            </a:pPr>
            <a:r>
              <a:rPr lang="sv-SE" sz="1800" dirty="0"/>
              <a:t>Vad innebär detta att vi måste göra – vilka arbetsuppgifter måste vi genomföra?</a:t>
            </a:r>
          </a:p>
          <a:p>
            <a:pPr marL="172800" lvl="0" indent="-172800">
              <a:spcBef>
                <a:spcPts val="800"/>
              </a:spcBef>
            </a:pPr>
            <a:r>
              <a:rPr lang="sv-SE" sz="1800" dirty="0"/>
              <a:t>Hur ska vi arbeta – stabens organisation?</a:t>
            </a:r>
          </a:p>
          <a:p>
            <a:pPr marL="172800" lvl="0" indent="-172800">
              <a:spcBef>
                <a:spcPts val="800"/>
              </a:spcBef>
            </a:pPr>
            <a:r>
              <a:rPr lang="sv-SE" sz="1800" dirty="0"/>
              <a:t>Genomgång av stabsarbetsplanen</a:t>
            </a:r>
          </a:p>
          <a:p>
            <a:pPr marL="172800" lvl="0" indent="-172800">
              <a:spcBef>
                <a:spcPts val="800"/>
              </a:spcBef>
            </a:pPr>
            <a:r>
              <a:rPr lang="sv-SE" sz="1800" dirty="0"/>
              <a:t>Dokumentation (händelse, åtgärd, datum, klockslag, signatur)</a:t>
            </a:r>
          </a:p>
          <a:p>
            <a:pPr marL="172800" indent="-172800">
              <a:spcBef>
                <a:spcPts val="800"/>
              </a:spcBef>
            </a:pPr>
            <a:r>
              <a:rPr lang="sv-SE" sz="1800" dirty="0">
                <a:solidFill>
                  <a:schemeClr val="tx1"/>
                </a:solidFill>
              </a:rPr>
              <a:t>Nästa stabsorientering: plats, tid och vilka ska delta? </a:t>
            </a:r>
          </a:p>
        </p:txBody>
      </p:sp>
      <p:pic>
        <p:nvPicPr>
          <p:cNvPr id="4" name="Framåt" descr="Tillbaka till innehållsförteckning.">
            <a:hlinkClick r:id="rId3" action="ppaction://hlinksldjump"/>
            <a:extLst>
              <a:ext uri="{FF2B5EF4-FFF2-40B4-BE49-F238E27FC236}">
                <a16:creationId xmlns:a16="http://schemas.microsoft.com/office/drawing/2014/main" id="{DCB9D609-7C90-81DD-6E5D-5C9BAAD2A4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134932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Agenda för kommande stabsorienteringar</a:t>
            </a:r>
          </a:p>
        </p:txBody>
      </p:sp>
      <p:sp>
        <p:nvSpPr>
          <p:cNvPr id="3" name="Platshållare för innehåll 2">
            <a:extLst>
              <a:ext uri="{FF2B5EF4-FFF2-40B4-BE49-F238E27FC236}">
                <a16:creationId xmlns:a16="http://schemas.microsoft.com/office/drawing/2014/main" id="{0384D395-0EB7-C0FD-6418-B133376A44C3}"/>
              </a:ext>
            </a:extLst>
          </p:cNvPr>
          <p:cNvSpPr>
            <a:spLocks noGrp="1"/>
          </p:cNvSpPr>
          <p:nvPr>
            <p:ph idx="1"/>
          </p:nvPr>
        </p:nvSpPr>
        <p:spPr>
          <a:xfrm>
            <a:off x="1782000" y="1998000"/>
            <a:ext cx="8640000" cy="3945600"/>
          </a:xfrm>
        </p:spPr>
        <p:txBody>
          <a:bodyPr lIns="57600" tIns="57600" rIns="57600" bIns="57600"/>
          <a:lstStyle/>
          <a:p>
            <a:pPr marL="0" indent="0">
              <a:spcBef>
                <a:spcPts val="800"/>
              </a:spcBef>
              <a:spcAft>
                <a:spcPts val="800"/>
              </a:spcAft>
              <a:buNone/>
            </a:pPr>
            <a:r>
              <a:rPr lang="sv-SE" sz="1800" b="1" dirty="0"/>
              <a:t>Syftet</a:t>
            </a:r>
            <a:r>
              <a:rPr lang="sv-SE" sz="1800" dirty="0"/>
              <a:t> med återkommande stabsorienteringar är att alla i staben får information om hur uppgifter hanteras och behöver planeras framåt i staben. </a:t>
            </a:r>
          </a:p>
          <a:p>
            <a:pPr marL="172800" lvl="0" indent="-172800">
              <a:spcBef>
                <a:spcPts val="800"/>
              </a:spcBef>
            </a:pPr>
            <a:r>
              <a:rPr lang="sv-SE" sz="1800" dirty="0"/>
              <a:t>Vad är syftet med stabsorienteringen?</a:t>
            </a:r>
          </a:p>
          <a:p>
            <a:pPr marL="172800" lvl="0" indent="-172800">
              <a:spcBef>
                <a:spcPts val="800"/>
              </a:spcBef>
            </a:pPr>
            <a:r>
              <a:rPr lang="sv-SE" sz="1800" dirty="0"/>
              <a:t>Vad är inriktningen från beslutsfattare?</a:t>
            </a:r>
          </a:p>
          <a:p>
            <a:pPr marL="172800" lvl="0" indent="-172800">
              <a:spcBef>
                <a:spcPts val="800"/>
              </a:spcBef>
            </a:pPr>
            <a:r>
              <a:rPr lang="sv-SE" sz="1800" dirty="0"/>
              <a:t>Vilka arbetar i staben och med vad?</a:t>
            </a:r>
          </a:p>
          <a:p>
            <a:pPr marL="172800" lvl="0" indent="-172800">
              <a:spcBef>
                <a:spcPts val="800"/>
              </a:spcBef>
            </a:pPr>
            <a:r>
              <a:rPr lang="sv-SE" sz="1800" dirty="0"/>
              <a:t>Vad har hänt sedan staben sågs sist?</a:t>
            </a:r>
          </a:p>
          <a:p>
            <a:pPr marL="172800" lvl="0" indent="-172800">
              <a:spcBef>
                <a:spcPts val="800"/>
              </a:spcBef>
            </a:pPr>
            <a:r>
              <a:rPr lang="sv-SE" sz="1800" dirty="0"/>
              <a:t>Är det någon i staben som har för lite eller för mycket att göra?</a:t>
            </a:r>
          </a:p>
          <a:p>
            <a:pPr marL="172800" lvl="0" indent="-172800">
              <a:spcBef>
                <a:spcPts val="800"/>
              </a:spcBef>
            </a:pPr>
            <a:r>
              <a:rPr lang="sv-SE" sz="1800" dirty="0"/>
              <a:t>Vilka uppgifter planeras att genomföras?</a:t>
            </a:r>
          </a:p>
          <a:p>
            <a:pPr marL="172800" lvl="0" indent="-172800">
              <a:spcBef>
                <a:spcPts val="800"/>
              </a:spcBef>
            </a:pPr>
            <a:r>
              <a:rPr lang="sv-SE" sz="1800" dirty="0"/>
              <a:t>Är det någon förändring av uppdraget från beslutsfattare?</a:t>
            </a:r>
          </a:p>
          <a:p>
            <a:pPr marL="172800" lvl="0" indent="-172800">
              <a:spcBef>
                <a:spcPts val="800"/>
              </a:spcBef>
            </a:pPr>
            <a:r>
              <a:rPr lang="sv-SE" sz="1800" dirty="0"/>
              <a:t>Finns det behov av samverkan inom staben?</a:t>
            </a:r>
          </a:p>
          <a:p>
            <a:pPr marL="172800" indent="-172800">
              <a:spcBef>
                <a:spcPts val="800"/>
              </a:spcBef>
            </a:pPr>
            <a:r>
              <a:rPr lang="sv-SE" sz="1800" dirty="0">
                <a:solidFill>
                  <a:schemeClr val="tx1"/>
                </a:solidFill>
              </a:rPr>
              <a:t>När är nästa stabsorientering: plats, tid och vilka ska delta? </a:t>
            </a:r>
          </a:p>
        </p:txBody>
      </p:sp>
      <p:pic>
        <p:nvPicPr>
          <p:cNvPr id="4" name="Framåt" descr="Tillbaka till innehållsförteckning.">
            <a:hlinkClick r:id="rId3" action="ppaction://hlinksldjump"/>
            <a:extLst>
              <a:ext uri="{FF2B5EF4-FFF2-40B4-BE49-F238E27FC236}">
                <a16:creationId xmlns:a16="http://schemas.microsoft.com/office/drawing/2014/main" id="{BEA27D92-9D31-C2A1-A71F-8073C33507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364638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864000"/>
            <a:ext cx="8928000" cy="1007999"/>
          </a:xfrm>
        </p:spPr>
        <p:txBody>
          <a:bodyPr lIns="57600" tIns="57600" rIns="57600" bIns="57600"/>
          <a:lstStyle/>
          <a:p>
            <a:pPr>
              <a:lnSpc>
                <a:spcPts val="3600"/>
              </a:lnSpc>
            </a:pPr>
            <a:r>
              <a:rPr lang="sv-SE" sz="2800" dirty="0"/>
              <a:t>Agenda för stabschefens och stabsmedlemmarnas förberedelser för en stabsorientering</a:t>
            </a:r>
          </a:p>
        </p:txBody>
      </p:sp>
      <p:sp>
        <p:nvSpPr>
          <p:cNvPr id="4" name="Platshållare för innehåll 2"/>
          <p:cNvSpPr>
            <a:spLocks noGrp="1"/>
          </p:cNvSpPr>
          <p:nvPr>
            <p:ph idx="1"/>
          </p:nvPr>
        </p:nvSpPr>
        <p:spPr>
          <a:xfrm>
            <a:off x="1782000" y="1854000"/>
            <a:ext cx="8640000" cy="3585600"/>
          </a:xfrm>
        </p:spPr>
        <p:txBody>
          <a:bodyPr lIns="57600" tIns="57600" rIns="57600" bIns="57600"/>
          <a:lstStyle/>
          <a:p>
            <a:pPr marL="0" indent="0">
              <a:spcBef>
                <a:spcPts val="600"/>
              </a:spcBef>
              <a:spcAft>
                <a:spcPts val="600"/>
              </a:spcAft>
              <a:buNone/>
            </a:pPr>
            <a:r>
              <a:rPr lang="sv-SE" sz="1800" b="1" dirty="0"/>
              <a:t>Syftet</a:t>
            </a:r>
            <a:r>
              <a:rPr lang="sv-SE" sz="1800" dirty="0"/>
              <a:t> med att stabschefen och stabsmedlemmarna ska vara väl förberedda inför en stabsorientering är att kunna driva arbetet framåt och effektivt mot uppdraget. </a:t>
            </a:r>
            <a:endParaRPr lang="sv-SE" sz="1800" b="1" dirty="0">
              <a:ea typeface="Garamond" panose="02020404030301010803" pitchFamily="18" charset="0"/>
              <a:cs typeface="Times New Roman" panose="02020603050405020304" pitchFamily="18" charset="0"/>
            </a:endParaRPr>
          </a:p>
          <a:p>
            <a:pPr marL="0" indent="0">
              <a:spcBef>
                <a:spcPts val="600"/>
              </a:spcBef>
              <a:spcAft>
                <a:spcPts val="0"/>
              </a:spcAft>
              <a:buNone/>
            </a:pPr>
            <a:r>
              <a:rPr lang="sv-SE" sz="1800" b="1" dirty="0">
                <a:ea typeface="Garamond" panose="02020404030301010803" pitchFamily="18" charset="0"/>
                <a:cs typeface="Times New Roman" panose="02020603050405020304" pitchFamily="18" charset="0"/>
              </a:rPr>
              <a:t>Förslag på punkter för att kunna vara förberedd:</a:t>
            </a:r>
            <a:endParaRPr lang="sv-SE" sz="1800" dirty="0">
              <a:ea typeface="Garamond" panose="02020404030301010803" pitchFamily="18" charset="0"/>
              <a:cs typeface="Times New Roman" panose="02020603050405020304" pitchFamily="18" charset="0"/>
            </a:endParaRPr>
          </a:p>
          <a:p>
            <a:pPr marL="172800" lvl="0" indent="-172800">
              <a:spcBef>
                <a:spcPts val="600"/>
              </a:spcBef>
            </a:pPr>
            <a:r>
              <a:rPr lang="sv-SE" sz="1800" dirty="0">
                <a:ea typeface="Garamond" panose="02020404030301010803" pitchFamily="18" charset="0"/>
                <a:cs typeface="Times New Roman" panose="02020603050405020304" pitchFamily="18" charset="0"/>
              </a:rPr>
              <a:t>Var i tid</a:t>
            </a:r>
          </a:p>
          <a:p>
            <a:pPr marL="172800" lvl="0" indent="-172800">
              <a:spcBef>
                <a:spcPts val="600"/>
              </a:spcBef>
            </a:pPr>
            <a:r>
              <a:rPr lang="sv-SE" sz="1800" dirty="0">
                <a:ea typeface="Garamond" panose="02020404030301010803" pitchFamily="18" charset="0"/>
                <a:cs typeface="Times New Roman" panose="02020603050405020304" pitchFamily="18" charset="0"/>
              </a:rPr>
              <a:t>Var på rätt plats</a:t>
            </a:r>
          </a:p>
          <a:p>
            <a:pPr marL="172800" lvl="0" indent="-172800">
              <a:spcBef>
                <a:spcPts val="600"/>
              </a:spcBef>
            </a:pPr>
            <a:r>
              <a:rPr lang="sv-SE" sz="1800" dirty="0">
                <a:ea typeface="Garamond" panose="02020404030301010803" pitchFamily="18" charset="0"/>
                <a:cs typeface="Times New Roman" panose="02020603050405020304" pitchFamily="18" charset="0"/>
              </a:rPr>
              <a:t>Ha med rätt och korrekt underlag</a:t>
            </a:r>
          </a:p>
          <a:p>
            <a:pPr marL="172800" lvl="0" indent="-172800">
              <a:spcBef>
                <a:spcPts val="600"/>
              </a:spcBef>
              <a:spcAft>
                <a:spcPts val="600"/>
              </a:spcAft>
            </a:pPr>
            <a:r>
              <a:rPr lang="sv-SE" sz="1800" dirty="0">
                <a:ea typeface="Garamond" panose="02020404030301010803" pitchFamily="18" charset="0"/>
                <a:cs typeface="Times New Roman" panose="02020603050405020304" pitchFamily="18" charset="0"/>
              </a:rPr>
              <a:t>Ha dragit relevanta slutsatser från underlaget</a:t>
            </a:r>
          </a:p>
          <a:p>
            <a:pPr marL="0" indent="0">
              <a:spcBef>
                <a:spcPts val="600"/>
              </a:spcBef>
              <a:buNone/>
            </a:pPr>
            <a:r>
              <a:rPr lang="sv-SE" sz="1800" b="1" dirty="0">
                <a:ea typeface="Garamond" panose="02020404030301010803" pitchFamily="18" charset="0"/>
                <a:cs typeface="Times New Roman" panose="02020603050405020304" pitchFamily="18" charset="0"/>
              </a:rPr>
              <a:t>Förslag på punkter att utgå från inför redogörelse på stabsorienteringen: </a:t>
            </a:r>
          </a:p>
          <a:p>
            <a:pPr marL="172800" indent="-172800">
              <a:spcBef>
                <a:spcPts val="600"/>
              </a:spcBef>
            </a:pPr>
            <a:r>
              <a:rPr lang="sv-SE" sz="1800" dirty="0">
                <a:ea typeface="Garamond" panose="02020404030301010803" pitchFamily="18" charset="0"/>
                <a:cs typeface="Times New Roman" panose="02020603050405020304" pitchFamily="18" charset="0"/>
              </a:rPr>
              <a:t>Vad har jag gjort?</a:t>
            </a:r>
          </a:p>
          <a:p>
            <a:pPr marL="172800" lvl="0" indent="-172800">
              <a:lnSpc>
                <a:spcPct val="110000"/>
              </a:lnSpc>
              <a:spcBef>
                <a:spcPts val="600"/>
              </a:spcBef>
            </a:pPr>
            <a:r>
              <a:rPr lang="sv-SE" sz="1800" dirty="0">
                <a:ea typeface="Garamond" panose="02020404030301010803" pitchFamily="18" charset="0"/>
                <a:cs typeface="Times New Roman" panose="02020603050405020304" pitchFamily="18" charset="0"/>
              </a:rPr>
              <a:t>Vad planerar jag att göra?</a:t>
            </a:r>
          </a:p>
          <a:p>
            <a:pPr marL="172800" lvl="0" indent="-172800">
              <a:lnSpc>
                <a:spcPct val="110000"/>
              </a:lnSpc>
              <a:spcBef>
                <a:spcPts val="600"/>
              </a:spcBef>
            </a:pPr>
            <a:r>
              <a:rPr lang="sv-SE" sz="1800" dirty="0">
                <a:ea typeface="Garamond" panose="02020404030301010803" pitchFamily="18" charset="0"/>
                <a:cs typeface="Times New Roman" panose="02020603050405020304" pitchFamily="18" charset="0"/>
              </a:rPr>
              <a:t>Vilka utmaningar och begränsningar har jag identifierat?</a:t>
            </a:r>
          </a:p>
          <a:p>
            <a:pPr marL="172800" indent="-172800">
              <a:lnSpc>
                <a:spcPct val="110000"/>
              </a:lnSpc>
              <a:spcBef>
                <a:spcPts val="600"/>
              </a:spcBef>
            </a:pPr>
            <a:r>
              <a:rPr lang="sv-SE" sz="1800" dirty="0">
                <a:ea typeface="Garamond" panose="02020404030301010803" pitchFamily="18" charset="0"/>
                <a:cs typeface="Times New Roman" panose="02020603050405020304" pitchFamily="18" charset="0"/>
              </a:rPr>
              <a:t>Vem eller vilka behöver jag samverka med i staben? </a:t>
            </a:r>
            <a:endParaRPr lang="sv-SE" sz="1800" dirty="0"/>
          </a:p>
        </p:txBody>
      </p:sp>
      <p:pic>
        <p:nvPicPr>
          <p:cNvPr id="3" name="Framåt" descr="Tillbaka till innehållsförteckning.">
            <a:hlinkClick r:id="rId3" action="ppaction://hlinksldjump"/>
            <a:extLst>
              <a:ext uri="{FF2B5EF4-FFF2-40B4-BE49-F238E27FC236}">
                <a16:creationId xmlns:a16="http://schemas.microsoft.com/office/drawing/2014/main" id="{8EB1AB37-D4B4-893C-661A-A93FBE0EF5F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17509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Aktörsanalys</a:t>
            </a:r>
          </a:p>
        </p:txBody>
      </p:sp>
      <p:sp>
        <p:nvSpPr>
          <p:cNvPr id="4" name="Platshållare för innehåll 2"/>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att göra en aktörsanalys är att få en överblick över vilka aktörer som är inblandade för att hantera händelsen, vilken uppgift de har och om det finns några beroendeförhållanden mellan dem. </a:t>
            </a:r>
          </a:p>
          <a:p>
            <a:pPr marL="0" indent="0">
              <a:spcBef>
                <a:spcPts val="800"/>
              </a:spcBef>
              <a:buNone/>
            </a:pPr>
            <a:r>
              <a:rPr lang="sv-SE" sz="1800" b="1" dirty="0"/>
              <a:t>Händelse: </a:t>
            </a:r>
            <a:r>
              <a:rPr lang="sv-SE" sz="1800" dirty="0"/>
              <a:t>[XXX] </a:t>
            </a:r>
          </a:p>
        </p:txBody>
      </p:sp>
      <p:graphicFrame>
        <p:nvGraphicFramePr>
          <p:cNvPr id="10" name="Tabell 9" descr="En mall som staben kan använda för att beskriva vilka andra aktörer de behöver samverka med."/>
          <p:cNvGraphicFramePr>
            <a:graphicFrameLocks noGrp="1"/>
          </p:cNvGraphicFramePr>
          <p:nvPr>
            <p:extLst>
              <p:ext uri="{D42A27DB-BD31-4B8C-83A1-F6EECF244321}">
                <p14:modId xmlns:p14="http://schemas.microsoft.com/office/powerpoint/2010/main" val="1395095695"/>
              </p:ext>
            </p:extLst>
          </p:nvPr>
        </p:nvGraphicFramePr>
        <p:xfrm>
          <a:off x="1061884" y="3513600"/>
          <a:ext cx="10072800" cy="2246400"/>
        </p:xfrm>
        <a:graphic>
          <a:graphicData uri="http://schemas.openxmlformats.org/drawingml/2006/table">
            <a:tbl>
              <a:tblPr firstRow="1" bandRow="1"/>
              <a:tblGrid>
                <a:gridCol w="1432800">
                  <a:extLst>
                    <a:ext uri="{9D8B030D-6E8A-4147-A177-3AD203B41FA5}">
                      <a16:colId xmlns:a16="http://schemas.microsoft.com/office/drawing/2014/main" val="2558030396"/>
                    </a:ext>
                  </a:extLst>
                </a:gridCol>
                <a:gridCol w="1440000">
                  <a:extLst>
                    <a:ext uri="{9D8B030D-6E8A-4147-A177-3AD203B41FA5}">
                      <a16:colId xmlns:a16="http://schemas.microsoft.com/office/drawing/2014/main" val="1349603538"/>
                    </a:ext>
                  </a:extLst>
                </a:gridCol>
                <a:gridCol w="1440000">
                  <a:extLst>
                    <a:ext uri="{9D8B030D-6E8A-4147-A177-3AD203B41FA5}">
                      <a16:colId xmlns:a16="http://schemas.microsoft.com/office/drawing/2014/main" val="3284277238"/>
                    </a:ext>
                  </a:extLst>
                </a:gridCol>
                <a:gridCol w="1440000">
                  <a:extLst>
                    <a:ext uri="{9D8B030D-6E8A-4147-A177-3AD203B41FA5}">
                      <a16:colId xmlns:a16="http://schemas.microsoft.com/office/drawing/2014/main" val="4181784155"/>
                    </a:ext>
                  </a:extLst>
                </a:gridCol>
                <a:gridCol w="1440000">
                  <a:extLst>
                    <a:ext uri="{9D8B030D-6E8A-4147-A177-3AD203B41FA5}">
                      <a16:colId xmlns:a16="http://schemas.microsoft.com/office/drawing/2014/main" val="3125744473"/>
                    </a:ext>
                  </a:extLst>
                </a:gridCol>
                <a:gridCol w="1440000">
                  <a:extLst>
                    <a:ext uri="{9D8B030D-6E8A-4147-A177-3AD203B41FA5}">
                      <a16:colId xmlns:a16="http://schemas.microsoft.com/office/drawing/2014/main" val="2883128914"/>
                    </a:ext>
                  </a:extLst>
                </a:gridCol>
                <a:gridCol w="1440000">
                  <a:extLst>
                    <a:ext uri="{9D8B030D-6E8A-4147-A177-3AD203B41FA5}">
                      <a16:colId xmlns:a16="http://schemas.microsoft.com/office/drawing/2014/main" val="802552514"/>
                    </a:ext>
                  </a:extLst>
                </a:gridCol>
              </a:tblGrid>
              <a:tr h="518400">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Aktör</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Är samverkan upprättad?</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Kommentar till samverkansstatus</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Aktörens fokus och prioriteringar</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Vårt behov/krav på samverkan </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Samverkans-ansvarig?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Övrigt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22757"/>
                    </a:solidFill>
                  </a:tcPr>
                </a:tc>
                <a:extLst>
                  <a:ext uri="{0D108BD9-81ED-4DB2-BD59-A6C34878D82A}">
                    <a16:rowId xmlns:a16="http://schemas.microsoft.com/office/drawing/2014/main" val="2482355188"/>
                  </a:ext>
                </a:extLst>
              </a:tr>
              <a:tr h="345600">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1382018"/>
                  </a:ext>
                </a:extLst>
              </a:tr>
              <a:tr h="345600">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a:spcAft>
                          <a:spcPts val="0"/>
                        </a:spcAft>
                      </a:pPr>
                      <a:r>
                        <a:rPr lang="sv-SE" sz="1200" b="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2548543999"/>
                  </a:ext>
                </a:extLst>
              </a:tr>
              <a:tr h="345600">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60000"/>
                      </a:schemeClr>
                    </a:solidFill>
                  </a:tcPr>
                </a:tc>
                <a:extLst>
                  <a:ext uri="{0D108BD9-81ED-4DB2-BD59-A6C34878D82A}">
                    <a16:rowId xmlns:a16="http://schemas.microsoft.com/office/drawing/2014/main" val="65099792"/>
                  </a:ext>
                </a:extLst>
              </a:tr>
              <a:tr h="345600">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spcAft>
                          <a:spcPts val="0"/>
                        </a:spcAft>
                      </a:pPr>
                      <a:r>
                        <a:rPr lang="sv-SE" sz="1200" b="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2650377739"/>
                  </a:ext>
                </a:extLst>
              </a:tr>
              <a:tr h="345600">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spcAft>
                          <a:spcPts val="0"/>
                        </a:spcAft>
                      </a:pPr>
                      <a:r>
                        <a:rPr lang="sv-SE" sz="1200" b="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spcAft>
                          <a:spcPts val="0"/>
                        </a:spcAft>
                      </a:pPr>
                      <a:r>
                        <a:rPr lang="sv-SE" sz="1200" b="0" dirty="0">
                          <a:effectLst/>
                          <a:latin typeface="+mn-lt"/>
                          <a:ea typeface="Garamond" panose="02020404030301010803" pitchFamily="18" charset="0"/>
                          <a:cs typeface="Times New Roman" panose="02020603050405020304" pitchFamily="18" charset="0"/>
                        </a:rPr>
                        <a:t> </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642393763"/>
                  </a:ext>
                </a:extLst>
              </a:tr>
            </a:tbl>
          </a:graphicData>
        </a:graphic>
      </p:graphicFrame>
      <p:pic>
        <p:nvPicPr>
          <p:cNvPr id="5" name="Bildobjekt 4" descr="Ett spindelnät som symboliserar vilka staben behöver samverka med. ">
            <a:extLst>
              <a:ext uri="{FF2B5EF4-FFF2-40B4-BE49-F238E27FC236}">
                <a16:creationId xmlns:a16="http://schemas.microsoft.com/office/drawing/2014/main" id="{3088D7AB-696B-EF48-B45E-BD62FBD28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611" y="416098"/>
            <a:ext cx="2257200" cy="1296126"/>
          </a:xfrm>
          <a:prstGeom prst="rect">
            <a:avLst/>
          </a:prstGeom>
        </p:spPr>
      </p:pic>
      <p:pic>
        <p:nvPicPr>
          <p:cNvPr id="3" name="Framåt" descr="Tillbaka till innehållsförteckning.">
            <a:hlinkClick r:id="rId4" action="ppaction://hlinksldjump"/>
            <a:extLst>
              <a:ext uri="{FF2B5EF4-FFF2-40B4-BE49-F238E27FC236}">
                <a16:creationId xmlns:a16="http://schemas.microsoft.com/office/drawing/2014/main" id="{6FCF143C-33A4-72B6-FAA5-992EB70848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277133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descr="En bild som visar hur en aktörsanalys kan se ut, olika aktörer har placerats under olika rubriker. "/>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 Inledning av aktörsanalys</a:t>
            </a:r>
          </a:p>
        </p:txBody>
      </p:sp>
      <p:pic>
        <p:nvPicPr>
          <p:cNvPr id="8" name="Platshållare för innehåll 7" descr="En bild som visar hur en aktörsanalys kan se ut,  olika aktörer har placerats under olika rubriker. ">
            <a:extLst>
              <a:ext uri="{FF2B5EF4-FFF2-40B4-BE49-F238E27FC236}">
                <a16:creationId xmlns:a16="http://schemas.microsoft.com/office/drawing/2014/main" id="{DC1BB76E-A2F0-CAA2-71A0-C1303D892A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2098" y="1998000"/>
            <a:ext cx="4802716" cy="3602037"/>
          </a:xfrm>
          <a:ln w="12700">
            <a:solidFill>
              <a:srgbClr val="6F6E67"/>
            </a:solidFill>
          </a:ln>
        </p:spPr>
      </p:pic>
      <p:sp>
        <p:nvSpPr>
          <p:cNvPr id="4" name="textruta 3" descr="En bild som visar hur en aktörsanalys kan se ut, olika aktörer har placerats under olika rubriker. "/>
          <p:cNvSpPr txBox="1"/>
          <p:nvPr/>
        </p:nvSpPr>
        <p:spPr>
          <a:xfrm rot="16200000">
            <a:off x="7855514" y="4751299"/>
            <a:ext cx="1458039" cy="239436"/>
          </a:xfrm>
          <a:prstGeom prst="rect">
            <a:avLst/>
          </a:prstGeom>
          <a:noFill/>
        </p:spPr>
        <p:txBody>
          <a:bodyPr wrap="none" lIns="57600" tIns="57600" rIns="57600" bIns="57600" rtlCol="0">
            <a:spAutoFit/>
          </a:bodyPr>
          <a:lstStyle/>
          <a:p>
            <a:r>
              <a:rPr lang="sv-SE" sz="800" dirty="0"/>
              <a:t>Foto: Helena Bergholm, MSB</a:t>
            </a:r>
          </a:p>
        </p:txBody>
      </p:sp>
    </p:spTree>
    <p:extLst>
      <p:ext uri="{BB962C8B-B14F-4D97-AF65-F5344CB8AC3E}">
        <p14:creationId xmlns:p14="http://schemas.microsoft.com/office/powerpoint/2010/main" val="355579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Avlösningsplan</a:t>
            </a:r>
          </a:p>
        </p:txBody>
      </p:sp>
      <p:sp>
        <p:nvSpPr>
          <p:cNvPr id="3" name="Platshållare för innehåll 2">
            <a:extLst>
              <a:ext uri="{FF2B5EF4-FFF2-40B4-BE49-F238E27FC236}">
                <a16:creationId xmlns:a16="http://schemas.microsoft.com/office/drawing/2014/main" id="{562ED493-4699-76AA-AF35-D849C0D0C8A0}"/>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att skapa en plan för avlösning är att säkerställa att staben har rätt resurser och uthållighet för att kunna hantera sina uppgifter. </a:t>
            </a:r>
          </a:p>
          <a:p>
            <a:pPr marL="0" indent="0">
              <a:spcBef>
                <a:spcPts val="800"/>
              </a:spcBef>
              <a:buNone/>
            </a:pPr>
            <a:r>
              <a:rPr lang="sv-SE" sz="1800" b="1" dirty="0"/>
              <a:t>Händelse: </a:t>
            </a:r>
            <a:r>
              <a:rPr lang="sv-SE" sz="1800" dirty="0"/>
              <a:t>[XXX] </a:t>
            </a:r>
          </a:p>
        </p:txBody>
      </p:sp>
      <p:graphicFrame>
        <p:nvGraphicFramePr>
          <p:cNvPr id="9" name="Tabell 8" descr="Visar en mall hur ett avlösningsschema kan se ut."/>
          <p:cNvGraphicFramePr>
            <a:graphicFrameLocks noGrp="1"/>
          </p:cNvGraphicFramePr>
          <p:nvPr>
            <p:extLst>
              <p:ext uri="{D42A27DB-BD31-4B8C-83A1-F6EECF244321}">
                <p14:modId xmlns:p14="http://schemas.microsoft.com/office/powerpoint/2010/main" val="900705147"/>
              </p:ext>
            </p:extLst>
          </p:nvPr>
        </p:nvGraphicFramePr>
        <p:xfrm>
          <a:off x="1062000" y="3513600"/>
          <a:ext cx="10050490" cy="1555200"/>
        </p:xfrm>
        <a:graphic>
          <a:graphicData uri="http://schemas.openxmlformats.org/drawingml/2006/table">
            <a:tbl>
              <a:tblPr firstRow="1" firstCol="1" bandRow="1"/>
              <a:tblGrid>
                <a:gridCol w="1252800">
                  <a:extLst>
                    <a:ext uri="{9D8B030D-6E8A-4147-A177-3AD203B41FA5}">
                      <a16:colId xmlns:a16="http://schemas.microsoft.com/office/drawing/2014/main" val="2591548641"/>
                    </a:ext>
                  </a:extLst>
                </a:gridCol>
                <a:gridCol w="1260000">
                  <a:extLst>
                    <a:ext uri="{9D8B030D-6E8A-4147-A177-3AD203B41FA5}">
                      <a16:colId xmlns:a16="http://schemas.microsoft.com/office/drawing/2014/main" val="1997900319"/>
                    </a:ext>
                  </a:extLst>
                </a:gridCol>
                <a:gridCol w="1237690">
                  <a:extLst>
                    <a:ext uri="{9D8B030D-6E8A-4147-A177-3AD203B41FA5}">
                      <a16:colId xmlns:a16="http://schemas.microsoft.com/office/drawing/2014/main" val="4120507698"/>
                    </a:ext>
                  </a:extLst>
                </a:gridCol>
                <a:gridCol w="1260000">
                  <a:extLst>
                    <a:ext uri="{9D8B030D-6E8A-4147-A177-3AD203B41FA5}">
                      <a16:colId xmlns:a16="http://schemas.microsoft.com/office/drawing/2014/main" val="1379109278"/>
                    </a:ext>
                  </a:extLst>
                </a:gridCol>
                <a:gridCol w="1260000">
                  <a:extLst>
                    <a:ext uri="{9D8B030D-6E8A-4147-A177-3AD203B41FA5}">
                      <a16:colId xmlns:a16="http://schemas.microsoft.com/office/drawing/2014/main" val="3737511724"/>
                    </a:ext>
                  </a:extLst>
                </a:gridCol>
                <a:gridCol w="1260000">
                  <a:extLst>
                    <a:ext uri="{9D8B030D-6E8A-4147-A177-3AD203B41FA5}">
                      <a16:colId xmlns:a16="http://schemas.microsoft.com/office/drawing/2014/main" val="428330933"/>
                    </a:ext>
                  </a:extLst>
                </a:gridCol>
                <a:gridCol w="1260000">
                  <a:extLst>
                    <a:ext uri="{9D8B030D-6E8A-4147-A177-3AD203B41FA5}">
                      <a16:colId xmlns:a16="http://schemas.microsoft.com/office/drawing/2014/main" val="3400156896"/>
                    </a:ext>
                  </a:extLst>
                </a:gridCol>
                <a:gridCol w="1260000">
                  <a:extLst>
                    <a:ext uri="{9D8B030D-6E8A-4147-A177-3AD203B41FA5}">
                      <a16:colId xmlns:a16="http://schemas.microsoft.com/office/drawing/2014/main" val="150626167"/>
                    </a:ext>
                  </a:extLst>
                </a:gridCol>
              </a:tblGrid>
              <a:tr h="518400">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Arbetspass</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Måndag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Tisdag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Onsdag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Torsdag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Fredag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Lördag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Söndag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2860729145"/>
                  </a:ext>
                </a:extLst>
              </a:tr>
              <a:tr h="345600">
                <a:tc>
                  <a:txBody>
                    <a:bodyPr/>
                    <a:lstStyle/>
                    <a:p>
                      <a:pPr algn="l">
                        <a:spcAft>
                          <a:spcPts val="0"/>
                        </a:spcAft>
                      </a:pPr>
                      <a:r>
                        <a:rPr lang="sv-SE" sz="1200" b="0" dirty="0">
                          <a:effectLst/>
                          <a:latin typeface="+mn-lt"/>
                          <a:ea typeface="Garamond" panose="02020404030301010803" pitchFamily="18" charset="0"/>
                          <a:cs typeface="Times New Roman" panose="02020603050405020304" pitchFamily="18" charset="0"/>
                        </a:rPr>
                        <a:t>06.00 – 15.00</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[Person 1]</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[Person 1]</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1]</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[Person 2]</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[Person 2]</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[Person 4]</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4]</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2438104844"/>
                  </a:ext>
                </a:extLst>
              </a:tr>
              <a:tr h="345600">
                <a:tc>
                  <a:txBody>
                    <a:bodyPr/>
                    <a:lstStyle/>
                    <a:p>
                      <a:pPr algn="l">
                        <a:spcAft>
                          <a:spcPts val="0"/>
                        </a:spcAft>
                      </a:pPr>
                      <a:r>
                        <a:rPr lang="sv-SE" sz="1200" b="0" dirty="0">
                          <a:effectLst/>
                          <a:latin typeface="+mn-lt"/>
                          <a:ea typeface="Garamond" panose="02020404030301010803" pitchFamily="18" charset="0"/>
                          <a:cs typeface="Times New Roman" panose="02020603050405020304" pitchFamily="18" charset="0"/>
                        </a:rPr>
                        <a:t>14.30 – 22.30</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[Person 2]</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[Person 2]</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[Person 3]</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3]</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5]</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5]</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5]</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7793167"/>
                  </a:ext>
                </a:extLst>
              </a:tr>
              <a:tr h="345600">
                <a:tc>
                  <a:txBody>
                    <a:bodyPr/>
                    <a:lstStyle/>
                    <a:p>
                      <a:pPr algn="l">
                        <a:spcAft>
                          <a:spcPts val="0"/>
                        </a:spcAft>
                      </a:pPr>
                      <a:r>
                        <a:rPr lang="sv-SE" sz="1200" b="0" dirty="0">
                          <a:effectLst/>
                          <a:latin typeface="+mn-lt"/>
                          <a:ea typeface="Garamond" panose="02020404030301010803" pitchFamily="18" charset="0"/>
                          <a:cs typeface="Times New Roman" panose="02020603050405020304" pitchFamily="18" charset="0"/>
                        </a:rPr>
                        <a:t>22.00 – 06.30</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6D4DD"/>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3]</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3]</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4]</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4]</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6]</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6]</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[Person 6]</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814497243"/>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28F5303E-55AB-EFCE-5329-8852A7BB99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253013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Bemanningsplan</a:t>
            </a:r>
          </a:p>
        </p:txBody>
      </p:sp>
      <p:sp>
        <p:nvSpPr>
          <p:cNvPr id="3" name="Platshållare för innehåll 2">
            <a:extLst>
              <a:ext uri="{FF2B5EF4-FFF2-40B4-BE49-F238E27FC236}">
                <a16:creationId xmlns:a16="http://schemas.microsoft.com/office/drawing/2014/main" id="{CA0E3F5B-EC53-90FD-8D8E-FAD2F980F02B}"/>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en bemanningsplan är att ha en samlad bild av vilka personer </a:t>
            </a:r>
            <a:br>
              <a:rPr lang="sv-SE" sz="1800" dirty="0"/>
            </a:br>
            <a:r>
              <a:rPr lang="sv-SE" sz="1800" dirty="0"/>
              <a:t>som arbetar i staben. </a:t>
            </a:r>
          </a:p>
          <a:p>
            <a:pPr marL="0" indent="0">
              <a:spcBef>
                <a:spcPts val="800"/>
              </a:spcBef>
              <a:buNone/>
            </a:pPr>
            <a:r>
              <a:rPr lang="sv-SE" sz="1800" b="1" dirty="0"/>
              <a:t>Händelse: </a:t>
            </a:r>
            <a:r>
              <a:rPr lang="sv-SE" sz="1800" dirty="0"/>
              <a:t>[XXX] </a:t>
            </a:r>
          </a:p>
        </p:txBody>
      </p:sp>
      <p:graphicFrame>
        <p:nvGraphicFramePr>
          <p:cNvPr id="8" name="Tabell 7" descr="Visar en mall hur ett bemanningsschema för staben kan se ut. "/>
          <p:cNvGraphicFramePr>
            <a:graphicFrameLocks noGrp="1"/>
          </p:cNvGraphicFramePr>
          <p:nvPr>
            <p:extLst>
              <p:ext uri="{D42A27DB-BD31-4B8C-83A1-F6EECF244321}">
                <p14:modId xmlns:p14="http://schemas.microsoft.com/office/powerpoint/2010/main" val="400434844"/>
              </p:ext>
            </p:extLst>
          </p:nvPr>
        </p:nvGraphicFramePr>
        <p:xfrm>
          <a:off x="1062000" y="3513600"/>
          <a:ext cx="10072800" cy="2246400"/>
        </p:xfrm>
        <a:graphic>
          <a:graphicData uri="http://schemas.openxmlformats.org/drawingml/2006/table">
            <a:tbl>
              <a:tblPr firstRow="1" firstCol="1" bandRow="1"/>
              <a:tblGrid>
                <a:gridCol w="2512800">
                  <a:extLst>
                    <a:ext uri="{9D8B030D-6E8A-4147-A177-3AD203B41FA5}">
                      <a16:colId xmlns:a16="http://schemas.microsoft.com/office/drawing/2014/main" val="4034879162"/>
                    </a:ext>
                  </a:extLst>
                </a:gridCol>
                <a:gridCol w="2520000">
                  <a:extLst>
                    <a:ext uri="{9D8B030D-6E8A-4147-A177-3AD203B41FA5}">
                      <a16:colId xmlns:a16="http://schemas.microsoft.com/office/drawing/2014/main" val="3326462983"/>
                    </a:ext>
                  </a:extLst>
                </a:gridCol>
                <a:gridCol w="2520000">
                  <a:extLst>
                    <a:ext uri="{9D8B030D-6E8A-4147-A177-3AD203B41FA5}">
                      <a16:colId xmlns:a16="http://schemas.microsoft.com/office/drawing/2014/main" val="1856838085"/>
                    </a:ext>
                  </a:extLst>
                </a:gridCol>
                <a:gridCol w="2520000">
                  <a:extLst>
                    <a:ext uri="{9D8B030D-6E8A-4147-A177-3AD203B41FA5}">
                      <a16:colId xmlns:a16="http://schemas.microsoft.com/office/drawing/2014/main" val="2888812566"/>
                    </a:ext>
                  </a:extLst>
                </a:gridCol>
              </a:tblGrid>
              <a:tr h="518400">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Namn</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Arbetsuppgift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Datum</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Arbetstid</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1795921185"/>
                  </a:ext>
                </a:extLst>
              </a:tr>
              <a:tr h="345600">
                <a:tc>
                  <a:txBody>
                    <a:bodyPr/>
                    <a:lstStyle/>
                    <a:p>
                      <a:pPr>
                        <a:spcAft>
                          <a:spcPts val="0"/>
                        </a:spcAft>
                      </a:pPr>
                      <a:r>
                        <a:rPr lang="sv-SE" sz="1200" b="1" dirty="0">
                          <a:effectLst/>
                          <a:latin typeface="+mn-lt"/>
                          <a:ea typeface="Garamond" panose="02020404030301010803" pitchFamily="18" charset="0"/>
                          <a:cs typeface="Times New Roman" panose="02020603050405020304" pitchFamily="18" charset="0"/>
                        </a:rPr>
                        <a:t> </a:t>
                      </a: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3874416892"/>
                  </a:ext>
                </a:extLst>
              </a:tr>
              <a:tr h="345600">
                <a:tc>
                  <a:txBody>
                    <a:bodyPr/>
                    <a:lstStyle/>
                    <a:p>
                      <a:pPr>
                        <a:spcAft>
                          <a:spcPts val="0"/>
                        </a:spcAft>
                      </a:pPr>
                      <a:r>
                        <a:rPr lang="sv-SE" sz="1200" b="1" dirty="0">
                          <a:effectLst/>
                          <a:latin typeface="+mn-lt"/>
                          <a:ea typeface="Garamond" panose="02020404030301010803" pitchFamily="18" charset="0"/>
                          <a:cs typeface="Times New Roman" panose="02020603050405020304" pitchFamily="18" charset="0"/>
                        </a:rPr>
                        <a:t> </a:t>
                      </a: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313449396"/>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2188673955"/>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2717612921"/>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3956128264"/>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B978AFE6-C1AC-D15F-5266-B4113134F0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389483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Beslutslogg</a:t>
            </a:r>
          </a:p>
        </p:txBody>
      </p:sp>
      <p:sp>
        <p:nvSpPr>
          <p:cNvPr id="3" name="Platshållare för innehåll 2">
            <a:extLst>
              <a:ext uri="{FF2B5EF4-FFF2-40B4-BE49-F238E27FC236}">
                <a16:creationId xmlns:a16="http://schemas.microsoft.com/office/drawing/2014/main" id="{6A8B736F-BA24-5212-BA21-5A061C69587F}"/>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att tydligt dokumentera alla beslut som tas i staben är att skapa </a:t>
            </a:r>
            <a:br>
              <a:rPr lang="sv-SE" sz="1800" dirty="0"/>
            </a:br>
            <a:r>
              <a:rPr lang="sv-SE" sz="1800" dirty="0"/>
              <a:t>en tydlighet för vilka beslut som har tagits. </a:t>
            </a:r>
          </a:p>
          <a:p>
            <a:pPr marL="0" indent="0">
              <a:spcBef>
                <a:spcPts val="800"/>
              </a:spcBef>
              <a:buNone/>
            </a:pPr>
            <a:r>
              <a:rPr lang="sv-SE" sz="1800" b="1" dirty="0"/>
              <a:t>Händelse: </a:t>
            </a:r>
            <a:r>
              <a:rPr lang="sv-SE" sz="1800" dirty="0"/>
              <a:t>[XXX] </a:t>
            </a:r>
          </a:p>
        </p:txBody>
      </p:sp>
      <p:graphicFrame>
        <p:nvGraphicFramePr>
          <p:cNvPr id="9" name="Tabell 8" descr="Visar en mall hur en beslutslogg för staben kan se ut. "/>
          <p:cNvGraphicFramePr>
            <a:graphicFrameLocks noGrp="1"/>
          </p:cNvGraphicFramePr>
          <p:nvPr>
            <p:extLst>
              <p:ext uri="{D42A27DB-BD31-4B8C-83A1-F6EECF244321}">
                <p14:modId xmlns:p14="http://schemas.microsoft.com/office/powerpoint/2010/main" val="1200794747"/>
              </p:ext>
            </p:extLst>
          </p:nvPr>
        </p:nvGraphicFramePr>
        <p:xfrm>
          <a:off x="1062000" y="3513600"/>
          <a:ext cx="10072800" cy="2246400"/>
        </p:xfrm>
        <a:graphic>
          <a:graphicData uri="http://schemas.openxmlformats.org/drawingml/2006/table">
            <a:tbl>
              <a:tblPr firstRow="1" firstCol="1" bandRow="1"/>
              <a:tblGrid>
                <a:gridCol w="576000">
                  <a:extLst>
                    <a:ext uri="{9D8B030D-6E8A-4147-A177-3AD203B41FA5}">
                      <a16:colId xmlns:a16="http://schemas.microsoft.com/office/drawing/2014/main" val="137254859"/>
                    </a:ext>
                  </a:extLst>
                </a:gridCol>
                <a:gridCol w="1152000">
                  <a:extLst>
                    <a:ext uri="{9D8B030D-6E8A-4147-A177-3AD203B41FA5}">
                      <a16:colId xmlns:a16="http://schemas.microsoft.com/office/drawing/2014/main" val="1352233363"/>
                    </a:ext>
                  </a:extLst>
                </a:gridCol>
                <a:gridCol w="1152000">
                  <a:extLst>
                    <a:ext uri="{9D8B030D-6E8A-4147-A177-3AD203B41FA5}">
                      <a16:colId xmlns:a16="http://schemas.microsoft.com/office/drawing/2014/main" val="1220711144"/>
                    </a:ext>
                  </a:extLst>
                </a:gridCol>
                <a:gridCol w="2872800">
                  <a:extLst>
                    <a:ext uri="{9D8B030D-6E8A-4147-A177-3AD203B41FA5}">
                      <a16:colId xmlns:a16="http://schemas.microsoft.com/office/drawing/2014/main" val="1878834136"/>
                    </a:ext>
                  </a:extLst>
                </a:gridCol>
                <a:gridCol w="1440000">
                  <a:extLst>
                    <a:ext uri="{9D8B030D-6E8A-4147-A177-3AD203B41FA5}">
                      <a16:colId xmlns:a16="http://schemas.microsoft.com/office/drawing/2014/main" val="2586409179"/>
                    </a:ext>
                  </a:extLst>
                </a:gridCol>
                <a:gridCol w="1440000">
                  <a:extLst>
                    <a:ext uri="{9D8B030D-6E8A-4147-A177-3AD203B41FA5}">
                      <a16:colId xmlns:a16="http://schemas.microsoft.com/office/drawing/2014/main" val="1984521283"/>
                    </a:ext>
                  </a:extLst>
                </a:gridCol>
                <a:gridCol w="1440000">
                  <a:extLst>
                    <a:ext uri="{9D8B030D-6E8A-4147-A177-3AD203B41FA5}">
                      <a16:colId xmlns:a16="http://schemas.microsoft.com/office/drawing/2014/main" val="2851276767"/>
                    </a:ext>
                  </a:extLst>
                </a:gridCol>
              </a:tblGrid>
              <a:tr h="518400">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Nr</a:t>
                      </a:r>
                    </a:p>
                  </a:txBody>
                  <a:tcPr marL="6858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Datum</a:t>
                      </a:r>
                    </a:p>
                  </a:txBody>
                  <a:tcPr marL="6858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Titel på beslut</a:t>
                      </a:r>
                    </a:p>
                  </a:txBody>
                  <a:tcPr marL="6858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Beskrivning och motivering av beslut</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a:solidFill>
                            <a:schemeClr val="bg1"/>
                          </a:solidFill>
                          <a:effectLst/>
                          <a:latin typeface="+mn-lt"/>
                          <a:ea typeface="Garamond" panose="02020404030301010803" pitchFamily="18" charset="0"/>
                          <a:cs typeface="Times New Roman" panose="02020603050405020304" pitchFamily="18" charset="0"/>
                        </a:rPr>
                        <a:t>Åtgärd av beslut</a:t>
                      </a:r>
                    </a:p>
                  </a:txBody>
                  <a:tcPr marL="6858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a:solidFill>
                            <a:schemeClr val="bg1"/>
                          </a:solidFill>
                          <a:effectLst/>
                          <a:latin typeface="+mn-lt"/>
                          <a:ea typeface="Garamond" panose="02020404030301010803" pitchFamily="18" charset="0"/>
                          <a:cs typeface="Times New Roman" panose="02020603050405020304" pitchFamily="18" charset="0"/>
                        </a:rPr>
                        <a:t>Beslutat av</a:t>
                      </a:r>
                    </a:p>
                  </a:txBody>
                  <a:tcPr marL="6858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Bilaga</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4062997234"/>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4115805222"/>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3740298049"/>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124994922"/>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3007953550"/>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6858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1421808743"/>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5548658D-F372-1202-8FCF-235274A6B5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118805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Dokumentation</a:t>
            </a:r>
          </a:p>
        </p:txBody>
      </p:sp>
      <p:sp>
        <p:nvSpPr>
          <p:cNvPr id="3" name="Platshållare för innehåll 2">
            <a:extLst>
              <a:ext uri="{FF2B5EF4-FFF2-40B4-BE49-F238E27FC236}">
                <a16:creationId xmlns:a16="http://schemas.microsoft.com/office/drawing/2014/main" id="{538C1D3A-901D-80F9-DE08-77F83A1F6A51}"/>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dokumentation är att information ska finnas lättillgänglig för staben. </a:t>
            </a:r>
          </a:p>
          <a:p>
            <a:pPr marL="0" indent="0">
              <a:spcBef>
                <a:spcPts val="800"/>
              </a:spcBef>
              <a:buNone/>
            </a:pPr>
            <a:r>
              <a:rPr lang="sv-SE" sz="1800" b="1" dirty="0"/>
              <a:t>Händelse: </a:t>
            </a:r>
            <a:r>
              <a:rPr lang="sv-SE" sz="1800" dirty="0"/>
              <a:t>[XXX] </a:t>
            </a:r>
          </a:p>
        </p:txBody>
      </p:sp>
      <p:graphicFrame>
        <p:nvGraphicFramePr>
          <p:cNvPr id="9" name="Tabell 8" descr="Visar en mall för dokumentation."/>
          <p:cNvGraphicFramePr>
            <a:graphicFrameLocks noGrp="1"/>
          </p:cNvGraphicFramePr>
          <p:nvPr>
            <p:extLst>
              <p:ext uri="{D42A27DB-BD31-4B8C-83A1-F6EECF244321}">
                <p14:modId xmlns:p14="http://schemas.microsoft.com/office/powerpoint/2010/main" val="1122104417"/>
              </p:ext>
            </p:extLst>
          </p:nvPr>
        </p:nvGraphicFramePr>
        <p:xfrm>
          <a:off x="1062000" y="3513600"/>
          <a:ext cx="10072800" cy="2198880"/>
        </p:xfrm>
        <a:graphic>
          <a:graphicData uri="http://schemas.openxmlformats.org/drawingml/2006/table">
            <a:tbl>
              <a:tblPr firstRow="1" firstCol="1" bandRow="1"/>
              <a:tblGrid>
                <a:gridCol w="1432800">
                  <a:extLst>
                    <a:ext uri="{9D8B030D-6E8A-4147-A177-3AD203B41FA5}">
                      <a16:colId xmlns:a16="http://schemas.microsoft.com/office/drawing/2014/main" val="2271907139"/>
                    </a:ext>
                  </a:extLst>
                </a:gridCol>
                <a:gridCol w="1440000">
                  <a:extLst>
                    <a:ext uri="{9D8B030D-6E8A-4147-A177-3AD203B41FA5}">
                      <a16:colId xmlns:a16="http://schemas.microsoft.com/office/drawing/2014/main" val="847651214"/>
                    </a:ext>
                  </a:extLst>
                </a:gridCol>
                <a:gridCol w="2880000">
                  <a:extLst>
                    <a:ext uri="{9D8B030D-6E8A-4147-A177-3AD203B41FA5}">
                      <a16:colId xmlns:a16="http://schemas.microsoft.com/office/drawing/2014/main" val="184395108"/>
                    </a:ext>
                  </a:extLst>
                </a:gridCol>
                <a:gridCol w="2880000">
                  <a:extLst>
                    <a:ext uri="{9D8B030D-6E8A-4147-A177-3AD203B41FA5}">
                      <a16:colId xmlns:a16="http://schemas.microsoft.com/office/drawing/2014/main" val="2350676679"/>
                    </a:ext>
                  </a:extLst>
                </a:gridCol>
                <a:gridCol w="1440000">
                  <a:extLst>
                    <a:ext uri="{9D8B030D-6E8A-4147-A177-3AD203B41FA5}">
                      <a16:colId xmlns:a16="http://schemas.microsoft.com/office/drawing/2014/main" val="3299757067"/>
                    </a:ext>
                  </a:extLst>
                </a:gridCol>
              </a:tblGrid>
              <a:tr h="518400">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Datum</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Klockslag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Ärende</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Åtgärd</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Signatur</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3770926196"/>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3884812217"/>
                  </a:ext>
                </a:extLst>
              </a:tr>
              <a:tr h="0">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423515012"/>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1621074786"/>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3767106282"/>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2393475945"/>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A4ADECE7-7C68-C8D1-DE59-4D5D8552B8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208983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Om denna presentation: </a:t>
            </a:r>
            <a:r>
              <a:rPr lang="sv-SE" sz="2800" dirty="0">
                <a:solidFill>
                  <a:schemeClr val="tx1"/>
                </a:solidFill>
              </a:rPr>
              <a:t>Version 2023-02-01</a:t>
            </a:r>
          </a:p>
        </p:txBody>
      </p:sp>
      <p:sp>
        <p:nvSpPr>
          <p:cNvPr id="3" name="Platshållare för innehåll 2"/>
          <p:cNvSpPr>
            <a:spLocks noGrp="1"/>
          </p:cNvSpPr>
          <p:nvPr>
            <p:ph idx="1"/>
          </p:nvPr>
        </p:nvSpPr>
        <p:spPr>
          <a:xfrm>
            <a:off x="1782000" y="1998000"/>
            <a:ext cx="8640000" cy="3585600"/>
          </a:xfrm>
        </p:spPr>
        <p:txBody>
          <a:bodyPr lIns="57600" tIns="57600" rIns="57600" bIns="57600"/>
          <a:lstStyle/>
          <a:p>
            <a:pPr marL="172800" indent="-172800">
              <a:spcBef>
                <a:spcPts val="800"/>
              </a:spcBef>
              <a:defRPr/>
            </a:pPr>
            <a:r>
              <a:rPr lang="sv-SE" altLang="sv-SE" sz="1800" dirty="0">
                <a:ea typeface="Verdana" panose="020B0604030504040204" pitchFamily="34" charset="0"/>
                <a:cs typeface="Verdana" panose="020B0604030504040204" pitchFamily="34" charset="0"/>
              </a:rPr>
              <a:t>Detta bildspel, tillsammans med anteckningssidorna, är framtaget för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att underlätta för dig som vill beskriva stabsmetodik</a:t>
            </a:r>
            <a:r>
              <a:rPr lang="sv-SE" altLang="sv-SE" sz="1800" dirty="0">
                <a:solidFill>
                  <a:schemeClr val="tx1"/>
                </a:solidFill>
                <a:ea typeface="Verdana" panose="020B0604030504040204" pitchFamily="34" charset="0"/>
                <a:cs typeface="Verdana" panose="020B0604030504040204" pitchFamily="34" charset="0"/>
              </a:rPr>
              <a:t>, göra en introduktion </a:t>
            </a:r>
            <a:br>
              <a:rPr lang="sv-SE" altLang="sv-SE" sz="1800" dirty="0">
                <a:solidFill>
                  <a:schemeClr val="tx1"/>
                </a:solidFill>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i egen organisation.</a:t>
            </a:r>
          </a:p>
          <a:p>
            <a:pPr marL="172800" lvl="0" indent="-172800">
              <a:spcBef>
                <a:spcPts val="800"/>
              </a:spcBef>
              <a:defRPr/>
            </a:pPr>
            <a:r>
              <a:rPr lang="sv-SE" altLang="sv-SE" sz="1800" dirty="0">
                <a:ea typeface="Verdana" panose="020B0604030504040204" pitchFamily="34" charset="0"/>
                <a:cs typeface="Verdana" panose="020B0604030504040204" pitchFamily="34" charset="0"/>
              </a:rPr>
              <a:t>Självklart får du anpassa och forma presentationen utifrån din målgrupp,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behov och med egna ord. Du kan även välja andra, eller ytterligare, </a:t>
            </a:r>
            <a:br>
              <a:rPr lang="sv-SE" altLang="sv-SE" sz="1800" dirty="0">
                <a:ea typeface="Verdana" panose="020B0604030504040204" pitchFamily="34" charset="0"/>
                <a:cs typeface="Verdana" panose="020B0604030504040204" pitchFamily="34" charset="0"/>
              </a:rPr>
            </a:br>
            <a:r>
              <a:rPr lang="sv-SE" altLang="sv-SE" sz="1800" dirty="0">
                <a:ea typeface="Verdana" panose="020B0604030504040204" pitchFamily="34" charset="0"/>
                <a:cs typeface="Verdana" panose="020B0604030504040204" pitchFamily="34" charset="0"/>
              </a:rPr>
              <a:t>budskap till varje bild. Ange källa.</a:t>
            </a:r>
          </a:p>
          <a:p>
            <a:pPr marL="172800" indent="-172800">
              <a:spcBef>
                <a:spcPts val="800"/>
              </a:spcBef>
              <a:defRPr/>
            </a:pPr>
            <a:r>
              <a:rPr lang="sv-SE" altLang="sv-SE" sz="1800" dirty="0">
                <a:ea typeface="Verdana" panose="020B0604030504040204" pitchFamily="34" charset="0"/>
                <a:cs typeface="Verdana" panose="020B0604030504040204" pitchFamily="34" charset="0"/>
              </a:rPr>
              <a:t>Bildspelet kan komma att uppdateras, så håll utkik på MSB:s hemsida, </a:t>
            </a:r>
            <a:br>
              <a:rPr lang="sv-SE" altLang="sv-SE" sz="1800" dirty="0">
                <a:ea typeface="Verdana" panose="020B0604030504040204" pitchFamily="34" charset="0"/>
                <a:cs typeface="Verdana" panose="020B0604030504040204" pitchFamily="34" charset="0"/>
              </a:rPr>
            </a:br>
            <a:r>
              <a:rPr lang="sv-SE" sz="1800" dirty="0"/>
              <a:t>Har du frågor eller funderingar kring bildspelen eller hur du ska lägga upp </a:t>
            </a:r>
            <a:br>
              <a:rPr lang="sv-SE" sz="1800" dirty="0"/>
            </a:br>
            <a:r>
              <a:rPr lang="sv-SE" sz="1800" dirty="0"/>
              <a:t>din utbildning kan du kontakta </a:t>
            </a:r>
            <a:r>
              <a:rPr lang="sv-SE" sz="1800" dirty="0">
                <a:solidFill>
                  <a:schemeClr val="bg1"/>
                </a:solidFill>
                <a:hlinkClick r:id="rId3"/>
              </a:rPr>
              <a:t>www.msb.se/samverkanledning</a:t>
            </a:r>
            <a:r>
              <a:rPr lang="sv-SE" sz="1800" dirty="0">
                <a:solidFill>
                  <a:schemeClr val="bg1"/>
                </a:solidFill>
                <a:ea typeface="Verdana" panose="020B0604030504040204" pitchFamily="34" charset="0"/>
              </a:rPr>
              <a:t>.</a:t>
            </a:r>
            <a:br>
              <a:rPr lang="sv-SE" sz="1800" dirty="0">
                <a:solidFill>
                  <a:schemeClr val="bg1"/>
                </a:solidFill>
                <a:ea typeface="Verdana" panose="020B0604030504040204" pitchFamily="34" charset="0"/>
              </a:rPr>
            </a:br>
            <a:r>
              <a:rPr lang="sv-SE" altLang="sv-SE" sz="1800" dirty="0">
                <a:ea typeface="Verdana" panose="020B0604030504040204" pitchFamily="34" charset="0"/>
                <a:cs typeface="Verdana" panose="020B0604030504040204" pitchFamily="34" charset="0"/>
              </a:rPr>
              <a:t>Där finns alltid det senaste materialet och informationen.</a:t>
            </a:r>
          </a:p>
        </p:txBody>
      </p:sp>
    </p:spTree>
    <p:extLst>
      <p:ext uri="{BB962C8B-B14F-4D97-AF65-F5344CB8AC3E}">
        <p14:creationId xmlns:p14="http://schemas.microsoft.com/office/powerpoint/2010/main" val="336061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Fakta och antaganden</a:t>
            </a:r>
            <a:endParaRPr lang="sv-SE" sz="2800" dirty="0">
              <a:solidFill>
                <a:srgbClr val="00B050"/>
              </a:solidFill>
            </a:endParaRPr>
          </a:p>
        </p:txBody>
      </p:sp>
      <p:sp>
        <p:nvSpPr>
          <p:cNvPr id="3" name="Platshållare för innehåll 2">
            <a:extLst>
              <a:ext uri="{FF2B5EF4-FFF2-40B4-BE49-F238E27FC236}">
                <a16:creationId xmlns:a16="http://schemas.microsoft.com/office/drawing/2014/main" id="{6D91D49D-8675-BCBD-75A4-8983235197B2}"/>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att arbeta med fakta och antaganden är att få en övergripande bild av vad som har hänt, vilka åtgärder som redan har genomförts och vad som behöver göras för att minimera konsekvenserna av händelsen. </a:t>
            </a:r>
          </a:p>
        </p:txBody>
      </p:sp>
      <p:pic>
        <p:nvPicPr>
          <p:cNvPr id="4" name="image10.png" descr="Staben behöver arbeta med att inhämta fakta och verifiera de antaganden som kommer in som information till staben. "/>
          <p:cNvPicPr/>
          <p:nvPr/>
        </p:nvPicPr>
        <p:blipFill>
          <a:blip r:embed="rId3">
            <a:extLst>
              <a:ext uri="{28A0092B-C50C-407E-A947-70E740481C1C}">
                <a14:useLocalDpi xmlns:a14="http://schemas.microsoft.com/office/drawing/2010/main" val="0"/>
              </a:ext>
            </a:extLst>
          </a:blip>
          <a:srcRect/>
          <a:stretch/>
        </p:blipFill>
        <p:spPr>
          <a:xfrm>
            <a:off x="1079538" y="2995200"/>
            <a:ext cx="10037724" cy="3058160"/>
          </a:xfrm>
          <a:prstGeom prst="rect">
            <a:avLst/>
          </a:prstGeom>
        </p:spPr>
      </p:pic>
      <p:pic>
        <p:nvPicPr>
          <p:cNvPr id="5" name="Framåt" descr="Tillbaka till innehållsförteckning.">
            <a:hlinkClick r:id="rId4" action="ppaction://hlinksldjump"/>
            <a:extLst>
              <a:ext uri="{FF2B5EF4-FFF2-40B4-BE49-F238E27FC236}">
                <a16:creationId xmlns:a16="http://schemas.microsoft.com/office/drawing/2014/main" id="{AD09D5C7-180A-E4B0-9D12-CAD8FAC1A00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314746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Fakta, innebörd och slutsatser</a:t>
            </a:r>
          </a:p>
        </p:txBody>
      </p:sp>
      <p:sp>
        <p:nvSpPr>
          <p:cNvPr id="6" name="Platshållare för innehåll 2"/>
          <p:cNvSpPr>
            <a:spLocks noGrp="1"/>
          </p:cNvSpPr>
          <p:nvPr>
            <p:ph idx="1"/>
          </p:nvPr>
        </p:nvSpPr>
        <p:spPr>
          <a:xfrm>
            <a:off x="1782000" y="1998000"/>
            <a:ext cx="8640000" cy="3585600"/>
          </a:xfrm>
        </p:spPr>
        <p:txBody>
          <a:bodyPr lIns="57600" tIns="57600" rIns="57600" bIns="57600"/>
          <a:lstStyle/>
          <a:p>
            <a:pPr marL="0" indent="0">
              <a:spcBef>
                <a:spcPts val="800"/>
              </a:spcBef>
              <a:spcAft>
                <a:spcPts val="800"/>
              </a:spcAft>
              <a:buNone/>
            </a:pPr>
            <a:r>
              <a:rPr lang="sv-SE" sz="1800" b="1" dirty="0"/>
              <a:t>Syftet</a:t>
            </a:r>
            <a:r>
              <a:rPr lang="sv-SE" sz="1800" dirty="0"/>
              <a:t> med att analysera fakta, innebörd och slutsatser är att på ett strukturerat </a:t>
            </a:r>
            <a:br>
              <a:rPr lang="sv-SE" sz="1800" dirty="0"/>
            </a:br>
            <a:r>
              <a:rPr lang="sv-SE" sz="1800" dirty="0"/>
              <a:t>sätt skapa en plan för vilka uppgifter som behöver göras.</a:t>
            </a:r>
          </a:p>
          <a:p>
            <a:pPr marL="172800" lvl="0" indent="-172800">
              <a:spcBef>
                <a:spcPts val="800"/>
              </a:spcBef>
            </a:pPr>
            <a:r>
              <a:rPr lang="sv-SE" sz="1800" dirty="0">
                <a:ea typeface="Garamond" panose="02020404030301010803" pitchFamily="18" charset="0"/>
                <a:cs typeface="Times New Roman" panose="02020603050405020304" pitchFamily="18" charset="0"/>
              </a:rPr>
              <a:t>Vad har hänt (fakta och antaganden)?</a:t>
            </a:r>
          </a:p>
          <a:p>
            <a:pPr marL="172800" lvl="0" indent="-172800">
              <a:spcBef>
                <a:spcPts val="800"/>
              </a:spcBef>
            </a:pPr>
            <a:r>
              <a:rPr lang="sv-SE" sz="1800" dirty="0">
                <a:ea typeface="Garamond" panose="02020404030301010803" pitchFamily="18" charset="0"/>
                <a:cs typeface="Times New Roman" panose="02020603050405020304" pitchFamily="18" charset="0"/>
              </a:rPr>
              <a:t>Trolig utveckling?</a:t>
            </a:r>
          </a:p>
          <a:p>
            <a:pPr marL="172800" lvl="0" indent="-172800">
              <a:spcBef>
                <a:spcPts val="800"/>
              </a:spcBef>
            </a:pPr>
            <a:r>
              <a:rPr lang="sv-SE" sz="1800" dirty="0">
                <a:ea typeface="Garamond" panose="02020404030301010803" pitchFamily="18" charset="0"/>
                <a:cs typeface="Times New Roman" panose="02020603050405020304" pitchFamily="18" charset="0"/>
              </a:rPr>
              <a:t>Vilka hjälpbehov behöver omhändertas först (prioritering)?</a:t>
            </a:r>
          </a:p>
          <a:p>
            <a:pPr marL="172800" lvl="0" indent="-172800">
              <a:spcBef>
                <a:spcPts val="800"/>
              </a:spcBef>
            </a:pPr>
            <a:r>
              <a:rPr lang="sv-SE" sz="1800" dirty="0">
                <a:ea typeface="Garamond" panose="02020404030301010803" pitchFamily="18" charset="0"/>
                <a:cs typeface="Times New Roman" panose="02020603050405020304" pitchFamily="18" charset="0"/>
              </a:rPr>
              <a:t>Vilka hjälpbehov förväntas uppstå?</a:t>
            </a:r>
          </a:p>
          <a:p>
            <a:pPr marL="172800" lvl="0" indent="-172800">
              <a:spcBef>
                <a:spcPts val="800"/>
              </a:spcBef>
            </a:pPr>
            <a:r>
              <a:rPr lang="sv-SE" sz="1800" dirty="0">
                <a:ea typeface="Garamond" panose="02020404030301010803" pitchFamily="18" charset="0"/>
                <a:cs typeface="Times New Roman" panose="02020603050405020304" pitchFamily="18" charset="0"/>
              </a:rPr>
              <a:t>Vem gör vad?</a:t>
            </a:r>
          </a:p>
          <a:p>
            <a:pPr marL="172800" lvl="0" indent="-172800">
              <a:spcBef>
                <a:spcPts val="800"/>
              </a:spcBef>
            </a:pPr>
            <a:r>
              <a:rPr lang="sv-SE" sz="1800" dirty="0">
                <a:ea typeface="Garamond" panose="02020404030301010803" pitchFamily="18" charset="0"/>
                <a:cs typeface="Times New Roman" panose="02020603050405020304" pitchFamily="18" charset="0"/>
              </a:rPr>
              <a:t>Var genomförs insatserna?</a:t>
            </a:r>
          </a:p>
          <a:p>
            <a:pPr marL="172800" lvl="0" indent="-172800">
              <a:spcBef>
                <a:spcPts val="800"/>
              </a:spcBef>
            </a:pPr>
            <a:r>
              <a:rPr lang="sv-SE" sz="1800" dirty="0">
                <a:ea typeface="Garamond" panose="02020404030301010803" pitchFamily="18" charset="0"/>
                <a:cs typeface="Times New Roman" panose="02020603050405020304" pitchFamily="18" charset="0"/>
              </a:rPr>
              <a:t>Vem genomför insatserna?</a:t>
            </a:r>
            <a:endParaRPr lang="sv-SE" sz="1800" dirty="0"/>
          </a:p>
        </p:txBody>
      </p:sp>
      <p:pic>
        <p:nvPicPr>
          <p:cNvPr id="3" name="Framåt" descr="Tillbaka till innehållsförteckning.">
            <a:hlinkClick r:id="rId3" action="ppaction://hlinksldjump"/>
            <a:extLst>
              <a:ext uri="{FF2B5EF4-FFF2-40B4-BE49-F238E27FC236}">
                <a16:creationId xmlns:a16="http://schemas.microsoft.com/office/drawing/2014/main" id="{81656763-9B78-4A49-6E45-262DC3BA3A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216591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 Fakta Innebörd slutsats</a:t>
            </a:r>
          </a:p>
        </p:txBody>
      </p:sp>
      <p:pic>
        <p:nvPicPr>
          <p:cNvPr id="9" name="Platshållare för innehåll 8" descr="Visar ett foto där fakta, innebörd och slutsatser är beskrivna.">
            <a:extLst>
              <a:ext uri="{FF2B5EF4-FFF2-40B4-BE49-F238E27FC236}">
                <a16:creationId xmlns:a16="http://schemas.microsoft.com/office/drawing/2014/main" id="{0ACA23CA-D3E0-4D96-8616-7E8F292149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2098" y="1998000"/>
            <a:ext cx="4802716" cy="3602037"/>
          </a:xfrm>
          <a:ln w="12700">
            <a:solidFill>
              <a:srgbClr val="6F6E67"/>
            </a:solidFill>
          </a:ln>
        </p:spPr>
      </p:pic>
      <p:sp>
        <p:nvSpPr>
          <p:cNvPr id="4" name="textruta 3"/>
          <p:cNvSpPr txBox="1"/>
          <p:nvPr/>
        </p:nvSpPr>
        <p:spPr>
          <a:xfrm rot="16200000">
            <a:off x="7367771" y="4275552"/>
            <a:ext cx="2421529" cy="227440"/>
          </a:xfrm>
          <a:prstGeom prst="rect">
            <a:avLst/>
          </a:prstGeom>
          <a:noFill/>
        </p:spPr>
        <p:txBody>
          <a:bodyPr wrap="square" lIns="57600" tIns="57600" rIns="57600" rtlCol="0">
            <a:spAutoFit/>
          </a:bodyPr>
          <a:lstStyle/>
          <a:p>
            <a:r>
              <a:rPr lang="sv-SE" sz="800" dirty="0"/>
              <a:t>Foto: Helena Bergholm</a:t>
            </a:r>
          </a:p>
        </p:txBody>
      </p:sp>
    </p:spTree>
    <p:extLst>
      <p:ext uri="{BB962C8B-B14F-4D97-AF65-F5344CB8AC3E}">
        <p14:creationId xmlns:p14="http://schemas.microsoft.com/office/powerpoint/2010/main" val="2412192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Kommunikationsplan</a:t>
            </a:r>
          </a:p>
        </p:txBody>
      </p:sp>
      <p:sp>
        <p:nvSpPr>
          <p:cNvPr id="3" name="Platshållare för innehåll 2">
            <a:extLst>
              <a:ext uri="{FF2B5EF4-FFF2-40B4-BE49-F238E27FC236}">
                <a16:creationId xmlns:a16="http://schemas.microsoft.com/office/drawing/2014/main" id="{DE5D5F30-5835-93FE-6498-101A2B800E09}"/>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en kommunikationsplan är att skapa en överblick över vilka andra aktörer internt och externt som staben behöver samordna sin kommunikation med. </a:t>
            </a:r>
          </a:p>
          <a:p>
            <a:pPr marL="0" indent="0">
              <a:spcBef>
                <a:spcPts val="800"/>
              </a:spcBef>
              <a:buNone/>
            </a:pPr>
            <a:r>
              <a:rPr lang="sv-SE" sz="1800" b="1" dirty="0"/>
              <a:t>Händelse: </a:t>
            </a:r>
            <a:r>
              <a:rPr lang="sv-SE" sz="1800" dirty="0"/>
              <a:t>[XXX] </a:t>
            </a:r>
          </a:p>
        </p:txBody>
      </p:sp>
      <p:graphicFrame>
        <p:nvGraphicFramePr>
          <p:cNvPr id="9" name="Tabell 8" descr="Visar en mall på en kommunikationsplan där staben kan beskriva vilka aktörer internt och externt som de behöver kommunicera med. "/>
          <p:cNvGraphicFramePr>
            <a:graphicFrameLocks noGrp="1"/>
          </p:cNvGraphicFramePr>
          <p:nvPr>
            <p:extLst>
              <p:ext uri="{D42A27DB-BD31-4B8C-83A1-F6EECF244321}">
                <p14:modId xmlns:p14="http://schemas.microsoft.com/office/powerpoint/2010/main" val="3534448384"/>
              </p:ext>
            </p:extLst>
          </p:nvPr>
        </p:nvGraphicFramePr>
        <p:xfrm>
          <a:off x="1062000" y="3513600"/>
          <a:ext cx="10072800" cy="2250000"/>
        </p:xfrm>
        <a:graphic>
          <a:graphicData uri="http://schemas.openxmlformats.org/drawingml/2006/table">
            <a:tbl>
              <a:tblPr firstRow="1" firstCol="1" bandRow="1"/>
              <a:tblGrid>
                <a:gridCol w="1684800">
                  <a:extLst>
                    <a:ext uri="{9D8B030D-6E8A-4147-A177-3AD203B41FA5}">
                      <a16:colId xmlns:a16="http://schemas.microsoft.com/office/drawing/2014/main" val="4131586677"/>
                    </a:ext>
                  </a:extLst>
                </a:gridCol>
                <a:gridCol w="1677600">
                  <a:extLst>
                    <a:ext uri="{9D8B030D-6E8A-4147-A177-3AD203B41FA5}">
                      <a16:colId xmlns:a16="http://schemas.microsoft.com/office/drawing/2014/main" val="1180694771"/>
                    </a:ext>
                  </a:extLst>
                </a:gridCol>
                <a:gridCol w="1677600">
                  <a:extLst>
                    <a:ext uri="{9D8B030D-6E8A-4147-A177-3AD203B41FA5}">
                      <a16:colId xmlns:a16="http://schemas.microsoft.com/office/drawing/2014/main" val="1282389606"/>
                    </a:ext>
                  </a:extLst>
                </a:gridCol>
                <a:gridCol w="1677600">
                  <a:extLst>
                    <a:ext uri="{9D8B030D-6E8A-4147-A177-3AD203B41FA5}">
                      <a16:colId xmlns:a16="http://schemas.microsoft.com/office/drawing/2014/main" val="2591234860"/>
                    </a:ext>
                  </a:extLst>
                </a:gridCol>
                <a:gridCol w="1677600">
                  <a:extLst>
                    <a:ext uri="{9D8B030D-6E8A-4147-A177-3AD203B41FA5}">
                      <a16:colId xmlns:a16="http://schemas.microsoft.com/office/drawing/2014/main" val="734287088"/>
                    </a:ext>
                  </a:extLst>
                </a:gridCol>
                <a:gridCol w="1677600">
                  <a:extLst>
                    <a:ext uri="{9D8B030D-6E8A-4147-A177-3AD203B41FA5}">
                      <a16:colId xmlns:a16="http://schemas.microsoft.com/office/drawing/2014/main" val="3230481090"/>
                    </a:ext>
                  </a:extLst>
                </a:gridCol>
              </a:tblGrid>
              <a:tr h="518400">
                <a:tc>
                  <a:txBody>
                    <a:bodyPr/>
                    <a:lstStyle/>
                    <a:p>
                      <a:pPr marL="0" algn="l" defTabSz="914400" rtl="0" eaLnBrk="1" latinLnBrk="0" hangingPunct="1">
                        <a:spcAft>
                          <a:spcPts val="0"/>
                        </a:spcAft>
                      </a:pPr>
                      <a:r>
                        <a:rPr lang="sv-SE" sz="1200" b="0" kern="120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Aktivitet</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marL="0" algn="l" defTabSz="914400" rtl="0" eaLnBrk="1" latinLnBrk="0" hangingPunct="1">
                        <a:spcAft>
                          <a:spcPts val="0"/>
                        </a:spcAft>
                      </a:pPr>
                      <a:r>
                        <a:rPr lang="sv-SE" sz="1200" b="0" kern="120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Mål/Budskap</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marL="0" algn="l" defTabSz="914400" rtl="0" eaLnBrk="1" latinLnBrk="0" hangingPunct="1">
                        <a:spcAft>
                          <a:spcPts val="0"/>
                        </a:spcAft>
                      </a:pPr>
                      <a:r>
                        <a:rPr lang="sv-SE" sz="1200" b="0" kern="120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Målgrupp</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marL="0" algn="l" defTabSz="914400" rtl="0" eaLnBrk="1" latinLnBrk="0" hangingPunct="1">
                        <a:spcAft>
                          <a:spcPts val="0"/>
                        </a:spcAft>
                      </a:pPr>
                      <a:r>
                        <a:rPr lang="sv-SE" sz="1200" b="0" kern="120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Ansvarig</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marL="0" algn="l" defTabSz="914400" rtl="0" eaLnBrk="1" latinLnBrk="0" hangingPunct="1">
                        <a:spcAft>
                          <a:spcPts val="0"/>
                        </a:spcAft>
                      </a:pPr>
                      <a:r>
                        <a:rPr lang="sv-SE" sz="1200" b="0" kern="120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Tidplan</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marL="0" algn="l" defTabSz="914400" rtl="0" eaLnBrk="1" latinLnBrk="0" hangingPunct="1">
                        <a:spcAft>
                          <a:spcPts val="0"/>
                        </a:spcAft>
                      </a:pPr>
                      <a:r>
                        <a:rPr lang="sv-SE" sz="1200" b="0" kern="120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Budget?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516366026"/>
                  </a:ext>
                </a:extLst>
              </a:tr>
              <a:tr h="345600">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2792758797"/>
                  </a:ext>
                </a:extLst>
              </a:tr>
              <a:tr h="345600">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804278981"/>
                  </a:ext>
                </a:extLst>
              </a:tr>
              <a:tr h="345600">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1564722784"/>
                  </a:ext>
                </a:extLst>
              </a:tr>
              <a:tr h="345600">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467535771"/>
                  </a:ext>
                </a:extLst>
              </a:tr>
              <a:tr h="349200">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marL="0" algn="l" defTabSz="914400" rtl="0" eaLnBrk="1" latinLnBrk="0" hangingPunct="1">
                        <a:spcAft>
                          <a:spcPts val="0"/>
                        </a:spcAft>
                      </a:pPr>
                      <a:r>
                        <a:rPr lang="sv-SE" sz="1200" b="1" kern="120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marL="0" algn="l" defTabSz="914400" rtl="0" eaLnBrk="1" latinLnBrk="0" hangingPunct="1">
                        <a:spcAft>
                          <a:spcPts val="0"/>
                        </a:spcAft>
                      </a:pPr>
                      <a:r>
                        <a:rPr lang="sv-SE" sz="1200" b="1" kern="1200" dirty="0">
                          <a:solidFill>
                            <a:schemeClr val="tx1"/>
                          </a:solidFill>
                          <a:effectLst/>
                          <a:latin typeface="Arial" panose="020B0604020202020204" pitchFamily="34" charset="0"/>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2785665151"/>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97A744DD-0E97-BCF8-4F63-1B0835962A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830402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Kontaktlista</a:t>
            </a:r>
          </a:p>
        </p:txBody>
      </p:sp>
      <p:sp>
        <p:nvSpPr>
          <p:cNvPr id="3" name="Platshållare för innehåll 2">
            <a:extLst>
              <a:ext uri="{FF2B5EF4-FFF2-40B4-BE49-F238E27FC236}">
                <a16:creationId xmlns:a16="http://schemas.microsoft.com/office/drawing/2014/main" id="{18417E93-48BE-AA5A-2FDB-B559345BAAFA}"/>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en kontaktlista är att ha en samlad bild över vilka personer som kan arbeta i staben utifrån sin specifika kompetens. </a:t>
            </a:r>
          </a:p>
          <a:p>
            <a:pPr marL="0" indent="0">
              <a:spcBef>
                <a:spcPts val="800"/>
              </a:spcBef>
              <a:buNone/>
            </a:pPr>
            <a:r>
              <a:rPr lang="sv-SE" sz="1800" b="1" dirty="0"/>
              <a:t>Händelse: </a:t>
            </a:r>
            <a:r>
              <a:rPr lang="sv-SE" sz="1800" dirty="0"/>
              <a:t>[XXX] </a:t>
            </a:r>
          </a:p>
        </p:txBody>
      </p:sp>
      <p:graphicFrame>
        <p:nvGraphicFramePr>
          <p:cNvPr id="9" name="Tabell 8" descr="Visar en mall på en kontaktlista som staben kan använda för att få en överblick av vilka personer som kan arbeta i staben och när. "/>
          <p:cNvGraphicFramePr>
            <a:graphicFrameLocks noGrp="1"/>
          </p:cNvGraphicFramePr>
          <p:nvPr>
            <p:extLst>
              <p:ext uri="{D42A27DB-BD31-4B8C-83A1-F6EECF244321}">
                <p14:modId xmlns:p14="http://schemas.microsoft.com/office/powerpoint/2010/main" val="2937057094"/>
              </p:ext>
            </p:extLst>
          </p:nvPr>
        </p:nvGraphicFramePr>
        <p:xfrm>
          <a:off x="1062000" y="3513600"/>
          <a:ext cx="10072800" cy="2246704"/>
        </p:xfrm>
        <a:graphic>
          <a:graphicData uri="http://schemas.openxmlformats.org/drawingml/2006/table">
            <a:tbl>
              <a:tblPr firstRow="1" firstCol="1" bandRow="1"/>
              <a:tblGrid>
                <a:gridCol w="1119600">
                  <a:extLst>
                    <a:ext uri="{9D8B030D-6E8A-4147-A177-3AD203B41FA5}">
                      <a16:colId xmlns:a16="http://schemas.microsoft.com/office/drawing/2014/main" val="215649196"/>
                    </a:ext>
                  </a:extLst>
                </a:gridCol>
                <a:gridCol w="1008000">
                  <a:extLst>
                    <a:ext uri="{9D8B030D-6E8A-4147-A177-3AD203B41FA5}">
                      <a16:colId xmlns:a16="http://schemas.microsoft.com/office/drawing/2014/main" val="3442421668"/>
                    </a:ext>
                  </a:extLst>
                </a:gridCol>
                <a:gridCol w="1119600">
                  <a:extLst>
                    <a:ext uri="{9D8B030D-6E8A-4147-A177-3AD203B41FA5}">
                      <a16:colId xmlns:a16="http://schemas.microsoft.com/office/drawing/2014/main" val="1372478421"/>
                    </a:ext>
                  </a:extLst>
                </a:gridCol>
                <a:gridCol w="1119600">
                  <a:extLst>
                    <a:ext uri="{9D8B030D-6E8A-4147-A177-3AD203B41FA5}">
                      <a16:colId xmlns:a16="http://schemas.microsoft.com/office/drawing/2014/main" val="1166309908"/>
                    </a:ext>
                  </a:extLst>
                </a:gridCol>
                <a:gridCol w="1119600">
                  <a:extLst>
                    <a:ext uri="{9D8B030D-6E8A-4147-A177-3AD203B41FA5}">
                      <a16:colId xmlns:a16="http://schemas.microsoft.com/office/drawing/2014/main" val="3541033570"/>
                    </a:ext>
                  </a:extLst>
                </a:gridCol>
                <a:gridCol w="1119600">
                  <a:extLst>
                    <a:ext uri="{9D8B030D-6E8A-4147-A177-3AD203B41FA5}">
                      <a16:colId xmlns:a16="http://schemas.microsoft.com/office/drawing/2014/main" val="2388944349"/>
                    </a:ext>
                  </a:extLst>
                </a:gridCol>
                <a:gridCol w="1227600">
                  <a:extLst>
                    <a:ext uri="{9D8B030D-6E8A-4147-A177-3AD203B41FA5}">
                      <a16:colId xmlns:a16="http://schemas.microsoft.com/office/drawing/2014/main" val="74233308"/>
                    </a:ext>
                  </a:extLst>
                </a:gridCol>
                <a:gridCol w="1119600">
                  <a:extLst>
                    <a:ext uri="{9D8B030D-6E8A-4147-A177-3AD203B41FA5}">
                      <a16:colId xmlns:a16="http://schemas.microsoft.com/office/drawing/2014/main" val="1597624372"/>
                    </a:ext>
                  </a:extLst>
                </a:gridCol>
                <a:gridCol w="1119600">
                  <a:extLst>
                    <a:ext uri="{9D8B030D-6E8A-4147-A177-3AD203B41FA5}">
                      <a16:colId xmlns:a16="http://schemas.microsoft.com/office/drawing/2014/main" val="2958443716"/>
                    </a:ext>
                  </a:extLst>
                </a:gridCol>
              </a:tblGrid>
              <a:tr h="518400">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Namn</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Titel</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Specifik kunskap</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E-post</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Tel arbete</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Tel privat</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Särskilda omständig­heter*</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Chef</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Arial" panose="020B0604020202020204" pitchFamily="34" charset="0"/>
                          <a:ea typeface="Garamond" panose="02020404030301010803" pitchFamily="18" charset="0"/>
                          <a:cs typeface="Times New Roman" panose="02020603050405020304" pitchFamily="18" charset="0"/>
                        </a:rPr>
                        <a:t>Kost</a:t>
                      </a:r>
                      <a:endParaRPr lang="sv-SE" sz="1200" b="0" dirty="0">
                        <a:solidFill>
                          <a:schemeClr val="bg1"/>
                        </a:solidFill>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2362757942"/>
                  </a:ext>
                </a:extLst>
              </a:tr>
              <a:tr h="345904">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04498866"/>
                  </a:ext>
                </a:extLst>
              </a:tr>
              <a:tr h="345600">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80000"/>
                      </a:schemeClr>
                    </a:solidFill>
                  </a:tcPr>
                </a:tc>
                <a:extLst>
                  <a:ext uri="{0D108BD9-81ED-4DB2-BD59-A6C34878D82A}">
                    <a16:rowId xmlns:a16="http://schemas.microsoft.com/office/drawing/2014/main" val="2210062857"/>
                  </a:ext>
                </a:extLst>
              </a:tr>
              <a:tr h="345600">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60000"/>
                      </a:schemeClr>
                    </a:solidFill>
                  </a:tcPr>
                </a:tc>
                <a:extLst>
                  <a:ext uri="{0D108BD9-81ED-4DB2-BD59-A6C34878D82A}">
                    <a16:rowId xmlns:a16="http://schemas.microsoft.com/office/drawing/2014/main" val="4086621632"/>
                  </a:ext>
                </a:extLst>
              </a:tr>
              <a:tr h="345600">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tc>
                  <a:txBody>
                    <a:bodyPr/>
                    <a:lstStyle/>
                    <a:p>
                      <a:pPr>
                        <a:spcAft>
                          <a:spcPts val="0"/>
                        </a:spcAft>
                      </a:pPr>
                      <a:r>
                        <a:rPr lang="sv-SE" sz="1200">
                          <a:effectLst/>
                          <a:latin typeface="Arial" panose="020B0604020202020204" pitchFamily="34" charset="0"/>
                          <a:ea typeface="Garamond" panose="02020404030301010803" pitchFamily="18" charset="0"/>
                          <a:cs typeface="Times New Roman" panose="02020603050405020304" pitchFamily="18" charset="0"/>
                        </a:rPr>
                        <a:t> </a:t>
                      </a: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tc>
                  <a:txBody>
                    <a:bodyPr/>
                    <a:lstStyle/>
                    <a:p>
                      <a:pPr>
                        <a:spcAft>
                          <a:spcPts val="0"/>
                        </a:spcAft>
                      </a:pPr>
                      <a:r>
                        <a:rPr lang="sv-SE" sz="1200" dirty="0">
                          <a:effectLst/>
                          <a:latin typeface="Arial" panose="020B0604020202020204" pitchFamily="34" charset="0"/>
                          <a:ea typeface="Garamond" panose="02020404030301010803" pitchFamily="18" charset="0"/>
                          <a:cs typeface="Times New Roman" panose="02020603050405020304" pitchFamily="18" charset="0"/>
                        </a:rPr>
                        <a:t> </a:t>
                      </a: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40000"/>
                      </a:schemeClr>
                    </a:solidFill>
                  </a:tcPr>
                </a:tc>
                <a:extLst>
                  <a:ext uri="{0D108BD9-81ED-4DB2-BD59-A6C34878D82A}">
                    <a16:rowId xmlns:a16="http://schemas.microsoft.com/office/drawing/2014/main" val="2217413909"/>
                  </a:ext>
                </a:extLst>
              </a:tr>
              <a:tr h="345600">
                <a:tc>
                  <a:txBody>
                    <a:bodyPr/>
                    <a:lstStyle/>
                    <a:p>
                      <a:pPr>
                        <a:spcAft>
                          <a:spcPts val="0"/>
                        </a:spcAft>
                      </a:pP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tc>
                  <a:txBody>
                    <a:bodyPr/>
                    <a:lstStyle/>
                    <a:p>
                      <a:pPr>
                        <a:spcAft>
                          <a:spcPts val="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tc>
                  <a:txBody>
                    <a:bodyPr/>
                    <a:lstStyle/>
                    <a:p>
                      <a:pPr>
                        <a:spcAft>
                          <a:spcPts val="0"/>
                        </a:spcAft>
                      </a:pP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tc>
                  <a:txBody>
                    <a:bodyPr/>
                    <a:lstStyle/>
                    <a:p>
                      <a:pPr>
                        <a:spcAft>
                          <a:spcPts val="0"/>
                        </a:spcAft>
                      </a:pP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tc>
                  <a:txBody>
                    <a:bodyPr/>
                    <a:lstStyle/>
                    <a:p>
                      <a:pPr>
                        <a:spcAft>
                          <a:spcPts val="0"/>
                        </a:spcAft>
                      </a:pPr>
                      <a:endParaRPr lang="sv-SE" sz="120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tc>
                  <a:txBody>
                    <a:bodyPr/>
                    <a:lstStyle/>
                    <a:p>
                      <a:pPr>
                        <a:spcAft>
                          <a:spcPts val="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tc>
                  <a:txBody>
                    <a:bodyPr/>
                    <a:lstStyle/>
                    <a:p>
                      <a:pPr>
                        <a:spcAft>
                          <a:spcPts val="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tc>
                  <a:txBody>
                    <a:bodyPr/>
                    <a:lstStyle/>
                    <a:p>
                      <a:pPr>
                        <a:spcAft>
                          <a:spcPts val="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tc>
                  <a:txBody>
                    <a:bodyPr/>
                    <a:lstStyle/>
                    <a:p>
                      <a:pPr>
                        <a:spcAft>
                          <a:spcPts val="0"/>
                        </a:spcAft>
                      </a:pPr>
                      <a:endParaRPr lang="sv-SE" sz="1200" dirty="0">
                        <a:effectLst/>
                        <a:latin typeface="Garamond" panose="02020404030301010803" pitchFamily="18" charset="0"/>
                        <a:ea typeface="Garamond" panose="02020404030301010803" pitchFamily="18" charset="0"/>
                        <a:cs typeface="Times New Roman" panose="02020603050405020304" pitchFamily="18" charset="0"/>
                      </a:endParaRP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0330264"/>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9FA2C5FB-CBB0-CE6A-D742-6201A91B33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3976947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Loggbok</a:t>
            </a:r>
          </a:p>
        </p:txBody>
      </p:sp>
      <p:sp>
        <p:nvSpPr>
          <p:cNvPr id="3" name="Platshållare för innehåll 2">
            <a:extLst>
              <a:ext uri="{FF2B5EF4-FFF2-40B4-BE49-F238E27FC236}">
                <a16:creationId xmlns:a16="http://schemas.microsoft.com/office/drawing/2014/main" id="{DC8186BD-61BD-5525-24EC-E7DDA7EBDE6F}"/>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att föra loggbok är att få en samlad dokumentation av stabens fortlöpande arbete. </a:t>
            </a:r>
          </a:p>
          <a:p>
            <a:pPr marL="0" indent="0">
              <a:spcBef>
                <a:spcPts val="800"/>
              </a:spcBef>
              <a:buNone/>
            </a:pPr>
            <a:r>
              <a:rPr lang="sv-SE" sz="1800" b="1" dirty="0"/>
              <a:t>Händelse: </a:t>
            </a:r>
            <a:r>
              <a:rPr lang="sv-SE" sz="1800" dirty="0"/>
              <a:t>[XXX] </a:t>
            </a:r>
          </a:p>
        </p:txBody>
      </p:sp>
      <p:graphicFrame>
        <p:nvGraphicFramePr>
          <p:cNvPr id="9" name="Tabell 8" descr="Visar en mall på en loggbok som staben kan använda för att dokumentera arbetet i staben."/>
          <p:cNvGraphicFramePr>
            <a:graphicFrameLocks noGrp="1"/>
          </p:cNvGraphicFramePr>
          <p:nvPr>
            <p:extLst>
              <p:ext uri="{D42A27DB-BD31-4B8C-83A1-F6EECF244321}">
                <p14:modId xmlns:p14="http://schemas.microsoft.com/office/powerpoint/2010/main" val="3169174165"/>
              </p:ext>
            </p:extLst>
          </p:nvPr>
        </p:nvGraphicFramePr>
        <p:xfrm>
          <a:off x="1062000" y="3513600"/>
          <a:ext cx="10072800" cy="2246400"/>
        </p:xfrm>
        <a:graphic>
          <a:graphicData uri="http://schemas.openxmlformats.org/drawingml/2006/table">
            <a:tbl>
              <a:tblPr firstRow="1" firstCol="1" bandRow="1"/>
              <a:tblGrid>
                <a:gridCol w="1188000">
                  <a:extLst>
                    <a:ext uri="{9D8B030D-6E8A-4147-A177-3AD203B41FA5}">
                      <a16:colId xmlns:a16="http://schemas.microsoft.com/office/drawing/2014/main" val="1852400131"/>
                    </a:ext>
                  </a:extLst>
                </a:gridCol>
                <a:gridCol w="1152000">
                  <a:extLst>
                    <a:ext uri="{9D8B030D-6E8A-4147-A177-3AD203B41FA5}">
                      <a16:colId xmlns:a16="http://schemas.microsoft.com/office/drawing/2014/main" val="4288607515"/>
                    </a:ext>
                  </a:extLst>
                </a:gridCol>
                <a:gridCol w="4276800">
                  <a:extLst>
                    <a:ext uri="{9D8B030D-6E8A-4147-A177-3AD203B41FA5}">
                      <a16:colId xmlns:a16="http://schemas.microsoft.com/office/drawing/2014/main" val="780438743"/>
                    </a:ext>
                  </a:extLst>
                </a:gridCol>
                <a:gridCol w="1152000">
                  <a:extLst>
                    <a:ext uri="{9D8B030D-6E8A-4147-A177-3AD203B41FA5}">
                      <a16:colId xmlns:a16="http://schemas.microsoft.com/office/drawing/2014/main" val="3320962763"/>
                    </a:ext>
                  </a:extLst>
                </a:gridCol>
                <a:gridCol w="2304000">
                  <a:extLst>
                    <a:ext uri="{9D8B030D-6E8A-4147-A177-3AD203B41FA5}">
                      <a16:colId xmlns:a16="http://schemas.microsoft.com/office/drawing/2014/main" val="930807352"/>
                    </a:ext>
                  </a:extLst>
                </a:gridCol>
              </a:tblGrid>
              <a:tr h="518400">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Datum</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Tid</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Händelse</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Signatur</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Övrigt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1462706964"/>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2539296901"/>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1727395378"/>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68277131"/>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2304779010"/>
                  </a:ext>
                </a:extLst>
              </a:tr>
              <a:tr h="345600">
                <a:tc>
                  <a:txBody>
                    <a:bodyPr/>
                    <a:lstStyle/>
                    <a:p>
                      <a:pPr>
                        <a:spcAft>
                          <a:spcPts val="0"/>
                        </a:spcAft>
                      </a:pP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3896694208"/>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DE506371-5A23-5C7D-6757-F3676AC740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125089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Lägesbild</a:t>
            </a:r>
          </a:p>
        </p:txBody>
      </p:sp>
      <p:sp>
        <p:nvSpPr>
          <p:cNvPr id="6" name="Platshållare för innehåll 2"/>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att skapa en lägesbild är att </a:t>
            </a:r>
            <a:br>
              <a:rPr lang="sv-SE" sz="1800" dirty="0"/>
            </a:br>
            <a:r>
              <a:rPr lang="sv-SE" sz="1800" dirty="0"/>
              <a:t>få en överblick över tillgänglig information </a:t>
            </a:r>
            <a:br>
              <a:rPr lang="sv-SE" sz="1800" dirty="0"/>
            </a:br>
            <a:r>
              <a:rPr lang="sv-SE" sz="1800" dirty="0"/>
              <a:t>och en helhetssyn över händelsen. </a:t>
            </a:r>
          </a:p>
          <a:p>
            <a:pPr marL="0" indent="0">
              <a:spcBef>
                <a:spcPts val="800"/>
              </a:spcBef>
              <a:buNone/>
            </a:pPr>
            <a:r>
              <a:rPr lang="sv-SE" sz="1800" b="1" dirty="0"/>
              <a:t>Händelse: </a:t>
            </a:r>
            <a:r>
              <a:rPr lang="sv-SE" sz="1800" dirty="0"/>
              <a:t>[XXX] </a:t>
            </a:r>
          </a:p>
        </p:txBody>
      </p:sp>
      <p:pic>
        <p:nvPicPr>
          <p:cNvPr id="5" name="image8.jpeg" descr="Visar en mall på vad en lägesbild behöver innehålla "/>
          <p:cNvPicPr/>
          <p:nvPr/>
        </p:nvPicPr>
        <p:blipFill>
          <a:blip r:embed="rId3" cstate="print"/>
          <a:stretch>
            <a:fillRect/>
          </a:stretch>
        </p:blipFill>
        <p:spPr>
          <a:xfrm>
            <a:off x="6403851" y="1676779"/>
            <a:ext cx="5131425" cy="3763138"/>
          </a:xfrm>
          <a:prstGeom prst="rect">
            <a:avLst/>
          </a:prstGeom>
        </p:spPr>
      </p:pic>
      <p:sp>
        <p:nvSpPr>
          <p:cNvPr id="3" name="textruta 2"/>
          <p:cNvSpPr txBox="1"/>
          <p:nvPr/>
        </p:nvSpPr>
        <p:spPr>
          <a:xfrm>
            <a:off x="6403851" y="5438010"/>
            <a:ext cx="4058110" cy="239436"/>
          </a:xfrm>
          <a:prstGeom prst="rect">
            <a:avLst/>
          </a:prstGeom>
          <a:noFill/>
        </p:spPr>
        <p:txBody>
          <a:bodyPr wrap="none" lIns="57600" tIns="57600" rIns="57600" bIns="57600" rtlCol="0">
            <a:spAutoFit/>
          </a:bodyPr>
          <a:lstStyle/>
          <a:p>
            <a:r>
              <a:rPr lang="sv-SE" sz="800" dirty="0"/>
              <a:t>Källa: MSB, Gemensamma Grunder för samverkan och ledning vid samhällsstörningar</a:t>
            </a:r>
          </a:p>
        </p:txBody>
      </p:sp>
      <p:pic>
        <p:nvPicPr>
          <p:cNvPr id="4" name="Framåt" descr="Tillbaka till innehållsförteckning.">
            <a:hlinkClick r:id="rId4" action="ppaction://hlinksldjump"/>
            <a:extLst>
              <a:ext uri="{FF2B5EF4-FFF2-40B4-BE49-F238E27FC236}">
                <a16:creationId xmlns:a16="http://schemas.microsoft.com/office/drawing/2014/main" id="{7D17CE66-564B-65EA-E8AA-9E7A8E02EA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567469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 Första lägesbilden</a:t>
            </a:r>
          </a:p>
        </p:txBody>
      </p:sp>
      <p:pic>
        <p:nvPicPr>
          <p:cNvPr id="8" name="Platshållare för innehåll 7" descr="Visar ett foto på hur en stab i en utbildningssituation har gjort en förstalägesbild. ">
            <a:extLst>
              <a:ext uri="{FF2B5EF4-FFF2-40B4-BE49-F238E27FC236}">
                <a16:creationId xmlns:a16="http://schemas.microsoft.com/office/drawing/2014/main" id="{8744C79A-53A6-68CC-3D55-8E48EA57EB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2634" y="1998663"/>
            <a:ext cx="4779433" cy="3584575"/>
          </a:xfrm>
          <a:ln w="12700">
            <a:solidFill>
              <a:srgbClr val="6F6E67"/>
            </a:solidFill>
          </a:ln>
        </p:spPr>
      </p:pic>
      <p:sp>
        <p:nvSpPr>
          <p:cNvPr id="4" name="textruta 3"/>
          <p:cNvSpPr txBox="1"/>
          <p:nvPr/>
        </p:nvSpPr>
        <p:spPr>
          <a:xfrm rot="16200000">
            <a:off x="7747262" y="4598996"/>
            <a:ext cx="1729047" cy="239436"/>
          </a:xfrm>
          <a:prstGeom prst="rect">
            <a:avLst/>
          </a:prstGeom>
          <a:noFill/>
        </p:spPr>
        <p:txBody>
          <a:bodyPr wrap="square" lIns="57600" tIns="57600" rIns="57600" bIns="57600" rtlCol="0">
            <a:spAutoFit/>
          </a:bodyPr>
          <a:lstStyle/>
          <a:p>
            <a:r>
              <a:rPr lang="sv-SE" sz="800" dirty="0"/>
              <a:t>Foto: Helena Bergholm</a:t>
            </a:r>
          </a:p>
        </p:txBody>
      </p:sp>
    </p:spTree>
    <p:extLst>
      <p:ext uri="{BB962C8B-B14F-4D97-AF65-F5344CB8AC3E}">
        <p14:creationId xmlns:p14="http://schemas.microsoft.com/office/powerpoint/2010/main" val="474805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Operativ rytm</a:t>
            </a:r>
          </a:p>
        </p:txBody>
      </p:sp>
      <p:sp>
        <p:nvSpPr>
          <p:cNvPr id="3" name="Platshållare för innehåll 2">
            <a:extLst>
              <a:ext uri="{FF2B5EF4-FFF2-40B4-BE49-F238E27FC236}">
                <a16:creationId xmlns:a16="http://schemas.microsoft.com/office/drawing/2014/main" id="{0BDF932D-C7C2-EE2E-17CB-596A90F606C7}"/>
              </a:ext>
            </a:extLst>
          </p:cNvPr>
          <p:cNvSpPr>
            <a:spLocks noGrp="1"/>
          </p:cNvSpPr>
          <p:nvPr>
            <p:ph idx="1"/>
          </p:nvPr>
        </p:nvSpPr>
        <p:spPr>
          <a:xfrm>
            <a:off x="1782000" y="1998000"/>
            <a:ext cx="8632800" cy="3585600"/>
          </a:xfrm>
        </p:spPr>
        <p:txBody>
          <a:bodyPr lIns="57600" tIns="57600" rIns="57600" bIns="57600"/>
          <a:lstStyle/>
          <a:p>
            <a:pPr marL="0" indent="0">
              <a:spcBef>
                <a:spcPts val="800"/>
              </a:spcBef>
              <a:buNone/>
            </a:pPr>
            <a:r>
              <a:rPr lang="sv-SE" sz="1800" b="1" dirty="0"/>
              <a:t>Syftet</a:t>
            </a:r>
            <a:r>
              <a:rPr lang="sv-SE" sz="1800" dirty="0"/>
              <a:t> med att skapa en operativ </a:t>
            </a:r>
            <a:br>
              <a:rPr lang="sv-SE" sz="1800" dirty="0"/>
            </a:br>
            <a:r>
              <a:rPr lang="sv-SE" sz="1800" dirty="0"/>
              <a:t>rytm i staben är att möta de behov </a:t>
            </a:r>
            <a:br>
              <a:rPr lang="sv-SE" sz="1800" dirty="0"/>
            </a:br>
            <a:r>
              <a:rPr lang="sv-SE" sz="1800" dirty="0"/>
              <a:t>som uppstår i hanteringen </a:t>
            </a:r>
            <a:br>
              <a:rPr lang="sv-SE" sz="1800" dirty="0"/>
            </a:br>
            <a:r>
              <a:rPr lang="sv-SE" sz="1800" dirty="0"/>
              <a:t>av händelsen.</a:t>
            </a:r>
          </a:p>
          <a:p>
            <a:pPr marL="0" indent="0">
              <a:spcBef>
                <a:spcPts val="800"/>
              </a:spcBef>
              <a:buNone/>
            </a:pPr>
            <a:r>
              <a:rPr lang="sv-SE" sz="1800" b="1" dirty="0"/>
              <a:t>Händelse: </a:t>
            </a:r>
            <a:r>
              <a:rPr lang="sv-SE" sz="1800" dirty="0"/>
              <a:t>[XXX]</a:t>
            </a:r>
          </a:p>
        </p:txBody>
      </p:sp>
      <p:pic>
        <p:nvPicPr>
          <p:cNvPr id="6" name="image6.png" descr="En mall på hur staben kan beskriva och visualisera sitt operativa tempo. "/>
          <p:cNvPicPr>
            <a:picLocks noChangeAspect="1"/>
          </p:cNvPicPr>
          <p:nvPr/>
        </p:nvPicPr>
        <p:blipFill>
          <a:blip r:embed="rId3" cstate="print"/>
          <a:stretch>
            <a:fillRect/>
          </a:stretch>
        </p:blipFill>
        <p:spPr>
          <a:xfrm>
            <a:off x="5388210" y="1994254"/>
            <a:ext cx="5457600" cy="3024464"/>
          </a:xfrm>
          <a:prstGeom prst="rect">
            <a:avLst/>
          </a:prstGeom>
        </p:spPr>
      </p:pic>
      <p:pic>
        <p:nvPicPr>
          <p:cNvPr id="4" name="Framåt" descr="Tillbaka till innehållsförteckning.">
            <a:hlinkClick r:id="rId4" action="ppaction://hlinksldjump"/>
            <a:extLst>
              <a:ext uri="{FF2B5EF4-FFF2-40B4-BE49-F238E27FC236}">
                <a16:creationId xmlns:a16="http://schemas.microsoft.com/office/drawing/2014/main" id="{287DCC4D-633E-4EF3-C9A7-6804B4FABF8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370805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a:lstStyle/>
          <a:p>
            <a:pPr>
              <a:lnSpc>
                <a:spcPts val="3600"/>
              </a:lnSpc>
            </a:pPr>
            <a:r>
              <a:rPr lang="sv-SE" sz="2800" dirty="0">
                <a:solidFill>
                  <a:schemeClr val="tx1"/>
                </a:solidFill>
              </a:rPr>
              <a:t>Plan för informationsinhämtning</a:t>
            </a:r>
          </a:p>
        </p:txBody>
      </p:sp>
      <p:sp>
        <p:nvSpPr>
          <p:cNvPr id="3" name="Platshållare för innehåll 2">
            <a:extLst>
              <a:ext uri="{FF2B5EF4-FFF2-40B4-BE49-F238E27FC236}">
                <a16:creationId xmlns:a16="http://schemas.microsoft.com/office/drawing/2014/main" id="{F26B4C12-A156-51BB-8E98-4EC0C8619E6A}"/>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 </a:t>
            </a:r>
            <a:r>
              <a:rPr lang="sv-SE" sz="1800" dirty="0"/>
              <a:t>med en plan för informationsinhämtning är att identifiera vilken information som saknas för att staben ska kunna lösa sina uppgifter.</a:t>
            </a:r>
          </a:p>
          <a:p>
            <a:pPr marL="0" indent="0">
              <a:spcBef>
                <a:spcPts val="800"/>
              </a:spcBef>
              <a:buFont typeface="Arial" panose="020B0604020202020204" pitchFamily="34" charset="0"/>
              <a:buNone/>
            </a:pPr>
            <a:r>
              <a:rPr lang="sv-SE" sz="1800" b="1" dirty="0"/>
              <a:t>Händelse: </a:t>
            </a:r>
            <a:r>
              <a:rPr lang="sv-SE" sz="1800" dirty="0"/>
              <a:t>[XXX]</a:t>
            </a:r>
          </a:p>
        </p:txBody>
      </p:sp>
      <p:graphicFrame>
        <p:nvGraphicFramePr>
          <p:cNvPr id="9" name="Tabell 8" descr="En mall på hur staben systematiskt kan dokumentera informationshämtning. "/>
          <p:cNvGraphicFramePr>
            <a:graphicFrameLocks noGrp="1"/>
          </p:cNvGraphicFramePr>
          <p:nvPr>
            <p:extLst>
              <p:ext uri="{D42A27DB-BD31-4B8C-83A1-F6EECF244321}">
                <p14:modId xmlns:p14="http://schemas.microsoft.com/office/powerpoint/2010/main" val="3147326674"/>
              </p:ext>
            </p:extLst>
          </p:nvPr>
        </p:nvGraphicFramePr>
        <p:xfrm>
          <a:off x="1062000" y="3513600"/>
          <a:ext cx="10072800" cy="2247075"/>
        </p:xfrm>
        <a:graphic>
          <a:graphicData uri="http://schemas.openxmlformats.org/drawingml/2006/table">
            <a:tbl>
              <a:tblPr firstRow="1" firstCol="1" bandRow="1"/>
              <a:tblGrid>
                <a:gridCol w="2008800">
                  <a:extLst>
                    <a:ext uri="{9D8B030D-6E8A-4147-A177-3AD203B41FA5}">
                      <a16:colId xmlns:a16="http://schemas.microsoft.com/office/drawing/2014/main" val="2982834200"/>
                    </a:ext>
                  </a:extLst>
                </a:gridCol>
                <a:gridCol w="2016000">
                  <a:extLst>
                    <a:ext uri="{9D8B030D-6E8A-4147-A177-3AD203B41FA5}">
                      <a16:colId xmlns:a16="http://schemas.microsoft.com/office/drawing/2014/main" val="786519835"/>
                    </a:ext>
                  </a:extLst>
                </a:gridCol>
                <a:gridCol w="2016000">
                  <a:extLst>
                    <a:ext uri="{9D8B030D-6E8A-4147-A177-3AD203B41FA5}">
                      <a16:colId xmlns:a16="http://schemas.microsoft.com/office/drawing/2014/main" val="1748358984"/>
                    </a:ext>
                  </a:extLst>
                </a:gridCol>
                <a:gridCol w="2016000">
                  <a:extLst>
                    <a:ext uri="{9D8B030D-6E8A-4147-A177-3AD203B41FA5}">
                      <a16:colId xmlns:a16="http://schemas.microsoft.com/office/drawing/2014/main" val="3951794377"/>
                    </a:ext>
                  </a:extLst>
                </a:gridCol>
                <a:gridCol w="2016000">
                  <a:extLst>
                    <a:ext uri="{9D8B030D-6E8A-4147-A177-3AD203B41FA5}">
                      <a16:colId xmlns:a16="http://schemas.microsoft.com/office/drawing/2014/main" val="284156132"/>
                    </a:ext>
                  </a:extLst>
                </a:gridCol>
              </a:tblGrid>
              <a:tr h="518400">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Behov</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Vem</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När</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Hur</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Övrigt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1315938396"/>
                  </a:ext>
                </a:extLst>
              </a:tr>
              <a:tr h="346275">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609604487"/>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899961492"/>
                  </a:ext>
                </a:extLst>
              </a:tr>
              <a:tr h="345600">
                <a:tc>
                  <a:txBody>
                    <a:bodyPr/>
                    <a:lstStyle/>
                    <a:p>
                      <a:pPr algn="l">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4164055850"/>
                  </a:ext>
                </a:extLst>
              </a:tr>
              <a:tr h="345600">
                <a:tc>
                  <a:txBody>
                    <a:bodyPr/>
                    <a:lstStyle/>
                    <a:p>
                      <a:pPr algn="l">
                        <a:spcAft>
                          <a:spcPts val="0"/>
                        </a:spcAft>
                      </a:pPr>
                      <a:r>
                        <a:rPr lang="sv-SE" sz="1200" b="1" dirty="0">
                          <a:effectLst/>
                          <a:latin typeface="+mn-lt"/>
                          <a:ea typeface="Garamond" panose="02020404030301010803" pitchFamily="18" charset="0"/>
                          <a:cs typeface="Times New Roman" panose="02020603050405020304" pitchFamily="18" charset="0"/>
                        </a:rPr>
                        <a:t> </a:t>
                      </a: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461708893"/>
                  </a:ext>
                </a:extLst>
              </a:tr>
              <a:tr h="345600">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lgn="l">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4002775424"/>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6D638054-0AE7-67D1-033F-D495700D04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404268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Instruktioner till dig som ska använda bildspelet</a:t>
            </a:r>
          </a:p>
        </p:txBody>
      </p:sp>
      <p:sp>
        <p:nvSpPr>
          <p:cNvPr id="3" name="Platshållare för innehåll 2"/>
          <p:cNvSpPr>
            <a:spLocks noGrp="1"/>
          </p:cNvSpPr>
          <p:nvPr>
            <p:ph idx="1"/>
          </p:nvPr>
        </p:nvSpPr>
        <p:spPr>
          <a:xfrm>
            <a:off x="1782000" y="1998000"/>
            <a:ext cx="8640000" cy="3585600"/>
          </a:xfrm>
        </p:spPr>
        <p:txBody>
          <a:bodyPr lIns="57600" tIns="57600" rIns="57600" bIns="57600"/>
          <a:lstStyle/>
          <a:p>
            <a:pPr marL="172800" indent="-172800">
              <a:spcBef>
                <a:spcPts val="800"/>
              </a:spcBef>
            </a:pPr>
            <a:r>
              <a:rPr lang="sv-SE" sz="1800" dirty="0"/>
              <a:t>Läs igenom de tre dokumenten: Stabsmetodik Introduktion, Stabsmetodik Verktygslåda, Stabsmetodik Utmaningar och Dilemman.</a:t>
            </a:r>
          </a:p>
          <a:p>
            <a:pPr marL="172800" indent="-172800">
              <a:spcBef>
                <a:spcPts val="800"/>
              </a:spcBef>
            </a:pPr>
            <a:r>
              <a:rPr lang="sv-SE" sz="1800" dirty="0">
                <a:solidFill>
                  <a:schemeClr val="tx1"/>
                </a:solidFill>
              </a:rPr>
              <a:t>Använd gärna MSB:s material </a:t>
            </a:r>
            <a:r>
              <a:rPr lang="sv-SE" sz="1800" dirty="0">
                <a:solidFill>
                  <a:schemeClr val="tx1"/>
                </a:solidFill>
                <a:hlinkClick r:id="rId3"/>
              </a:rPr>
              <a:t>Öva enkelt</a:t>
            </a:r>
            <a:r>
              <a:rPr lang="sv-SE" sz="1800" dirty="0">
                <a:solidFill>
                  <a:schemeClr val="tx1"/>
                </a:solidFill>
              </a:rPr>
              <a:t> för att hitta scenario att utgå ifrån </a:t>
            </a:r>
            <a:br>
              <a:rPr lang="sv-SE" sz="1800" dirty="0">
                <a:solidFill>
                  <a:schemeClr val="tx1"/>
                </a:solidFill>
              </a:rPr>
            </a:br>
            <a:r>
              <a:rPr lang="sv-SE" sz="1800" dirty="0">
                <a:solidFill>
                  <a:schemeClr val="tx1"/>
                </a:solidFill>
              </a:rPr>
              <a:t>när ni vill öva stabsmetodik och framförallt olika stabsverktyg. </a:t>
            </a:r>
            <a:br>
              <a:rPr lang="sv-SE" sz="1800" dirty="0">
                <a:solidFill>
                  <a:schemeClr val="tx1"/>
                </a:solidFill>
              </a:rPr>
            </a:br>
            <a:r>
              <a:rPr lang="sv-SE" sz="1800" dirty="0">
                <a:solidFill>
                  <a:schemeClr val="tx1"/>
                </a:solidFill>
              </a:rPr>
              <a:t>Materialet innehåller både seminarieövningar och funktionsövningar.</a:t>
            </a:r>
          </a:p>
          <a:p>
            <a:pPr marL="172800" indent="-172800">
              <a:spcBef>
                <a:spcPts val="800"/>
              </a:spcBef>
            </a:pPr>
            <a:r>
              <a:rPr lang="sv-SE" sz="1800" dirty="0">
                <a:solidFill>
                  <a:schemeClr val="tx1"/>
                </a:solidFill>
              </a:rPr>
              <a:t>Målgruppsanpassa/reflektera kring målgruppens behov. </a:t>
            </a:r>
          </a:p>
          <a:p>
            <a:pPr marL="172800" indent="-172800">
              <a:spcBef>
                <a:spcPts val="800"/>
              </a:spcBef>
            </a:pPr>
            <a:r>
              <a:rPr lang="sv-SE" sz="1800" dirty="0">
                <a:solidFill>
                  <a:schemeClr val="tx1"/>
                </a:solidFill>
              </a:rPr>
              <a:t>Välj övning utifrån målgruppens behov och kunskaper.</a:t>
            </a:r>
          </a:p>
          <a:p>
            <a:pPr marL="172800" indent="-172800">
              <a:spcBef>
                <a:spcPts val="800"/>
              </a:spcBef>
            </a:pPr>
            <a:r>
              <a:rPr lang="sv-SE" sz="1800" dirty="0">
                <a:solidFill>
                  <a:schemeClr val="tx1"/>
                </a:solidFill>
              </a:rPr>
              <a:t>Verktygen som presenteras i denna presentation är exempel som kan vara </a:t>
            </a:r>
            <a:br>
              <a:rPr lang="sv-SE" sz="1800" dirty="0">
                <a:solidFill>
                  <a:schemeClr val="tx1"/>
                </a:solidFill>
              </a:rPr>
            </a:br>
            <a:r>
              <a:rPr lang="sv-SE" sz="1800" dirty="0">
                <a:solidFill>
                  <a:schemeClr val="tx1"/>
                </a:solidFill>
              </a:rPr>
              <a:t>ett stöd och kan anpassas efter de behov som din organisation har.</a:t>
            </a:r>
          </a:p>
          <a:p>
            <a:pPr marL="172800" indent="-172800">
              <a:spcBef>
                <a:spcPts val="800"/>
              </a:spcBef>
            </a:pPr>
            <a:r>
              <a:rPr lang="sv-SE" sz="1800" dirty="0">
                <a:solidFill>
                  <a:schemeClr val="tx1"/>
                </a:solidFill>
              </a:rPr>
              <a:t>För dig som vill fördjupa dig så tillhandahåller MSB utbildningar i stabsarbete, </a:t>
            </a:r>
            <a:r>
              <a:rPr lang="sv-SE" sz="1800" u="sng" dirty="0">
                <a:hlinkClick r:id="rId4"/>
              </a:rPr>
              <a:t>Stabsutbildningar</a:t>
            </a:r>
            <a:endParaRPr lang="sv-SE" sz="1800" u="sng" dirty="0"/>
          </a:p>
          <a:p>
            <a:pPr marL="0" indent="0">
              <a:spcBef>
                <a:spcPts val="1200"/>
              </a:spcBef>
              <a:buNone/>
            </a:pPr>
            <a:r>
              <a:rPr lang="sv-SE" sz="1400" dirty="0">
                <a:solidFill>
                  <a:schemeClr val="tx1"/>
                </a:solidFill>
              </a:rPr>
              <a:t>Observera att det tar tid att öppna ovanstående länkar!</a:t>
            </a:r>
          </a:p>
          <a:p>
            <a:pPr marL="0" indent="0">
              <a:buNone/>
            </a:pPr>
            <a:endParaRPr lang="sv-SE" sz="2000" dirty="0"/>
          </a:p>
          <a:p>
            <a:pPr marL="0" indent="0">
              <a:buNone/>
            </a:pPr>
            <a:endParaRPr lang="sv-SE" sz="2000" dirty="0"/>
          </a:p>
        </p:txBody>
      </p:sp>
      <p:pic>
        <p:nvPicPr>
          <p:cNvPr id="5" name="Bildobjekt 4" descr="Omslag till MSBs publikation Stabsmetodik – Utmaningar och dilemma."/>
          <p:cNvPicPr>
            <a:picLocks noChangeAspect="1"/>
          </p:cNvPicPr>
          <p:nvPr/>
        </p:nvPicPr>
        <p:blipFill>
          <a:blip r:embed="rId5"/>
          <a:stretch>
            <a:fillRect/>
          </a:stretch>
        </p:blipFill>
        <p:spPr>
          <a:xfrm>
            <a:off x="10446868" y="4477272"/>
            <a:ext cx="913765" cy="1294714"/>
          </a:xfrm>
          <a:prstGeom prst="rect">
            <a:avLst/>
          </a:prstGeom>
          <a:ln>
            <a:solidFill>
              <a:schemeClr val="tx2"/>
            </a:solidFill>
          </a:ln>
        </p:spPr>
      </p:pic>
      <p:pic>
        <p:nvPicPr>
          <p:cNvPr id="4" name="Bildobjekt 3" descr="Omslag till MSBs publikation Stabsmetodik – Verktygslåda."/>
          <p:cNvPicPr>
            <a:picLocks noChangeAspect="1"/>
          </p:cNvPicPr>
          <p:nvPr/>
        </p:nvPicPr>
        <p:blipFill>
          <a:blip r:embed="rId6"/>
          <a:stretch>
            <a:fillRect/>
          </a:stretch>
        </p:blipFill>
        <p:spPr>
          <a:xfrm>
            <a:off x="10446868" y="3015027"/>
            <a:ext cx="916641" cy="1291807"/>
          </a:xfrm>
          <a:prstGeom prst="rect">
            <a:avLst/>
          </a:prstGeom>
          <a:ln>
            <a:solidFill>
              <a:schemeClr val="tx2"/>
            </a:solidFill>
          </a:ln>
        </p:spPr>
      </p:pic>
      <p:pic>
        <p:nvPicPr>
          <p:cNvPr id="6" name="Bildobjekt 5" descr="Omslag till MSBs publikation Stabsmetodik – Introduktion."/>
          <p:cNvPicPr>
            <a:picLocks noChangeAspect="1"/>
          </p:cNvPicPr>
          <p:nvPr/>
        </p:nvPicPr>
        <p:blipFill>
          <a:blip r:embed="rId7"/>
          <a:stretch>
            <a:fillRect/>
          </a:stretch>
        </p:blipFill>
        <p:spPr>
          <a:xfrm>
            <a:off x="10446868" y="1591621"/>
            <a:ext cx="917433" cy="1292400"/>
          </a:xfrm>
          <a:prstGeom prst="rect">
            <a:avLst/>
          </a:prstGeom>
          <a:ln>
            <a:solidFill>
              <a:schemeClr val="tx2"/>
            </a:solidFill>
          </a:ln>
        </p:spPr>
      </p:pic>
    </p:spTree>
    <p:extLst>
      <p:ext uri="{BB962C8B-B14F-4D97-AF65-F5344CB8AC3E}">
        <p14:creationId xmlns:p14="http://schemas.microsoft.com/office/powerpoint/2010/main" val="347811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Resursöversikt</a:t>
            </a:r>
          </a:p>
        </p:txBody>
      </p:sp>
      <p:sp>
        <p:nvSpPr>
          <p:cNvPr id="3" name="Platshållare för innehåll 2">
            <a:extLst>
              <a:ext uri="{FF2B5EF4-FFF2-40B4-BE49-F238E27FC236}">
                <a16:creationId xmlns:a16="http://schemas.microsoft.com/office/drawing/2014/main" id="{F4E1978C-A92A-EC2A-CD94-2A1B60666C79}"/>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att skapa en översikt är att få en överblick av resurserna </a:t>
            </a:r>
            <a:br>
              <a:rPr lang="sv-SE" sz="1800" dirty="0"/>
            </a:br>
            <a:r>
              <a:rPr lang="sv-SE" sz="1800" dirty="0"/>
              <a:t>i hanteringen av händelsen.</a:t>
            </a:r>
          </a:p>
          <a:p>
            <a:pPr marL="0" indent="0">
              <a:spcBef>
                <a:spcPts val="800"/>
              </a:spcBef>
              <a:buNone/>
            </a:pPr>
            <a:r>
              <a:rPr lang="sv-SE" sz="1800" b="1" dirty="0"/>
              <a:t>Händelse: </a:t>
            </a:r>
            <a:r>
              <a:rPr lang="sv-SE" sz="1800" dirty="0"/>
              <a:t>[XXX]</a:t>
            </a:r>
          </a:p>
        </p:txBody>
      </p:sp>
      <p:graphicFrame>
        <p:nvGraphicFramePr>
          <p:cNvPr id="8" name="Tabell 7" descr="En  mall för hur staben kan skapa en överblick över de resurser som är aktuella för stabens arbete. "/>
          <p:cNvGraphicFramePr>
            <a:graphicFrameLocks noGrp="1"/>
          </p:cNvGraphicFramePr>
          <p:nvPr>
            <p:extLst>
              <p:ext uri="{D42A27DB-BD31-4B8C-83A1-F6EECF244321}">
                <p14:modId xmlns:p14="http://schemas.microsoft.com/office/powerpoint/2010/main" val="2081291343"/>
              </p:ext>
            </p:extLst>
          </p:nvPr>
        </p:nvGraphicFramePr>
        <p:xfrm>
          <a:off x="1062000" y="3513600"/>
          <a:ext cx="10076400" cy="2250001"/>
        </p:xfrm>
        <a:graphic>
          <a:graphicData uri="http://schemas.openxmlformats.org/drawingml/2006/table">
            <a:tbl>
              <a:tblPr firstRow="1" firstCol="1" bandRow="1"/>
              <a:tblGrid>
                <a:gridCol w="2008800">
                  <a:extLst>
                    <a:ext uri="{9D8B030D-6E8A-4147-A177-3AD203B41FA5}">
                      <a16:colId xmlns:a16="http://schemas.microsoft.com/office/drawing/2014/main" val="2915096989"/>
                    </a:ext>
                  </a:extLst>
                </a:gridCol>
                <a:gridCol w="1872000">
                  <a:extLst>
                    <a:ext uri="{9D8B030D-6E8A-4147-A177-3AD203B41FA5}">
                      <a16:colId xmlns:a16="http://schemas.microsoft.com/office/drawing/2014/main" val="3899777315"/>
                    </a:ext>
                  </a:extLst>
                </a:gridCol>
                <a:gridCol w="2163600">
                  <a:extLst>
                    <a:ext uri="{9D8B030D-6E8A-4147-A177-3AD203B41FA5}">
                      <a16:colId xmlns:a16="http://schemas.microsoft.com/office/drawing/2014/main" val="188754200"/>
                    </a:ext>
                  </a:extLst>
                </a:gridCol>
                <a:gridCol w="2016000">
                  <a:extLst>
                    <a:ext uri="{9D8B030D-6E8A-4147-A177-3AD203B41FA5}">
                      <a16:colId xmlns:a16="http://schemas.microsoft.com/office/drawing/2014/main" val="2509802842"/>
                    </a:ext>
                  </a:extLst>
                </a:gridCol>
                <a:gridCol w="2016000">
                  <a:extLst>
                    <a:ext uri="{9D8B030D-6E8A-4147-A177-3AD203B41FA5}">
                      <a16:colId xmlns:a16="http://schemas.microsoft.com/office/drawing/2014/main" val="2581039379"/>
                    </a:ext>
                  </a:extLst>
                </a:gridCol>
              </a:tblGrid>
              <a:tr h="519231">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Benämning på resursen</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Organisation</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Vilken funktion har resursen?</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Kontakt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Plats/Vad gör resursen?</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1833880880"/>
                  </a:ext>
                </a:extLst>
              </a:tr>
              <a:tr h="346154">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4036666199"/>
                  </a:ext>
                </a:extLst>
              </a:tr>
              <a:tr h="346154">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3604864119"/>
                  </a:ext>
                </a:extLst>
              </a:tr>
              <a:tr h="346154">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1175248642"/>
                  </a:ext>
                </a:extLst>
              </a:tr>
              <a:tr h="346154">
                <a:tc>
                  <a:txBody>
                    <a:bodyPr/>
                    <a:lstStyle/>
                    <a:p>
                      <a:pPr>
                        <a:spcAft>
                          <a:spcPts val="0"/>
                        </a:spcAft>
                      </a:pPr>
                      <a:r>
                        <a:rPr lang="sv-SE" sz="1200" b="1" dirty="0">
                          <a:effectLst/>
                          <a:latin typeface="+mn-lt"/>
                          <a:ea typeface="Garamond" panose="02020404030301010803" pitchFamily="18" charset="0"/>
                          <a:cs typeface="Times New Roman" panose="02020603050405020304" pitchFamily="18" charset="0"/>
                        </a:rPr>
                        <a:t> </a:t>
                      </a: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269559028"/>
                  </a:ext>
                </a:extLst>
              </a:tr>
              <a:tr h="346154">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2877558685"/>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29807280-B215-B5AC-7992-9A4F20CBFE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401225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solidFill>
                  <a:schemeClr val="tx1"/>
                </a:solidFill>
              </a:rPr>
              <a:t>Rollkort/Funktionskort</a:t>
            </a:r>
          </a:p>
        </p:txBody>
      </p:sp>
      <p:sp>
        <p:nvSpPr>
          <p:cNvPr id="4" name="Platshållare för innehåll 3">
            <a:extLst>
              <a:ext uri="{FF2B5EF4-FFF2-40B4-BE49-F238E27FC236}">
                <a16:creationId xmlns:a16="http://schemas.microsoft.com/office/drawing/2014/main" id="{9A03989E-83EA-A110-2E2D-95F16CDA1A1A}"/>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rollkort/funktionskort är </a:t>
            </a:r>
            <a:br>
              <a:rPr lang="sv-SE" sz="1800" dirty="0"/>
            </a:br>
            <a:r>
              <a:rPr lang="sv-SE" sz="1800" dirty="0"/>
              <a:t>att på ett enkelt sätt underlätta arbetet </a:t>
            </a:r>
            <a:br>
              <a:rPr lang="sv-SE" sz="1800" dirty="0"/>
            </a:br>
            <a:r>
              <a:rPr lang="sv-SE" sz="1800" dirty="0"/>
              <a:t>i staben genom att beskriva olika </a:t>
            </a:r>
            <a:br>
              <a:rPr lang="sv-SE" sz="1800" dirty="0"/>
            </a:br>
            <a:r>
              <a:rPr lang="sv-SE" sz="1800" dirty="0"/>
              <a:t>rollers uppgifter i staben. </a:t>
            </a:r>
          </a:p>
        </p:txBody>
      </p:sp>
      <p:grpSp>
        <p:nvGrpSpPr>
          <p:cNvPr id="7" name="Grupp 6" descr="Ett förslag på ett rollkort/funktionskort som staben kan skapa  för de olika uppgifterna och funktionerna i staben. ">
            <a:extLst>
              <a:ext uri="{FF2B5EF4-FFF2-40B4-BE49-F238E27FC236}">
                <a16:creationId xmlns:a16="http://schemas.microsoft.com/office/drawing/2014/main" id="{0C79F2F3-56E9-6F2B-54E2-E86AA74500D8}"/>
              </a:ext>
            </a:extLst>
          </p:cNvPr>
          <p:cNvGrpSpPr/>
          <p:nvPr/>
        </p:nvGrpSpPr>
        <p:grpSpPr>
          <a:xfrm>
            <a:off x="6096000" y="1998000"/>
            <a:ext cx="5036399" cy="3872350"/>
            <a:chOff x="2795845" y="1752350"/>
            <a:chExt cx="5036399" cy="3872350"/>
          </a:xfrm>
        </p:grpSpPr>
        <p:sp>
          <p:nvSpPr>
            <p:cNvPr id="5" name="textruta 4" descr="Ett förslag på ett rollkort/funktionskort som staben kan skapa  för de olika uppgifterna och funktionerna i staben. ">
              <a:extLst>
                <a:ext uri="{FF2B5EF4-FFF2-40B4-BE49-F238E27FC236}">
                  <a16:creationId xmlns:a16="http://schemas.microsoft.com/office/drawing/2014/main" id="{F255896A-9AE5-F9F1-93D6-D22F464D33E8}"/>
                </a:ext>
              </a:extLst>
            </p:cNvPr>
            <p:cNvSpPr txBox="1"/>
            <p:nvPr/>
          </p:nvSpPr>
          <p:spPr>
            <a:xfrm>
              <a:off x="2795845" y="1752350"/>
              <a:ext cx="5036399" cy="3872350"/>
            </a:xfrm>
            <a:prstGeom prst="rect">
              <a:avLst/>
            </a:prstGeom>
            <a:solidFill>
              <a:schemeClr val="bg1"/>
            </a:solidFill>
          </p:spPr>
          <p:txBody>
            <a:bodyPr wrap="square" lIns="144000" tIns="460800" rIns="144000" bIns="288000" rtlCol="0">
              <a:spAutoFit/>
            </a:bodyPr>
            <a:lstStyle/>
            <a:p>
              <a:pPr>
                <a:spcAft>
                  <a:spcPts val="800"/>
                </a:spcAft>
              </a:pPr>
              <a:r>
                <a:rPr lang="sv-SE" b="1" dirty="0"/>
                <a:t>Rollkort – stabschef (exempel):</a:t>
              </a:r>
            </a:p>
            <a:p>
              <a:pPr marL="86400" indent="-86400">
                <a:spcBef>
                  <a:spcPts val="480"/>
                </a:spcBef>
                <a:buFont typeface="Arial" panose="020B0604020202020204" pitchFamily="34" charset="0"/>
                <a:buChar char="•"/>
              </a:pPr>
              <a:r>
                <a:rPr lang="sv-SE" sz="1200" dirty="0"/>
                <a:t>Ha dialog med beslutsfattare.</a:t>
              </a:r>
            </a:p>
            <a:p>
              <a:pPr marL="86400" indent="-86400">
                <a:spcBef>
                  <a:spcPts val="480"/>
                </a:spcBef>
                <a:buFont typeface="Arial" panose="020B0604020202020204" pitchFamily="34" charset="0"/>
                <a:buChar char="•"/>
              </a:pPr>
              <a:r>
                <a:rPr lang="sv-SE" sz="1200" dirty="0"/>
                <a:t>Leda och styra stabens arbete. </a:t>
              </a:r>
            </a:p>
            <a:p>
              <a:pPr marL="86400" indent="-86400">
                <a:spcBef>
                  <a:spcPts val="480"/>
                </a:spcBef>
                <a:buFont typeface="Arial" panose="020B0604020202020204" pitchFamily="34" charset="0"/>
                <a:buChar char="•"/>
              </a:pPr>
              <a:r>
                <a:rPr lang="sv-SE" sz="1200" dirty="0"/>
                <a:t>Omsätta uppdraget från beslutsfattare till uppgifter.</a:t>
              </a:r>
            </a:p>
            <a:p>
              <a:pPr marL="86400" indent="-86400">
                <a:spcBef>
                  <a:spcPts val="480"/>
                </a:spcBef>
                <a:buFont typeface="Arial" panose="020B0604020202020204" pitchFamily="34" charset="0"/>
                <a:buChar char="•"/>
              </a:pPr>
              <a:r>
                <a:rPr lang="sv-SE" sz="1200" dirty="0"/>
                <a:t>Organisera och tydliggöra vilka rutiner som gäller för staben.</a:t>
              </a:r>
            </a:p>
            <a:p>
              <a:pPr marL="86400" indent="-86400">
                <a:spcBef>
                  <a:spcPts val="480"/>
                </a:spcBef>
                <a:buFont typeface="Arial" panose="020B0604020202020204" pitchFamily="34" charset="0"/>
                <a:buChar char="•"/>
              </a:pPr>
              <a:r>
                <a:rPr lang="sv-SE" sz="1200" dirty="0"/>
                <a:t>Prioritera och fördela arbetsuppgifter i staben.</a:t>
              </a:r>
            </a:p>
            <a:p>
              <a:pPr marL="86400" indent="-86400">
                <a:spcBef>
                  <a:spcPts val="480"/>
                </a:spcBef>
                <a:buFont typeface="Arial" panose="020B0604020202020204" pitchFamily="34" charset="0"/>
                <a:buChar char="•"/>
              </a:pPr>
              <a:r>
                <a:rPr lang="sv-SE" sz="1200" dirty="0"/>
                <a:t>Genomföra och leda stabsorientering.</a:t>
              </a:r>
            </a:p>
            <a:p>
              <a:pPr marL="86400" indent="-86400">
                <a:spcBef>
                  <a:spcPts val="480"/>
                </a:spcBef>
                <a:buFont typeface="Arial" panose="020B0604020202020204" pitchFamily="34" charset="0"/>
                <a:buChar char="•"/>
              </a:pPr>
              <a:r>
                <a:rPr lang="sv-SE" sz="1200" dirty="0"/>
                <a:t>Ansvara för att en stabsarbetsplan skapas och uppdateras.</a:t>
              </a:r>
            </a:p>
            <a:p>
              <a:pPr marL="86400" indent="-86400">
                <a:spcBef>
                  <a:spcPts val="480"/>
                </a:spcBef>
                <a:buFont typeface="Arial" panose="020B0604020202020204" pitchFamily="34" charset="0"/>
                <a:buChar char="•"/>
              </a:pPr>
              <a:r>
                <a:rPr lang="sv-SE" sz="1200" dirty="0"/>
                <a:t>Säkerställa att stabens arbete dokumenteras.</a:t>
              </a:r>
            </a:p>
            <a:p>
              <a:pPr marL="86400" indent="-86400">
                <a:spcBef>
                  <a:spcPts val="480"/>
                </a:spcBef>
                <a:buFont typeface="Arial" panose="020B0604020202020204" pitchFamily="34" charset="0"/>
                <a:buChar char="•"/>
              </a:pPr>
              <a:r>
                <a:rPr lang="sv-SE" sz="1200" dirty="0"/>
                <a:t>Säkerställa att planering av personalresurser genomförs.</a:t>
              </a:r>
            </a:p>
            <a:p>
              <a:pPr marL="86400" indent="-86400">
                <a:spcBef>
                  <a:spcPts val="480"/>
                </a:spcBef>
                <a:buFont typeface="Arial" panose="020B0604020202020204" pitchFamily="34" charset="0"/>
                <a:buChar char="•"/>
              </a:pPr>
              <a:r>
                <a:rPr lang="sv-SE" sz="1200" dirty="0"/>
                <a:t>Ansvara för att en plan skapas för avveckling eller avslut av staben.</a:t>
              </a:r>
            </a:p>
            <a:p>
              <a:pPr marL="86400" indent="-86400">
                <a:spcBef>
                  <a:spcPts val="480"/>
                </a:spcBef>
                <a:buFont typeface="Arial" panose="020B0604020202020204" pitchFamily="34" charset="0"/>
                <a:buChar char="•"/>
              </a:pPr>
              <a:r>
                <a:rPr lang="sv-SE" sz="1200" dirty="0"/>
                <a:t>Ansvara för att en utvärdering genomförs efter avslutat stabsarbete.</a:t>
              </a:r>
            </a:p>
          </p:txBody>
        </p:sp>
        <p:sp>
          <p:nvSpPr>
            <p:cNvPr id="6" name="Rektangel 5">
              <a:extLst>
                <a:ext uri="{FF2B5EF4-FFF2-40B4-BE49-F238E27FC236}">
                  <a16:creationId xmlns:a16="http://schemas.microsoft.com/office/drawing/2014/main" id="{A8F54542-4D23-2D51-6083-B44CD3EF6C28}"/>
                </a:ext>
              </a:extLst>
            </p:cNvPr>
            <p:cNvSpPr/>
            <p:nvPr/>
          </p:nvSpPr>
          <p:spPr>
            <a:xfrm>
              <a:off x="2802503" y="1752350"/>
              <a:ext cx="5029200" cy="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lstStyle/>
            <a:p>
              <a:pPr algn="ctr"/>
              <a:endParaRPr lang="sv-SE"/>
            </a:p>
          </p:txBody>
        </p:sp>
      </p:grpSp>
      <p:pic>
        <p:nvPicPr>
          <p:cNvPr id="3" name="Framåt" descr="Tillbaka till innehållsförteckning.">
            <a:hlinkClick r:id="rId3" action="ppaction://hlinksldjump"/>
            <a:extLst>
              <a:ext uri="{FF2B5EF4-FFF2-40B4-BE49-F238E27FC236}">
                <a16:creationId xmlns:a16="http://schemas.microsoft.com/office/drawing/2014/main" id="{E11CFA3E-16CB-7A80-8714-16F69A947D1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1653739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Sambandsplan</a:t>
            </a:r>
          </a:p>
        </p:txBody>
      </p:sp>
      <p:sp>
        <p:nvSpPr>
          <p:cNvPr id="6" name="Platshållare för innehåll 2"/>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en sambandsplan är att få en översikt över vilka kommunikations­system och kontaktuppgifter som behövs för arbetet i staben. </a:t>
            </a:r>
          </a:p>
          <a:p>
            <a:pPr marL="0" indent="0">
              <a:spcBef>
                <a:spcPts val="800"/>
              </a:spcBef>
              <a:buNone/>
            </a:pPr>
            <a:r>
              <a:rPr lang="sv-SE" sz="1800" b="1" dirty="0"/>
              <a:t>Händelse: </a:t>
            </a:r>
            <a:r>
              <a:rPr lang="sv-SE" sz="1800" dirty="0"/>
              <a:t>[XXX]</a:t>
            </a:r>
          </a:p>
        </p:txBody>
      </p:sp>
      <p:graphicFrame>
        <p:nvGraphicFramePr>
          <p:cNvPr id="9" name="Tabell 8" descr="En mall som staben kan använda för att skapa en överblick över vilka kommunikationssystem som används internt och externt hos andra aktörer. "/>
          <p:cNvGraphicFramePr>
            <a:graphicFrameLocks noGrp="1"/>
          </p:cNvGraphicFramePr>
          <p:nvPr>
            <p:extLst>
              <p:ext uri="{D42A27DB-BD31-4B8C-83A1-F6EECF244321}">
                <p14:modId xmlns:p14="http://schemas.microsoft.com/office/powerpoint/2010/main" val="518419871"/>
              </p:ext>
            </p:extLst>
          </p:nvPr>
        </p:nvGraphicFramePr>
        <p:xfrm>
          <a:off x="1062000" y="3513600"/>
          <a:ext cx="10072800" cy="2250000"/>
        </p:xfrm>
        <a:graphic>
          <a:graphicData uri="http://schemas.openxmlformats.org/drawingml/2006/table">
            <a:tbl>
              <a:tblPr firstRow="1" firstCol="1" bandRow="1"/>
              <a:tblGrid>
                <a:gridCol w="1677600">
                  <a:extLst>
                    <a:ext uri="{9D8B030D-6E8A-4147-A177-3AD203B41FA5}">
                      <a16:colId xmlns:a16="http://schemas.microsoft.com/office/drawing/2014/main" val="3425886371"/>
                    </a:ext>
                  </a:extLst>
                </a:gridCol>
                <a:gridCol w="1677600">
                  <a:extLst>
                    <a:ext uri="{9D8B030D-6E8A-4147-A177-3AD203B41FA5}">
                      <a16:colId xmlns:a16="http://schemas.microsoft.com/office/drawing/2014/main" val="71893682"/>
                    </a:ext>
                  </a:extLst>
                </a:gridCol>
                <a:gridCol w="1677600">
                  <a:extLst>
                    <a:ext uri="{9D8B030D-6E8A-4147-A177-3AD203B41FA5}">
                      <a16:colId xmlns:a16="http://schemas.microsoft.com/office/drawing/2014/main" val="865991834"/>
                    </a:ext>
                  </a:extLst>
                </a:gridCol>
                <a:gridCol w="1677600">
                  <a:extLst>
                    <a:ext uri="{9D8B030D-6E8A-4147-A177-3AD203B41FA5}">
                      <a16:colId xmlns:a16="http://schemas.microsoft.com/office/drawing/2014/main" val="524796652"/>
                    </a:ext>
                  </a:extLst>
                </a:gridCol>
                <a:gridCol w="1677600">
                  <a:extLst>
                    <a:ext uri="{9D8B030D-6E8A-4147-A177-3AD203B41FA5}">
                      <a16:colId xmlns:a16="http://schemas.microsoft.com/office/drawing/2014/main" val="3830084225"/>
                    </a:ext>
                  </a:extLst>
                </a:gridCol>
                <a:gridCol w="1684800">
                  <a:extLst>
                    <a:ext uri="{9D8B030D-6E8A-4147-A177-3AD203B41FA5}">
                      <a16:colId xmlns:a16="http://schemas.microsoft.com/office/drawing/2014/main" val="4263481730"/>
                    </a:ext>
                  </a:extLst>
                </a:gridCol>
              </a:tblGrid>
              <a:tr h="518400">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Resurs</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Tel.</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E-post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Radio</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Kontaktperson</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Övrigt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2919883547"/>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3692949903"/>
                  </a:ext>
                </a:extLst>
              </a:tr>
              <a:tr h="349200">
                <a:tc>
                  <a:txBody>
                    <a:bodyPr/>
                    <a:lstStyle/>
                    <a:p>
                      <a:pPr>
                        <a:spcAft>
                          <a:spcPts val="0"/>
                        </a:spcAft>
                      </a:pPr>
                      <a:r>
                        <a:rPr lang="sv-SE" sz="1200" b="1" dirty="0">
                          <a:effectLst/>
                          <a:latin typeface="+mn-lt"/>
                          <a:ea typeface="Garamond" panose="02020404030301010803" pitchFamily="18" charset="0"/>
                          <a:cs typeface="Times New Roman" panose="02020603050405020304" pitchFamily="18" charset="0"/>
                        </a:rPr>
                        <a:t> </a:t>
                      </a: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3186755843"/>
                  </a:ext>
                </a:extLst>
              </a:tr>
              <a:tr h="345600">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2764916433"/>
                  </a:ext>
                </a:extLst>
              </a:tr>
              <a:tr h="345600">
                <a:tc>
                  <a:txBody>
                    <a:bodyPr/>
                    <a:lstStyle/>
                    <a:p>
                      <a:pPr>
                        <a:spcAft>
                          <a:spcPts val="0"/>
                        </a:spcAft>
                      </a:pPr>
                      <a:r>
                        <a:rPr lang="sv-SE" sz="1200" b="1" dirty="0">
                          <a:effectLst/>
                          <a:latin typeface="+mn-lt"/>
                          <a:ea typeface="Garamond" panose="02020404030301010803" pitchFamily="18" charset="0"/>
                          <a:cs typeface="Times New Roman" panose="02020603050405020304" pitchFamily="18" charset="0"/>
                        </a:rPr>
                        <a:t> </a:t>
                      </a: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331409376"/>
                  </a:ext>
                </a:extLst>
              </a:tr>
              <a:tr h="345600">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4183582795"/>
                  </a:ext>
                </a:extLst>
              </a:tr>
            </a:tbl>
          </a:graphicData>
        </a:graphic>
      </p:graphicFrame>
      <p:pic>
        <p:nvPicPr>
          <p:cNvPr id="3" name="Framåt" descr="Tillbaka till innehållsförteckning.">
            <a:hlinkClick r:id="rId3" action="ppaction://hlinksldjump"/>
            <a:extLst>
              <a:ext uri="{FF2B5EF4-FFF2-40B4-BE49-F238E27FC236}">
                <a16:creationId xmlns:a16="http://schemas.microsoft.com/office/drawing/2014/main" id="{771C573F-F2D3-4D61-FF7A-FAE02AE395E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4157111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Samverkansplan</a:t>
            </a:r>
          </a:p>
        </p:txBody>
      </p:sp>
      <p:sp>
        <p:nvSpPr>
          <p:cNvPr id="6" name="Platshållare för innehåll 2"/>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en samverkansplan är att skapa en överblick över vilka andra staben behöver samverka med internt och externt. </a:t>
            </a:r>
          </a:p>
          <a:p>
            <a:pPr marL="0" indent="0">
              <a:spcBef>
                <a:spcPts val="800"/>
              </a:spcBef>
              <a:buFont typeface="Arial" panose="020B0604020202020204" pitchFamily="34" charset="0"/>
              <a:buNone/>
            </a:pPr>
            <a:r>
              <a:rPr lang="sv-SE" sz="1800" b="1" dirty="0"/>
              <a:t>Händelse: </a:t>
            </a:r>
            <a:r>
              <a:rPr lang="sv-SE" sz="1800" dirty="0"/>
              <a:t>[XXX] </a:t>
            </a:r>
          </a:p>
        </p:txBody>
      </p:sp>
      <p:graphicFrame>
        <p:nvGraphicFramePr>
          <p:cNvPr id="8" name="Tabell 7" descr="En mall för vilka staben behöver samverka med för att kunna lösa sina uppgifter. "/>
          <p:cNvGraphicFramePr>
            <a:graphicFrameLocks noGrp="1"/>
          </p:cNvGraphicFramePr>
          <p:nvPr>
            <p:extLst>
              <p:ext uri="{D42A27DB-BD31-4B8C-83A1-F6EECF244321}">
                <p14:modId xmlns:p14="http://schemas.microsoft.com/office/powerpoint/2010/main" val="2079445165"/>
              </p:ext>
            </p:extLst>
          </p:nvPr>
        </p:nvGraphicFramePr>
        <p:xfrm>
          <a:off x="1062000" y="3513600"/>
          <a:ext cx="9936000" cy="2111415"/>
        </p:xfrm>
        <a:graphic>
          <a:graphicData uri="http://schemas.openxmlformats.org/drawingml/2006/table">
            <a:tbl>
              <a:tblPr firstRow="1" firstCol="1" bandRow="1"/>
              <a:tblGrid>
                <a:gridCol w="2232000">
                  <a:extLst>
                    <a:ext uri="{9D8B030D-6E8A-4147-A177-3AD203B41FA5}">
                      <a16:colId xmlns:a16="http://schemas.microsoft.com/office/drawing/2014/main" val="3614214643"/>
                    </a:ext>
                  </a:extLst>
                </a:gridCol>
                <a:gridCol w="2376000">
                  <a:extLst>
                    <a:ext uri="{9D8B030D-6E8A-4147-A177-3AD203B41FA5}">
                      <a16:colId xmlns:a16="http://schemas.microsoft.com/office/drawing/2014/main" val="2264511050"/>
                    </a:ext>
                  </a:extLst>
                </a:gridCol>
                <a:gridCol w="2088000">
                  <a:extLst>
                    <a:ext uri="{9D8B030D-6E8A-4147-A177-3AD203B41FA5}">
                      <a16:colId xmlns:a16="http://schemas.microsoft.com/office/drawing/2014/main" val="319295345"/>
                    </a:ext>
                  </a:extLst>
                </a:gridCol>
                <a:gridCol w="1944000">
                  <a:extLst>
                    <a:ext uri="{9D8B030D-6E8A-4147-A177-3AD203B41FA5}">
                      <a16:colId xmlns:a16="http://schemas.microsoft.com/office/drawing/2014/main" val="1255269990"/>
                    </a:ext>
                  </a:extLst>
                </a:gridCol>
                <a:gridCol w="1296000">
                  <a:extLst>
                    <a:ext uri="{9D8B030D-6E8A-4147-A177-3AD203B41FA5}">
                      <a16:colId xmlns:a16="http://schemas.microsoft.com/office/drawing/2014/main" val="1100585326"/>
                    </a:ext>
                  </a:extLst>
                </a:gridCol>
              </a:tblGrid>
              <a:tr h="518340">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VAD behöver vi samverka om?</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VEM behöver vi samverka med?</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NÄR behöver vi samverka?</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HUR ska vi samverka?</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spcAft>
                          <a:spcPts val="0"/>
                        </a:spcAft>
                      </a:pPr>
                      <a:r>
                        <a:rPr lang="sv-SE" sz="1200" b="0" dirty="0">
                          <a:solidFill>
                            <a:schemeClr val="bg1"/>
                          </a:solidFill>
                          <a:effectLst/>
                          <a:latin typeface="+mn-lt"/>
                          <a:ea typeface="Garamond" panose="02020404030301010803" pitchFamily="18" charset="0"/>
                          <a:cs typeface="Times New Roman" panose="02020603050405020304" pitchFamily="18" charset="0"/>
                        </a:rPr>
                        <a:t>Övrigt</a:t>
                      </a:r>
                    </a:p>
                  </a:txBody>
                  <a:tcPr marL="57600"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4121844065"/>
                  </a:ext>
                </a:extLst>
              </a:tr>
              <a:tr h="318615">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825202349"/>
                  </a:ext>
                </a:extLst>
              </a:tr>
              <a:tr h="318615">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582163190"/>
                  </a:ext>
                </a:extLst>
              </a:tr>
              <a:tr h="318615">
                <a:tc>
                  <a:txBody>
                    <a:bodyPr/>
                    <a:lstStyle/>
                    <a:p>
                      <a:pPr>
                        <a:spcAft>
                          <a:spcPts val="0"/>
                        </a:spcAft>
                      </a:pPr>
                      <a:r>
                        <a:rPr lang="sv-SE" sz="1200" b="1">
                          <a:effectLst/>
                          <a:latin typeface="+mn-lt"/>
                          <a:ea typeface="Garamond" panose="02020404030301010803" pitchFamily="18" charset="0"/>
                          <a:cs typeface="Times New Roman" panose="02020603050405020304" pitchFamily="18" charset="0"/>
                        </a:rPr>
                        <a:t> </a:t>
                      </a:r>
                      <a:endParaRPr lang="sv-SE" sz="120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1018883834"/>
                  </a:ext>
                </a:extLst>
              </a:tr>
              <a:tr h="318615">
                <a:tc>
                  <a:txBody>
                    <a:bodyPr/>
                    <a:lstStyle/>
                    <a:p>
                      <a:pPr>
                        <a:spcAft>
                          <a:spcPts val="0"/>
                        </a:spcAft>
                      </a:pPr>
                      <a:r>
                        <a:rPr lang="sv-SE" sz="1200" b="1" dirty="0">
                          <a:effectLst/>
                          <a:latin typeface="+mn-lt"/>
                          <a:ea typeface="Garamond" panose="02020404030301010803" pitchFamily="18" charset="0"/>
                          <a:cs typeface="Times New Roman" panose="02020603050405020304" pitchFamily="18" charset="0"/>
                        </a:rPr>
                        <a:t> </a:t>
                      </a: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spcAft>
                          <a:spcPts val="0"/>
                        </a:spcAft>
                      </a:pPr>
                      <a:r>
                        <a:rPr lang="sv-SE" sz="12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599930279"/>
                  </a:ext>
                </a:extLst>
              </a:tr>
              <a:tr h="318615">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tc>
                  <a:txBody>
                    <a:bodyPr/>
                    <a:lstStyle/>
                    <a:p>
                      <a:pPr>
                        <a:spcAft>
                          <a:spcPts val="0"/>
                        </a:spcAft>
                      </a:pPr>
                      <a:endParaRPr lang="sv-SE" sz="12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20000"/>
                      </a:srgbClr>
                    </a:solidFill>
                  </a:tcPr>
                </a:tc>
                <a:extLst>
                  <a:ext uri="{0D108BD9-81ED-4DB2-BD59-A6C34878D82A}">
                    <a16:rowId xmlns:a16="http://schemas.microsoft.com/office/drawing/2014/main" val="2857916615"/>
                  </a:ext>
                </a:extLst>
              </a:tr>
            </a:tbl>
          </a:graphicData>
        </a:graphic>
      </p:graphicFrame>
      <p:pic>
        <p:nvPicPr>
          <p:cNvPr id="3" name="Framåt" descr="Tillbaka till innehållsförteckning.">
            <a:hlinkClick r:id="rId3" action="ppaction://hlinksldjump"/>
            <a:extLst>
              <a:ext uri="{FF2B5EF4-FFF2-40B4-BE49-F238E27FC236}">
                <a16:creationId xmlns:a16="http://schemas.microsoft.com/office/drawing/2014/main" id="{F83362BC-0045-5E42-A79E-B67179115B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3838341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Stabsarbetsplan</a:t>
            </a:r>
          </a:p>
        </p:txBody>
      </p:sp>
      <p:sp>
        <p:nvSpPr>
          <p:cNvPr id="3" name="Platshållare för innehåll 2">
            <a:extLst>
              <a:ext uri="{FF2B5EF4-FFF2-40B4-BE49-F238E27FC236}">
                <a16:creationId xmlns:a16="http://schemas.microsoft.com/office/drawing/2014/main" id="{9993F1A1-614F-819D-4585-2E69FE3F4B5F}"/>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a:t>
            </a:r>
            <a:r>
              <a:rPr lang="sv-SE" sz="1800" dirty="0"/>
              <a:t> med en stabsarbetsplan är att skapa </a:t>
            </a:r>
            <a:br>
              <a:rPr lang="sv-SE" sz="1800" dirty="0"/>
            </a:br>
            <a:r>
              <a:rPr lang="sv-SE" sz="1800" dirty="0"/>
              <a:t>en tydlighet och samsyn för dem som arbetar </a:t>
            </a:r>
            <a:br>
              <a:rPr lang="sv-SE" sz="1800" dirty="0"/>
            </a:br>
            <a:r>
              <a:rPr lang="sv-SE" sz="1800" dirty="0"/>
              <a:t>i staben. </a:t>
            </a:r>
          </a:p>
          <a:p>
            <a:pPr marL="0" indent="0">
              <a:spcBef>
                <a:spcPts val="800"/>
              </a:spcBef>
              <a:buNone/>
            </a:pPr>
            <a:r>
              <a:rPr lang="sv-SE" sz="1800" b="1" dirty="0"/>
              <a:t>Händelse: </a:t>
            </a:r>
            <a:r>
              <a:rPr lang="sv-SE" sz="1800" dirty="0"/>
              <a:t>[XXX]</a:t>
            </a:r>
          </a:p>
        </p:txBody>
      </p:sp>
      <p:pic>
        <p:nvPicPr>
          <p:cNvPr id="6" name="image5.png" descr="En mall för hur staben visuellt kan beskriva vem som gör vad och när i stabsarbetet. "/>
          <p:cNvPicPr>
            <a:picLocks noChangeAspect="1"/>
          </p:cNvPicPr>
          <p:nvPr/>
        </p:nvPicPr>
        <p:blipFill>
          <a:blip r:embed="rId3" cstate="print"/>
          <a:stretch>
            <a:fillRect/>
          </a:stretch>
        </p:blipFill>
        <p:spPr>
          <a:xfrm>
            <a:off x="4837287" y="3152637"/>
            <a:ext cx="5576400" cy="2555850"/>
          </a:xfrm>
          <a:prstGeom prst="rect">
            <a:avLst/>
          </a:prstGeom>
        </p:spPr>
      </p:pic>
      <p:pic>
        <p:nvPicPr>
          <p:cNvPr id="4" name="Framåt" descr="Tillbaka till innehållsförteckning.">
            <a:hlinkClick r:id="rId4" action="ppaction://hlinksldjump"/>
            <a:extLst>
              <a:ext uri="{FF2B5EF4-FFF2-40B4-BE49-F238E27FC236}">
                <a16:creationId xmlns:a16="http://schemas.microsoft.com/office/drawing/2014/main" id="{71F7006C-0758-58D4-BA8A-A76701C88E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2889800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Tidslinjal</a:t>
            </a:r>
          </a:p>
        </p:txBody>
      </p:sp>
      <p:sp>
        <p:nvSpPr>
          <p:cNvPr id="3" name="Platshållare för innehåll 2">
            <a:extLst>
              <a:ext uri="{FF2B5EF4-FFF2-40B4-BE49-F238E27FC236}">
                <a16:creationId xmlns:a16="http://schemas.microsoft.com/office/drawing/2014/main" id="{EDCE930F-CC3A-D07B-966F-9E2EF80DC526}"/>
              </a:ext>
            </a:extLst>
          </p:cNvPr>
          <p:cNvSpPr>
            <a:spLocks noGrp="1"/>
          </p:cNvSpPr>
          <p:nvPr>
            <p:ph idx="1"/>
          </p:nvPr>
        </p:nvSpPr>
        <p:spPr>
          <a:xfrm>
            <a:off x="1782000" y="1998000"/>
            <a:ext cx="8640000" cy="3585600"/>
          </a:xfrm>
        </p:spPr>
        <p:txBody>
          <a:bodyPr lIns="57600" tIns="57600" rIns="57600" bIns="57600"/>
          <a:lstStyle/>
          <a:p>
            <a:pPr marL="0" indent="0">
              <a:spcBef>
                <a:spcPts val="800"/>
              </a:spcBef>
              <a:buNone/>
            </a:pPr>
            <a:r>
              <a:rPr lang="sv-SE" sz="1800" b="1" dirty="0"/>
              <a:t>Syftet </a:t>
            </a:r>
            <a:r>
              <a:rPr lang="sv-SE" sz="1800" dirty="0"/>
              <a:t>med en tidslinjal är att tydligt </a:t>
            </a:r>
            <a:br>
              <a:rPr lang="sv-SE" sz="1800" dirty="0"/>
            </a:br>
            <a:r>
              <a:rPr lang="sv-SE" sz="1800" dirty="0"/>
              <a:t>visualisera stabens genomförda och </a:t>
            </a:r>
            <a:br>
              <a:rPr lang="sv-SE" sz="1800" dirty="0"/>
            </a:br>
            <a:r>
              <a:rPr lang="sv-SE" sz="1800" dirty="0"/>
              <a:t>planerade uppgifter eftersom de kan </a:t>
            </a:r>
            <a:br>
              <a:rPr lang="sv-SE" sz="1800" dirty="0"/>
            </a:br>
            <a:r>
              <a:rPr lang="sv-SE" sz="1800" dirty="0"/>
              <a:t>påverka i vilken ordning uppgifterna </a:t>
            </a:r>
            <a:br>
              <a:rPr lang="sv-SE" sz="1800" dirty="0"/>
            </a:br>
            <a:r>
              <a:rPr lang="sv-SE" sz="1800" dirty="0"/>
              <a:t>ska genomföras.</a:t>
            </a:r>
          </a:p>
          <a:p>
            <a:pPr marL="0" indent="0">
              <a:spcBef>
                <a:spcPts val="800"/>
              </a:spcBef>
              <a:buNone/>
            </a:pPr>
            <a:r>
              <a:rPr lang="sv-SE" sz="1800" b="1" dirty="0"/>
              <a:t>Händelse: </a:t>
            </a:r>
            <a:r>
              <a:rPr lang="sv-SE" sz="1800" dirty="0"/>
              <a:t>[XXX] </a:t>
            </a:r>
          </a:p>
        </p:txBody>
      </p:sp>
      <p:pic>
        <p:nvPicPr>
          <p:cNvPr id="6" name="image7.png" descr="En mall för hur staben kan arbeta med tidslinjal."/>
          <p:cNvPicPr>
            <a:picLocks noChangeAspect="1"/>
          </p:cNvPicPr>
          <p:nvPr/>
        </p:nvPicPr>
        <p:blipFill>
          <a:blip r:embed="rId3">
            <a:extLst>
              <a:ext uri="{28A0092B-C50C-407E-A947-70E740481C1C}">
                <a14:useLocalDpi xmlns:a14="http://schemas.microsoft.com/office/drawing/2010/main" val="0"/>
              </a:ext>
            </a:extLst>
          </a:blip>
          <a:srcRect/>
          <a:stretch/>
        </p:blipFill>
        <p:spPr>
          <a:xfrm>
            <a:off x="5896927" y="2003612"/>
            <a:ext cx="5241600" cy="3005184"/>
          </a:xfrm>
          <a:prstGeom prst="rect">
            <a:avLst/>
          </a:prstGeom>
        </p:spPr>
      </p:pic>
      <p:pic>
        <p:nvPicPr>
          <p:cNvPr id="4" name="Framåt" descr="Tillbaka till innehållsförteckning.">
            <a:hlinkClick r:id="rId4" action="ppaction://hlinksldjump"/>
            <a:extLst>
              <a:ext uri="{FF2B5EF4-FFF2-40B4-BE49-F238E27FC236}">
                <a16:creationId xmlns:a16="http://schemas.microsoft.com/office/drawing/2014/main" id="{7D834E6D-953D-2384-439D-D7DB6A370F5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3777506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1 – Första tidslinjal</a:t>
            </a:r>
          </a:p>
        </p:txBody>
      </p:sp>
      <p:pic>
        <p:nvPicPr>
          <p:cNvPr id="7" name="Platshållare för innehåll 6" descr="Foto på tidslinjal som deltagare i stabsutbildning har visualiserat. ">
            <a:extLst>
              <a:ext uri="{FF2B5EF4-FFF2-40B4-BE49-F238E27FC236}">
                <a16:creationId xmlns:a16="http://schemas.microsoft.com/office/drawing/2014/main" id="{C2885270-86EE-C0A4-5690-695701C6AF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2634" y="1998663"/>
            <a:ext cx="4779433" cy="3584575"/>
          </a:xfrm>
          <a:ln w="12700">
            <a:solidFill>
              <a:srgbClr val="6F6E67"/>
            </a:solidFill>
          </a:ln>
        </p:spPr>
      </p:pic>
      <p:sp>
        <p:nvSpPr>
          <p:cNvPr id="4" name="textruta 3"/>
          <p:cNvSpPr txBox="1"/>
          <p:nvPr/>
        </p:nvSpPr>
        <p:spPr>
          <a:xfrm rot="16200000">
            <a:off x="8023029" y="4873482"/>
            <a:ext cx="1177513" cy="239436"/>
          </a:xfrm>
          <a:prstGeom prst="rect">
            <a:avLst/>
          </a:prstGeom>
          <a:noFill/>
        </p:spPr>
        <p:txBody>
          <a:bodyPr wrap="none" lIns="57600" tIns="57600" rIns="57600" bIns="57600" rtlCol="0">
            <a:spAutoFit/>
          </a:bodyPr>
          <a:lstStyle/>
          <a:p>
            <a:r>
              <a:rPr lang="sv-SE" sz="800" dirty="0"/>
              <a:t>Foto: Helena Bergholm</a:t>
            </a:r>
          </a:p>
        </p:txBody>
      </p:sp>
    </p:spTree>
    <p:extLst>
      <p:ext uri="{BB962C8B-B14F-4D97-AF65-F5344CB8AC3E}">
        <p14:creationId xmlns:p14="http://schemas.microsoft.com/office/powerpoint/2010/main" val="2709730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2 – Första tidslinjal</a:t>
            </a:r>
          </a:p>
        </p:txBody>
      </p:sp>
      <p:pic>
        <p:nvPicPr>
          <p:cNvPr id="8" name="Platshållare för innehåll 7" descr="Foto på tidslinjal som deltagare i stabsutbildning har visualiserat. ">
            <a:extLst>
              <a:ext uri="{FF2B5EF4-FFF2-40B4-BE49-F238E27FC236}">
                <a16:creationId xmlns:a16="http://schemas.microsoft.com/office/drawing/2014/main" id="{95F8F34A-CEE7-A20F-A535-FB8373EC4E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2098" y="1998000"/>
            <a:ext cx="4802716" cy="3602037"/>
          </a:xfrm>
          <a:ln w="12700">
            <a:solidFill>
              <a:srgbClr val="6F6E67"/>
            </a:solidFill>
          </a:ln>
        </p:spPr>
      </p:pic>
      <p:sp>
        <p:nvSpPr>
          <p:cNvPr id="5" name="textruta 4"/>
          <p:cNvSpPr txBox="1"/>
          <p:nvPr/>
        </p:nvSpPr>
        <p:spPr>
          <a:xfrm rot="16200000">
            <a:off x="7886130" y="4751140"/>
            <a:ext cx="1427581" cy="270213"/>
          </a:xfrm>
          <a:prstGeom prst="rect">
            <a:avLst/>
          </a:prstGeom>
          <a:noFill/>
        </p:spPr>
        <p:txBody>
          <a:bodyPr wrap="none" lIns="57600" tIns="57600" rIns="57600" bIns="57600" rtlCol="0">
            <a:spAutoFit/>
          </a:bodyPr>
          <a:lstStyle/>
          <a:p>
            <a:r>
              <a:rPr lang="sv-SE" sz="1000" dirty="0"/>
              <a:t>Foto: Helena Bergholm</a:t>
            </a:r>
          </a:p>
        </p:txBody>
      </p:sp>
    </p:spTree>
    <p:extLst>
      <p:ext uri="{BB962C8B-B14F-4D97-AF65-F5344CB8AC3E}">
        <p14:creationId xmlns:p14="http://schemas.microsoft.com/office/powerpoint/2010/main" val="2626097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864000"/>
            <a:ext cx="8640000" cy="712800"/>
          </a:xfrm>
        </p:spPr>
        <p:txBody>
          <a:bodyPr lIns="57600" tIns="57600" rIns="57600" bIns="57600"/>
          <a:lstStyle/>
          <a:p>
            <a:pPr>
              <a:lnSpc>
                <a:spcPts val="3600"/>
              </a:lnSpc>
            </a:pPr>
            <a:r>
              <a:rPr lang="sv-SE" sz="2800" dirty="0"/>
              <a:t>Åtgärdslista</a:t>
            </a:r>
          </a:p>
        </p:txBody>
      </p:sp>
      <p:sp>
        <p:nvSpPr>
          <p:cNvPr id="3" name="Platshållare för innehåll 2">
            <a:extLst>
              <a:ext uri="{FF2B5EF4-FFF2-40B4-BE49-F238E27FC236}">
                <a16:creationId xmlns:a16="http://schemas.microsoft.com/office/drawing/2014/main" id="{1AE692F7-874C-D797-FDCD-23222C7B0740}"/>
              </a:ext>
            </a:extLst>
          </p:cNvPr>
          <p:cNvSpPr>
            <a:spLocks noGrp="1"/>
          </p:cNvSpPr>
          <p:nvPr>
            <p:ph idx="1"/>
          </p:nvPr>
        </p:nvSpPr>
        <p:spPr>
          <a:xfrm>
            <a:off x="1782000" y="1710000"/>
            <a:ext cx="8640000" cy="3585600"/>
          </a:xfrm>
        </p:spPr>
        <p:txBody>
          <a:bodyPr lIns="57600" tIns="57600" rIns="57600" bIns="57600"/>
          <a:lstStyle/>
          <a:p>
            <a:pPr marL="0" indent="0">
              <a:spcBef>
                <a:spcPts val="800"/>
              </a:spcBef>
              <a:buNone/>
            </a:pPr>
            <a:r>
              <a:rPr lang="sv-SE" sz="1800" b="1" dirty="0"/>
              <a:t>Syftet</a:t>
            </a:r>
            <a:r>
              <a:rPr lang="sv-SE" sz="1800" dirty="0"/>
              <a:t> med en åtgärdslista är att skapa en överblick över vilka åtgärder </a:t>
            </a:r>
            <a:br>
              <a:rPr lang="sv-SE" sz="1800" dirty="0"/>
            </a:br>
            <a:r>
              <a:rPr lang="sv-SE" sz="1800" dirty="0"/>
              <a:t>som hanteras av staben eller andra interna och externa aktörer. </a:t>
            </a:r>
          </a:p>
          <a:p>
            <a:pPr marL="0" indent="0">
              <a:spcBef>
                <a:spcPts val="800"/>
              </a:spcBef>
              <a:buNone/>
            </a:pPr>
            <a:r>
              <a:rPr lang="sv-SE" sz="1800" b="1" dirty="0"/>
              <a:t>Händelse: </a:t>
            </a:r>
            <a:r>
              <a:rPr lang="sv-SE" sz="1800" dirty="0"/>
              <a:t>[XXX] </a:t>
            </a:r>
          </a:p>
        </p:txBody>
      </p:sp>
      <p:graphicFrame>
        <p:nvGraphicFramePr>
          <p:cNvPr id="9" name="Tabell 8" descr="En mall som skapar en översikt på vilka åtgärder som genomförs av staben och andra aktörer."/>
          <p:cNvGraphicFramePr>
            <a:graphicFrameLocks noGrp="1"/>
          </p:cNvGraphicFramePr>
          <p:nvPr>
            <p:extLst>
              <p:ext uri="{D42A27DB-BD31-4B8C-83A1-F6EECF244321}">
                <p14:modId xmlns:p14="http://schemas.microsoft.com/office/powerpoint/2010/main" val="118552509"/>
              </p:ext>
            </p:extLst>
          </p:nvPr>
        </p:nvGraphicFramePr>
        <p:xfrm>
          <a:off x="1062000" y="2995200"/>
          <a:ext cx="10072800" cy="3164160"/>
        </p:xfrm>
        <a:graphic>
          <a:graphicData uri="http://schemas.openxmlformats.org/drawingml/2006/table">
            <a:tbl>
              <a:tblPr firstRow="1" firstCol="1" bandRow="1"/>
              <a:tblGrid>
                <a:gridCol w="2520000">
                  <a:extLst>
                    <a:ext uri="{9D8B030D-6E8A-4147-A177-3AD203B41FA5}">
                      <a16:colId xmlns:a16="http://schemas.microsoft.com/office/drawing/2014/main" val="86493482"/>
                    </a:ext>
                  </a:extLst>
                </a:gridCol>
                <a:gridCol w="2520000">
                  <a:extLst>
                    <a:ext uri="{9D8B030D-6E8A-4147-A177-3AD203B41FA5}">
                      <a16:colId xmlns:a16="http://schemas.microsoft.com/office/drawing/2014/main" val="1069028272"/>
                    </a:ext>
                  </a:extLst>
                </a:gridCol>
                <a:gridCol w="2520000">
                  <a:extLst>
                    <a:ext uri="{9D8B030D-6E8A-4147-A177-3AD203B41FA5}">
                      <a16:colId xmlns:a16="http://schemas.microsoft.com/office/drawing/2014/main" val="3975594724"/>
                    </a:ext>
                  </a:extLst>
                </a:gridCol>
                <a:gridCol w="2512800">
                  <a:extLst>
                    <a:ext uri="{9D8B030D-6E8A-4147-A177-3AD203B41FA5}">
                      <a16:colId xmlns:a16="http://schemas.microsoft.com/office/drawing/2014/main" val="2260478306"/>
                    </a:ext>
                  </a:extLst>
                </a:gridCol>
              </a:tblGrid>
              <a:tr h="34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dirty="0">
                          <a:solidFill>
                            <a:schemeClr val="bg1"/>
                          </a:solidFill>
                          <a:effectLst/>
                          <a:latin typeface="+mn-lt"/>
                          <a:ea typeface="Garamond" panose="02020404030301010803" pitchFamily="18" charset="0"/>
                          <a:cs typeface="Times New Roman" panose="02020603050405020304" pitchFamily="18" charset="0"/>
                        </a:rPr>
                        <a:t>Planerade åtgärder</a:t>
                      </a:r>
                    </a:p>
                  </a:txBody>
                  <a:tcPr marL="35742" marR="57600" marT="57600" marB="57600" anchor="ctr">
                    <a:lnL w="12700" cap="flat" cmpd="sng" algn="ctr">
                      <a:noFill/>
                      <a:prstDash val="solid"/>
                      <a:round/>
                      <a:headEnd type="none" w="med" len="med"/>
                      <a:tailEnd type="none" w="med" len="med"/>
                    </a:lnL>
                    <a:lnR w="12700" cap="flat" cmpd="sng" algn="ctr">
                      <a:solidFill>
                        <a:srgbClr val="822757"/>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2757"/>
                    </a:solidFill>
                  </a:tcPr>
                </a:tc>
                <a:tc>
                  <a:txBody>
                    <a:bodyPr/>
                    <a:lstStyle/>
                    <a:p>
                      <a:pPr algn="l">
                        <a:spcAft>
                          <a:spcPts val="0"/>
                        </a:spcAft>
                      </a:pPr>
                      <a:endParaRPr lang="sv-SE" sz="1000" b="0" dirty="0">
                        <a:effectLst/>
                        <a:latin typeface="+mn-lt"/>
                        <a:ea typeface="Garamond" panose="02020404030301010803" pitchFamily="18" charset="0"/>
                        <a:cs typeface="Times New Roman" panose="02020603050405020304" pitchFamily="18" charset="0"/>
                      </a:endParaRPr>
                    </a:p>
                  </a:txBody>
                  <a:tcPr marL="35742" marR="57600" marT="57600" marB="57600" anchor="ctr">
                    <a:lnL w="12700" cap="flat" cmpd="sng" algn="ctr">
                      <a:solidFill>
                        <a:srgbClr val="822757"/>
                      </a:solidFill>
                      <a:prstDash val="solid"/>
                      <a:round/>
                      <a:headEnd type="none" w="med" len="med"/>
                      <a:tailEnd type="none" w="med" len="med"/>
                    </a:lnL>
                    <a:lnR w="12700" cap="flat" cmpd="sng" algn="ctr">
                      <a:solidFill>
                        <a:srgbClr val="822757"/>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2757"/>
                    </a:solidFill>
                  </a:tcPr>
                </a:tc>
                <a:tc>
                  <a:txBody>
                    <a:bodyPr/>
                    <a:lstStyle/>
                    <a:p>
                      <a:pPr algn="l">
                        <a:spcAft>
                          <a:spcPts val="0"/>
                        </a:spcAft>
                      </a:pPr>
                      <a:endParaRPr lang="sv-SE" sz="1000" b="0" dirty="0">
                        <a:effectLst/>
                        <a:latin typeface="+mn-lt"/>
                        <a:ea typeface="Garamond" panose="02020404030301010803" pitchFamily="18" charset="0"/>
                        <a:cs typeface="Times New Roman" panose="02020603050405020304" pitchFamily="18" charset="0"/>
                      </a:endParaRPr>
                    </a:p>
                  </a:txBody>
                  <a:tcPr marL="35742" marR="57600" marT="57600" marB="57600" anchor="ctr">
                    <a:lnL w="12700" cap="flat" cmpd="sng" algn="ctr">
                      <a:solidFill>
                        <a:srgbClr val="822757"/>
                      </a:solidFill>
                      <a:prstDash val="solid"/>
                      <a:round/>
                      <a:headEnd type="none" w="med" len="med"/>
                      <a:tailEnd type="none" w="med" len="med"/>
                    </a:lnL>
                    <a:lnR w="12700" cap="flat" cmpd="sng" algn="ctr">
                      <a:solidFill>
                        <a:srgbClr val="822757"/>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2757"/>
                    </a:solidFill>
                  </a:tcPr>
                </a:tc>
                <a:tc>
                  <a:txBody>
                    <a:bodyPr/>
                    <a:lstStyle/>
                    <a:p>
                      <a:pPr algn="l">
                        <a:spcAft>
                          <a:spcPts val="0"/>
                        </a:spcAft>
                      </a:pPr>
                      <a:endParaRPr lang="sv-SE" sz="1000" b="0" dirty="0">
                        <a:effectLst/>
                        <a:latin typeface="+mn-lt"/>
                        <a:ea typeface="Garamond" panose="02020404030301010803" pitchFamily="18" charset="0"/>
                        <a:cs typeface="Times New Roman" panose="02020603050405020304" pitchFamily="18" charset="0"/>
                      </a:endParaRPr>
                    </a:p>
                  </a:txBody>
                  <a:tcPr marL="35742" marR="57600" marT="57600" marB="57600" anchor="ctr">
                    <a:lnL w="12700" cap="flat" cmpd="sng" algn="ctr">
                      <a:solidFill>
                        <a:srgbClr val="82275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22757"/>
                    </a:solidFill>
                  </a:tcPr>
                </a:tc>
                <a:extLst>
                  <a:ext uri="{0D108BD9-81ED-4DB2-BD59-A6C34878D82A}">
                    <a16:rowId xmlns:a16="http://schemas.microsoft.com/office/drawing/2014/main" val="2791097074"/>
                  </a:ext>
                </a:extLst>
              </a:tr>
              <a:tr h="288000">
                <a:tc>
                  <a:txBody>
                    <a:bodyPr/>
                    <a:lstStyle/>
                    <a:p>
                      <a:pPr algn="l">
                        <a:spcAft>
                          <a:spcPts val="0"/>
                        </a:spcAft>
                      </a:pPr>
                      <a:r>
                        <a:rPr lang="sv-SE" sz="1000" b="0" dirty="0">
                          <a:effectLst/>
                          <a:latin typeface="+mn-lt"/>
                          <a:ea typeface="Garamond" panose="02020404030301010803" pitchFamily="18" charset="0"/>
                          <a:cs typeface="Times New Roman" panose="02020603050405020304" pitchFamily="18" charset="0"/>
                        </a:rPr>
                        <a:t>Vad ska göras?</a:t>
                      </a:r>
                    </a:p>
                  </a:txBody>
                  <a:tcPr marL="35742"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tc>
                  <a:txBody>
                    <a:bodyPr/>
                    <a:lstStyle/>
                    <a:p>
                      <a:pPr algn="l">
                        <a:spcAft>
                          <a:spcPts val="0"/>
                        </a:spcAft>
                      </a:pPr>
                      <a:r>
                        <a:rPr lang="sv-SE" sz="1000" b="0" dirty="0">
                          <a:effectLst/>
                          <a:latin typeface="+mn-lt"/>
                          <a:ea typeface="Garamond" panose="02020404030301010803" pitchFamily="18" charset="0"/>
                          <a:cs typeface="Times New Roman" panose="02020603050405020304" pitchFamily="18" charset="0"/>
                        </a:rPr>
                        <a:t>Vem ska göra det?</a:t>
                      </a:r>
                    </a:p>
                  </a:txBody>
                  <a:tcPr marL="35742"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tc>
                  <a:txBody>
                    <a:bodyPr/>
                    <a:lstStyle/>
                    <a:p>
                      <a:pPr algn="l">
                        <a:spcAft>
                          <a:spcPts val="0"/>
                        </a:spcAft>
                      </a:pPr>
                      <a:r>
                        <a:rPr lang="sv-SE" sz="1000" b="0" dirty="0">
                          <a:effectLst/>
                          <a:latin typeface="+mn-lt"/>
                          <a:ea typeface="Garamond" panose="02020404030301010803" pitchFamily="18" charset="0"/>
                          <a:cs typeface="Times New Roman" panose="02020603050405020304" pitchFamily="18" charset="0"/>
                        </a:rPr>
                        <a:t>Klart när?</a:t>
                      </a:r>
                    </a:p>
                  </a:txBody>
                  <a:tcPr marL="35742"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tc>
                  <a:txBody>
                    <a:bodyPr/>
                    <a:lstStyle/>
                    <a:p>
                      <a:pPr algn="l">
                        <a:spcAft>
                          <a:spcPts val="0"/>
                        </a:spcAft>
                      </a:pPr>
                      <a:r>
                        <a:rPr lang="sv-SE" sz="1000" b="0" dirty="0">
                          <a:effectLst/>
                          <a:latin typeface="+mn-lt"/>
                          <a:ea typeface="Garamond" panose="02020404030301010803" pitchFamily="18" charset="0"/>
                          <a:cs typeface="Times New Roman" panose="02020603050405020304" pitchFamily="18" charset="0"/>
                        </a:rPr>
                        <a:t>Kommentar</a:t>
                      </a:r>
                    </a:p>
                  </a:txBody>
                  <a:tcPr marL="35742"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extLst>
                  <a:ext uri="{0D108BD9-81ED-4DB2-BD59-A6C34878D82A}">
                    <a16:rowId xmlns:a16="http://schemas.microsoft.com/office/drawing/2014/main" val="3211096244"/>
                  </a:ext>
                </a:extLst>
              </a:tr>
              <a:tr h="230400">
                <a:tc>
                  <a:txBody>
                    <a:bodyPr/>
                    <a:lstStyle/>
                    <a:p>
                      <a:pPr algn="l">
                        <a:spcAft>
                          <a:spcPts val="0"/>
                        </a:spcAft>
                      </a:pPr>
                      <a:r>
                        <a:rPr lang="sv-SE" sz="800" b="1" dirty="0">
                          <a:effectLst/>
                          <a:latin typeface="+mn-lt"/>
                          <a:ea typeface="Garamond" panose="02020404030301010803" pitchFamily="18" charset="0"/>
                          <a:cs typeface="Times New Roman" panose="02020603050405020304" pitchFamily="18" charset="0"/>
                        </a:rPr>
                        <a:t> </a:t>
                      </a:r>
                      <a:endParaRPr lang="sv-SE" sz="8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4284709"/>
                  </a:ext>
                </a:extLst>
              </a:tr>
              <a:tr h="230400">
                <a:tc>
                  <a:txBody>
                    <a:bodyPr/>
                    <a:lstStyle/>
                    <a:p>
                      <a:pPr algn="l">
                        <a:spcAft>
                          <a:spcPts val="0"/>
                        </a:spcAft>
                      </a:pPr>
                      <a:r>
                        <a:rPr lang="sv-SE" sz="800" b="1" dirty="0">
                          <a:effectLst/>
                          <a:latin typeface="+mn-lt"/>
                          <a:ea typeface="Garamond" panose="02020404030301010803" pitchFamily="18" charset="0"/>
                          <a:cs typeface="Times New Roman" panose="02020603050405020304" pitchFamily="18" charset="0"/>
                        </a:rPr>
                        <a:t> </a:t>
                      </a:r>
                      <a:endParaRPr lang="sv-SE" sz="8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717804106"/>
                  </a:ext>
                </a:extLst>
              </a:tr>
              <a:tr h="230400">
                <a:tc>
                  <a:txBody>
                    <a:bodyPr/>
                    <a:lstStyle/>
                    <a:p>
                      <a:pPr algn="l">
                        <a:spcAft>
                          <a:spcPts val="0"/>
                        </a:spcAft>
                      </a:pPr>
                      <a:r>
                        <a:rPr lang="sv-SE" sz="800" b="1" dirty="0">
                          <a:effectLst/>
                          <a:latin typeface="+mn-lt"/>
                          <a:ea typeface="Garamond" panose="02020404030301010803" pitchFamily="18" charset="0"/>
                          <a:cs typeface="Times New Roman" panose="02020603050405020304" pitchFamily="18" charset="0"/>
                        </a:rPr>
                        <a:t> </a:t>
                      </a:r>
                      <a:endParaRPr lang="sv-SE" sz="8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2949725275"/>
                  </a:ext>
                </a:extLst>
              </a:tr>
              <a:tr h="230400">
                <a:tc>
                  <a:txBody>
                    <a:bodyPr/>
                    <a:lstStyle/>
                    <a:p>
                      <a:pPr algn="l">
                        <a:spcAft>
                          <a:spcPts val="0"/>
                        </a:spcAft>
                      </a:pPr>
                      <a:r>
                        <a:rPr lang="sv-SE" sz="800" b="1" dirty="0">
                          <a:effectLst/>
                          <a:latin typeface="+mn-lt"/>
                          <a:ea typeface="Garamond" panose="02020404030301010803" pitchFamily="18" charset="0"/>
                          <a:cs typeface="Times New Roman" panose="02020603050405020304" pitchFamily="18" charset="0"/>
                        </a:rPr>
                        <a:t> </a:t>
                      </a:r>
                      <a:endParaRPr lang="sv-SE" sz="8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57600"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3337584080"/>
                  </a:ext>
                </a:extLst>
              </a:tr>
              <a:tr h="34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dirty="0">
                          <a:solidFill>
                            <a:schemeClr val="bg1"/>
                          </a:solidFill>
                          <a:effectLst/>
                          <a:latin typeface="+mn-lt"/>
                          <a:ea typeface="Garamond" panose="02020404030301010803" pitchFamily="18" charset="0"/>
                          <a:cs typeface="Times New Roman" panose="02020603050405020304" pitchFamily="18" charset="0"/>
                        </a:rPr>
                        <a:t>Genomförda åtgärder</a:t>
                      </a:r>
                    </a:p>
                  </a:txBody>
                  <a:tcPr marL="57600" marR="57600" marT="57600" marB="57600" anchor="ctr">
                    <a:lnL w="12700" cap="flat" cmpd="sng" algn="ctr">
                      <a:solidFill>
                        <a:schemeClr val="bg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endParaRPr lang="sv-SE" sz="8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endParaRPr lang="sv-SE" sz="8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tc>
                  <a:txBody>
                    <a:bodyPr/>
                    <a:lstStyle/>
                    <a:p>
                      <a:pPr algn="l">
                        <a:spcAft>
                          <a:spcPts val="0"/>
                        </a:spcAft>
                      </a:pPr>
                      <a:endParaRPr lang="sv-SE" sz="800" dirty="0">
                        <a:effectLst/>
                        <a:latin typeface="+mn-lt"/>
                        <a:ea typeface="Garamond" panose="02020404030301010803" pitchFamily="18" charset="0"/>
                        <a:cs typeface="Times New Roman" panose="02020603050405020304" pitchFamily="18" charset="0"/>
                      </a:endParaRPr>
                    </a:p>
                  </a:txBody>
                  <a:tcPr marL="57600" marR="57600" marT="57600" marB="57600">
                    <a:lnL w="12700" cap="flat" cmpd="sng" algn="ctr">
                      <a:solidFill>
                        <a:schemeClr val="accent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822757"/>
                    </a:solidFill>
                  </a:tcPr>
                </a:tc>
                <a:extLst>
                  <a:ext uri="{0D108BD9-81ED-4DB2-BD59-A6C34878D82A}">
                    <a16:rowId xmlns:a16="http://schemas.microsoft.com/office/drawing/2014/main" val="3437101606"/>
                  </a:ext>
                </a:extLst>
              </a:tr>
              <a:tr h="288000">
                <a:tc>
                  <a:txBody>
                    <a:bodyPr/>
                    <a:lstStyle/>
                    <a:p>
                      <a:pPr algn="l">
                        <a:spcAft>
                          <a:spcPts val="0"/>
                        </a:spcAft>
                      </a:pPr>
                      <a:r>
                        <a:rPr lang="sv-SE" sz="1000" b="0" dirty="0">
                          <a:effectLst/>
                          <a:latin typeface="+mn-lt"/>
                          <a:ea typeface="Garamond" panose="02020404030301010803" pitchFamily="18" charset="0"/>
                          <a:cs typeface="Times New Roman" panose="02020603050405020304" pitchFamily="18" charset="0"/>
                        </a:rPr>
                        <a:t>Vad är gjort?</a:t>
                      </a:r>
                    </a:p>
                  </a:txBody>
                  <a:tcPr marL="35742" marR="57600" marT="57600" marB="57600" anchor="ct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tc>
                  <a:txBody>
                    <a:bodyPr/>
                    <a:lstStyle/>
                    <a:p>
                      <a:pPr algn="l">
                        <a:spcAft>
                          <a:spcPts val="0"/>
                        </a:spcAft>
                      </a:pPr>
                      <a:r>
                        <a:rPr lang="sv-SE" sz="1000" b="0" dirty="0">
                          <a:effectLst/>
                          <a:latin typeface="+mn-lt"/>
                          <a:ea typeface="Garamond" panose="02020404030301010803" pitchFamily="18" charset="0"/>
                          <a:cs typeface="Times New Roman" panose="02020603050405020304" pitchFamily="18" charset="0"/>
                        </a:rPr>
                        <a:t>Vem gjorde det?</a:t>
                      </a:r>
                    </a:p>
                  </a:txBody>
                  <a:tcPr marL="35742"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tc>
                  <a:txBody>
                    <a:bodyPr/>
                    <a:lstStyle/>
                    <a:p>
                      <a:pPr algn="l">
                        <a:spcAft>
                          <a:spcPts val="0"/>
                        </a:spcAft>
                      </a:pPr>
                      <a:r>
                        <a:rPr lang="sv-SE" sz="1000" b="0" dirty="0">
                          <a:effectLst/>
                          <a:latin typeface="+mn-lt"/>
                          <a:ea typeface="Garamond" panose="02020404030301010803" pitchFamily="18" charset="0"/>
                          <a:cs typeface="Times New Roman" panose="02020603050405020304" pitchFamily="18" charset="0"/>
                        </a:rPr>
                        <a:t>Klart när?</a:t>
                      </a:r>
                    </a:p>
                  </a:txBody>
                  <a:tcPr marL="35742" marR="57600" marT="57600" marB="576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tc>
                  <a:txBody>
                    <a:bodyPr/>
                    <a:lstStyle/>
                    <a:p>
                      <a:pPr algn="l">
                        <a:spcAft>
                          <a:spcPts val="0"/>
                        </a:spcAft>
                      </a:pPr>
                      <a:r>
                        <a:rPr lang="sv-SE" sz="1000" b="0" dirty="0">
                          <a:effectLst/>
                          <a:latin typeface="+mn-lt"/>
                          <a:ea typeface="Garamond" panose="02020404030301010803" pitchFamily="18" charset="0"/>
                          <a:cs typeface="Times New Roman" panose="02020603050405020304" pitchFamily="18" charset="0"/>
                        </a:rPr>
                        <a:t>Kommentar</a:t>
                      </a:r>
                    </a:p>
                  </a:txBody>
                  <a:tcPr marL="35742" marR="57600" marT="57600" marB="57600"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D4DD"/>
                    </a:solidFill>
                  </a:tcPr>
                </a:tc>
                <a:extLst>
                  <a:ext uri="{0D108BD9-81ED-4DB2-BD59-A6C34878D82A}">
                    <a16:rowId xmlns:a16="http://schemas.microsoft.com/office/drawing/2014/main" val="589150234"/>
                  </a:ext>
                </a:extLst>
              </a:tr>
              <a:tr h="230400">
                <a:tc>
                  <a:txBody>
                    <a:bodyPr/>
                    <a:lstStyle/>
                    <a:p>
                      <a:pPr algn="l">
                        <a:spcAft>
                          <a:spcPts val="0"/>
                        </a:spcAft>
                      </a:pPr>
                      <a:r>
                        <a:rPr lang="sv-SE" sz="800" b="1" dirty="0">
                          <a:effectLst/>
                          <a:latin typeface="+mn-lt"/>
                          <a:ea typeface="Garamond" panose="02020404030301010803" pitchFamily="18" charset="0"/>
                          <a:cs typeface="Times New Roman" panose="02020603050405020304" pitchFamily="18" charset="0"/>
                        </a:rPr>
                        <a:t> </a:t>
                      </a:r>
                      <a:endParaRPr lang="sv-SE" sz="800" dirty="0">
                        <a:effectLst/>
                        <a:latin typeface="+mn-lt"/>
                        <a:ea typeface="Garamond" panose="02020404030301010803" pitchFamily="18" charset="0"/>
                        <a:cs typeface="Times New Roman" panose="02020603050405020304" pitchFamily="18" charset="0"/>
                      </a:endParaRP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2507082071"/>
                  </a:ext>
                </a:extLst>
              </a:tr>
              <a:tr h="230400">
                <a:tc>
                  <a:txBody>
                    <a:bodyPr/>
                    <a:lstStyle/>
                    <a:p>
                      <a:pPr algn="l">
                        <a:spcAft>
                          <a:spcPts val="0"/>
                        </a:spcAft>
                      </a:pPr>
                      <a:r>
                        <a:rPr lang="sv-SE" sz="800" b="1" dirty="0">
                          <a:effectLst/>
                          <a:latin typeface="+mn-lt"/>
                          <a:ea typeface="Garamond" panose="02020404030301010803" pitchFamily="18" charset="0"/>
                          <a:cs typeface="Times New Roman" panose="02020603050405020304" pitchFamily="18" charset="0"/>
                        </a:rPr>
                        <a:t> </a:t>
                      </a:r>
                      <a:endParaRPr lang="sv-SE" sz="800" dirty="0">
                        <a:effectLst/>
                        <a:latin typeface="+mn-lt"/>
                        <a:ea typeface="Garamond" panose="02020404030301010803" pitchFamily="18" charset="0"/>
                        <a:cs typeface="Times New Roman" panose="02020603050405020304" pitchFamily="18" charset="0"/>
                      </a:endParaRP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80000"/>
                      </a:srgbClr>
                    </a:solidFill>
                  </a:tcPr>
                </a:tc>
                <a:extLst>
                  <a:ext uri="{0D108BD9-81ED-4DB2-BD59-A6C34878D82A}">
                    <a16:rowId xmlns:a16="http://schemas.microsoft.com/office/drawing/2014/main" val="220203005"/>
                  </a:ext>
                </a:extLst>
              </a:tr>
              <a:tr h="230400">
                <a:tc>
                  <a:txBody>
                    <a:bodyPr/>
                    <a:lstStyle/>
                    <a:p>
                      <a:pPr algn="l">
                        <a:spcAft>
                          <a:spcPts val="0"/>
                        </a:spcAft>
                      </a:pPr>
                      <a:r>
                        <a:rPr lang="sv-SE" sz="800" b="1" dirty="0">
                          <a:effectLst/>
                          <a:latin typeface="+mn-lt"/>
                          <a:ea typeface="Garamond" panose="02020404030301010803" pitchFamily="18" charset="0"/>
                          <a:cs typeface="Times New Roman" panose="02020603050405020304" pitchFamily="18" charset="0"/>
                        </a:rPr>
                        <a:t> </a:t>
                      </a:r>
                      <a:endParaRPr lang="sv-SE" sz="800" dirty="0">
                        <a:effectLst/>
                        <a:latin typeface="+mn-lt"/>
                        <a:ea typeface="Garamond" panose="02020404030301010803" pitchFamily="18" charset="0"/>
                        <a:cs typeface="Times New Roman" panose="02020603050405020304" pitchFamily="18" charset="0"/>
                      </a:endParaRP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tc>
                  <a:txBody>
                    <a:bodyPr/>
                    <a:lstStyle/>
                    <a:p>
                      <a:pPr algn="l">
                        <a:spcAft>
                          <a:spcPts val="0"/>
                        </a:spcAft>
                      </a:pPr>
                      <a:r>
                        <a:rPr lang="sv-SE" sz="800" dirty="0">
                          <a:effectLst/>
                          <a:latin typeface="+mn-lt"/>
                          <a:ea typeface="Garamond" panose="02020404030301010803" pitchFamily="18" charset="0"/>
                          <a:cs typeface="Times New Roman" panose="02020603050405020304" pitchFamily="18" charset="0"/>
                        </a:rPr>
                        <a:t> </a:t>
                      </a: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60000"/>
                      </a:srgbClr>
                    </a:solidFill>
                  </a:tcPr>
                </a:tc>
                <a:extLst>
                  <a:ext uri="{0D108BD9-81ED-4DB2-BD59-A6C34878D82A}">
                    <a16:rowId xmlns:a16="http://schemas.microsoft.com/office/drawing/2014/main" val="1935009917"/>
                  </a:ext>
                </a:extLst>
              </a:tr>
              <a:tr h="230400">
                <a:tc>
                  <a:txBody>
                    <a:bodyPr/>
                    <a:lstStyle/>
                    <a:p>
                      <a:pPr algn="l">
                        <a:spcAft>
                          <a:spcPts val="0"/>
                        </a:spcAft>
                      </a:pPr>
                      <a:endParaRPr lang="sv-SE" sz="800" dirty="0">
                        <a:effectLst/>
                        <a:latin typeface="+mn-lt"/>
                        <a:ea typeface="Garamond" panose="02020404030301010803" pitchFamily="18" charset="0"/>
                        <a:cs typeface="Times New Roman" panose="02020603050405020304" pitchFamily="18" charset="0"/>
                      </a:endParaRP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endParaRPr lang="sv-SE" sz="800" dirty="0">
                        <a:effectLst/>
                        <a:latin typeface="+mn-lt"/>
                        <a:ea typeface="Garamond" panose="02020404030301010803" pitchFamily="18" charset="0"/>
                        <a:cs typeface="Times New Roman" panose="02020603050405020304" pitchFamily="18" charset="0"/>
                      </a:endParaRP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endParaRPr lang="sv-SE" sz="800" dirty="0">
                        <a:effectLst/>
                        <a:latin typeface="+mn-lt"/>
                        <a:ea typeface="Garamond" panose="02020404030301010803" pitchFamily="18" charset="0"/>
                        <a:cs typeface="Times New Roman" panose="02020603050405020304" pitchFamily="18" charset="0"/>
                      </a:endParaRP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tc>
                  <a:txBody>
                    <a:bodyPr/>
                    <a:lstStyle/>
                    <a:p>
                      <a:pPr algn="l">
                        <a:spcAft>
                          <a:spcPts val="0"/>
                        </a:spcAft>
                      </a:pPr>
                      <a:endParaRPr lang="sv-SE" sz="800" dirty="0">
                        <a:effectLst/>
                        <a:latin typeface="+mn-lt"/>
                        <a:ea typeface="Garamond" panose="02020404030301010803" pitchFamily="18" charset="0"/>
                        <a:cs typeface="Times New Roman" panose="02020603050405020304" pitchFamily="18" charset="0"/>
                      </a:endParaRPr>
                    </a:p>
                  </a:txBody>
                  <a:tcPr marL="35742" marR="57600" marT="57600" marB="576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alpha val="40000"/>
                      </a:srgbClr>
                    </a:solidFill>
                  </a:tcPr>
                </a:tc>
                <a:extLst>
                  <a:ext uri="{0D108BD9-81ED-4DB2-BD59-A6C34878D82A}">
                    <a16:rowId xmlns:a16="http://schemas.microsoft.com/office/drawing/2014/main" val="2943457194"/>
                  </a:ext>
                </a:extLst>
              </a:tr>
            </a:tbl>
          </a:graphicData>
        </a:graphic>
      </p:graphicFrame>
      <p:pic>
        <p:nvPicPr>
          <p:cNvPr id="4" name="Framåt" descr="Tillbaka till innehållsförteckning.">
            <a:hlinkClick r:id="rId3" action="ppaction://hlinksldjump"/>
            <a:extLst>
              <a:ext uri="{FF2B5EF4-FFF2-40B4-BE49-F238E27FC236}">
                <a16:creationId xmlns:a16="http://schemas.microsoft.com/office/drawing/2014/main" id="{B9A28BCB-8A3D-B79D-9570-A5B74EA9D35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57447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1152000"/>
            <a:ext cx="8640000" cy="712800"/>
          </a:xfrm>
        </p:spPr>
        <p:txBody>
          <a:bodyPr lIns="57600" tIns="57600" rIns="57600" bIns="57600"/>
          <a:lstStyle/>
          <a:p>
            <a:pPr>
              <a:lnSpc>
                <a:spcPts val="3600"/>
              </a:lnSpc>
            </a:pPr>
            <a:r>
              <a:rPr lang="sv-SE" sz="2800" dirty="0"/>
              <a:t>Exempel på verktyg</a:t>
            </a:r>
          </a:p>
        </p:txBody>
      </p:sp>
      <p:sp>
        <p:nvSpPr>
          <p:cNvPr id="3" name="Platshållare för innehåll 2"/>
          <p:cNvSpPr>
            <a:spLocks noGrp="1"/>
          </p:cNvSpPr>
          <p:nvPr>
            <p:ph idx="1"/>
          </p:nvPr>
        </p:nvSpPr>
        <p:spPr>
          <a:xfrm>
            <a:off x="1782000" y="1997998"/>
            <a:ext cx="8640000" cy="3816000"/>
          </a:xfrm>
        </p:spPr>
        <p:txBody>
          <a:bodyPr lIns="57600" tIns="57600" rIns="57600" bIns="57600" numCol="2"/>
          <a:lstStyle/>
          <a:p>
            <a:pPr marL="0" indent="0">
              <a:spcBef>
                <a:spcPts val="800"/>
              </a:spcBef>
              <a:buNone/>
            </a:pPr>
            <a:r>
              <a:rPr lang="sv-SE" sz="2000" b="1" dirty="0"/>
              <a:t>Organisation</a:t>
            </a:r>
          </a:p>
          <a:p>
            <a:pPr marL="0" indent="0">
              <a:spcBef>
                <a:spcPts val="800"/>
              </a:spcBef>
              <a:buNone/>
            </a:pPr>
            <a:r>
              <a:rPr lang="sv-SE" sz="1800" dirty="0">
                <a:solidFill>
                  <a:schemeClr val="tx1"/>
                </a:solidFill>
                <a:hlinkClick r:id="rId3" action="ppaction://hlinksldjump"/>
              </a:rPr>
              <a:t>Organisationsöversikt</a:t>
            </a:r>
            <a:endParaRPr lang="sv-SE" sz="1800" dirty="0">
              <a:solidFill>
                <a:schemeClr val="tx1"/>
              </a:solidFill>
            </a:endParaRPr>
          </a:p>
          <a:p>
            <a:pPr marL="0" indent="0">
              <a:spcBef>
                <a:spcPts val="800"/>
              </a:spcBef>
              <a:buNone/>
            </a:pPr>
            <a:r>
              <a:rPr lang="sv-SE" sz="1800" dirty="0">
                <a:solidFill>
                  <a:schemeClr val="tx1"/>
                </a:solidFill>
                <a:hlinkClick r:id="rId4" action="ppaction://hlinksldjump"/>
              </a:rPr>
              <a:t>Rollkort/Funktionskort</a:t>
            </a:r>
            <a:endParaRPr lang="sv-SE" sz="1800" dirty="0">
              <a:solidFill>
                <a:schemeClr val="tx1"/>
              </a:solidFill>
            </a:endParaRPr>
          </a:p>
          <a:p>
            <a:pPr marL="0" indent="0">
              <a:spcBef>
                <a:spcPts val="800"/>
              </a:spcBef>
              <a:buNone/>
            </a:pPr>
            <a:r>
              <a:rPr lang="sv-SE" sz="1800" dirty="0">
                <a:solidFill>
                  <a:schemeClr val="tx1"/>
                </a:solidFill>
                <a:hlinkClick r:id="rId5" action="ppaction://hlinksldjump"/>
              </a:rPr>
              <a:t>Stabsarbetsplan</a:t>
            </a:r>
            <a:endParaRPr lang="sv-SE" sz="1800" dirty="0">
              <a:solidFill>
                <a:schemeClr val="tx1"/>
              </a:solidFill>
            </a:endParaRPr>
          </a:p>
          <a:p>
            <a:pPr marL="0" indent="0">
              <a:spcBef>
                <a:spcPts val="800"/>
              </a:spcBef>
              <a:buNone/>
            </a:pPr>
            <a:r>
              <a:rPr lang="sv-SE" sz="1800" dirty="0">
                <a:solidFill>
                  <a:schemeClr val="tx1"/>
                </a:solidFill>
                <a:hlinkClick r:id="rId6" action="ppaction://hlinksldjump"/>
              </a:rPr>
              <a:t>Operativ rytm</a:t>
            </a:r>
            <a:endParaRPr lang="sv-SE" sz="1800" dirty="0">
              <a:solidFill>
                <a:schemeClr val="tx1"/>
              </a:solidFill>
            </a:endParaRPr>
          </a:p>
          <a:p>
            <a:pPr marL="0" indent="0">
              <a:spcBef>
                <a:spcPts val="800"/>
              </a:spcBef>
              <a:buNone/>
            </a:pPr>
            <a:r>
              <a:rPr lang="sv-SE" sz="1800" dirty="0">
                <a:solidFill>
                  <a:schemeClr val="tx1"/>
                </a:solidFill>
                <a:hlinkClick r:id="rId7" action="ppaction://hlinksldjump"/>
              </a:rPr>
              <a:t>Tidslinjal </a:t>
            </a:r>
            <a:endParaRPr lang="sv-SE" sz="1800" dirty="0">
              <a:solidFill>
                <a:schemeClr val="tx1"/>
              </a:solidFill>
            </a:endParaRPr>
          </a:p>
          <a:p>
            <a:pPr marL="0" indent="0">
              <a:spcBef>
                <a:spcPts val="800"/>
              </a:spcBef>
              <a:buNone/>
            </a:pPr>
            <a:r>
              <a:rPr lang="sv-SE" sz="1800" dirty="0">
                <a:solidFill>
                  <a:schemeClr val="tx1"/>
                </a:solidFill>
                <a:hlinkClick r:id="rId8" action="ppaction://hlinksldjump"/>
              </a:rPr>
              <a:t>Åtgärdslista</a:t>
            </a:r>
            <a:endParaRPr lang="sv-SE" sz="1800" dirty="0">
              <a:solidFill>
                <a:schemeClr val="tx1"/>
              </a:solidFill>
            </a:endParaRPr>
          </a:p>
          <a:p>
            <a:pPr marL="0" indent="0">
              <a:spcBef>
                <a:spcPts val="800"/>
              </a:spcBef>
              <a:buNone/>
            </a:pPr>
            <a:r>
              <a:rPr lang="sv-SE" sz="1800" dirty="0">
                <a:solidFill>
                  <a:schemeClr val="tx1"/>
                </a:solidFill>
                <a:hlinkClick r:id="rId9" action="ppaction://hlinksldjump"/>
              </a:rPr>
              <a:t>Resursöversikt</a:t>
            </a:r>
            <a:endParaRPr lang="sv-SE" sz="1800" dirty="0">
              <a:solidFill>
                <a:schemeClr val="tx1"/>
              </a:solidFill>
            </a:endParaRPr>
          </a:p>
          <a:p>
            <a:pPr marL="0" indent="0">
              <a:spcBef>
                <a:spcPts val="800"/>
              </a:spcBef>
              <a:buNone/>
            </a:pPr>
            <a:r>
              <a:rPr lang="sv-SE" sz="1800" dirty="0">
                <a:solidFill>
                  <a:schemeClr val="tx1"/>
                </a:solidFill>
                <a:hlinkClick r:id="rId10" action="ppaction://hlinksldjump"/>
              </a:rPr>
              <a:t>Samverkansplan</a:t>
            </a:r>
            <a:endParaRPr lang="sv-SE" sz="1800" dirty="0">
              <a:solidFill>
                <a:schemeClr val="tx1"/>
              </a:solidFill>
            </a:endParaRPr>
          </a:p>
          <a:p>
            <a:pPr marL="0" indent="0">
              <a:spcBef>
                <a:spcPts val="800"/>
              </a:spcBef>
              <a:buNone/>
            </a:pPr>
            <a:r>
              <a:rPr lang="sv-SE" sz="1800" dirty="0">
                <a:solidFill>
                  <a:schemeClr val="tx1"/>
                </a:solidFill>
                <a:hlinkClick r:id="rId11" action="ppaction://hlinksldjump"/>
              </a:rPr>
              <a:t>Sambandsplan</a:t>
            </a:r>
            <a:endParaRPr lang="sv-SE" sz="1800" dirty="0">
              <a:solidFill>
                <a:schemeClr val="tx1"/>
              </a:solidFill>
            </a:endParaRPr>
          </a:p>
          <a:p>
            <a:pPr marL="0" indent="0">
              <a:spcBef>
                <a:spcPts val="800"/>
              </a:spcBef>
              <a:buNone/>
            </a:pPr>
            <a:r>
              <a:rPr lang="sv-SE" sz="2000" b="1" dirty="0"/>
              <a:t>Möten</a:t>
            </a:r>
          </a:p>
          <a:p>
            <a:pPr marL="0" indent="0">
              <a:spcBef>
                <a:spcPts val="800"/>
              </a:spcBef>
              <a:buNone/>
            </a:pPr>
            <a:r>
              <a:rPr lang="sv-SE" sz="1800" dirty="0">
                <a:hlinkClick r:id="rId12" action="ppaction://hlinksldjump"/>
              </a:rPr>
              <a:t>Första samlingen med stabsmedlemmarna</a:t>
            </a:r>
            <a:endParaRPr lang="sv-SE" sz="1800" dirty="0"/>
          </a:p>
          <a:p>
            <a:pPr marL="0" indent="0">
              <a:spcBef>
                <a:spcPts val="800"/>
              </a:spcBef>
              <a:buNone/>
            </a:pPr>
            <a:r>
              <a:rPr lang="sv-SE" sz="1800" dirty="0">
                <a:hlinkClick r:id="rId13" action="ppaction://hlinksldjump"/>
              </a:rPr>
              <a:t>Första stabsorienteringen</a:t>
            </a:r>
            <a:endParaRPr lang="sv-SE" sz="1800" dirty="0"/>
          </a:p>
          <a:p>
            <a:pPr marL="0" indent="0">
              <a:spcBef>
                <a:spcPts val="800"/>
              </a:spcBef>
              <a:buNone/>
            </a:pPr>
            <a:r>
              <a:rPr lang="sv-SE" sz="1800" dirty="0">
                <a:hlinkClick r:id="rId14" action="ppaction://hlinksldjump"/>
              </a:rPr>
              <a:t>Kommande stabsorienteringar</a:t>
            </a:r>
            <a:endParaRPr lang="sv-SE" sz="1800" dirty="0"/>
          </a:p>
          <a:p>
            <a:pPr marL="0" indent="0">
              <a:spcBef>
                <a:spcPts val="800"/>
              </a:spcBef>
              <a:buNone/>
            </a:pPr>
            <a:r>
              <a:rPr lang="sv-SE" sz="1800" dirty="0">
                <a:hlinkClick r:id="rId15" action="ppaction://hlinksldjump"/>
              </a:rPr>
              <a:t>Stabschefens och stabsmedlemmarnas förberedelser för en stabsorientering </a:t>
            </a:r>
            <a:endParaRPr lang="sv-SE" sz="1800" dirty="0"/>
          </a:p>
        </p:txBody>
      </p:sp>
      <p:pic>
        <p:nvPicPr>
          <p:cNvPr id="10" name="Bildobjekt 9" descr="En skiss som visar flera personer som arbetar i en stab, det finns flera bås där personer kan arbeta med enskilda uppgifter. I ett rum finns det ett stort bord i mitten och några personer sitter runt bordet. "/>
          <p:cNvPicPr>
            <a:picLocks noChangeAspect="1"/>
          </p:cNvPicPr>
          <p:nvPr/>
        </p:nvPicPr>
        <p:blipFill>
          <a:blip r:embed="rId16" cstate="hqprint">
            <a:extLst>
              <a:ext uri="{28A0092B-C50C-407E-A947-70E740481C1C}">
                <a14:useLocalDpi xmlns:a14="http://schemas.microsoft.com/office/drawing/2010/main" val="0"/>
              </a:ext>
            </a:extLst>
          </a:blip>
          <a:srcRect/>
          <a:stretch/>
        </p:blipFill>
        <p:spPr>
          <a:xfrm>
            <a:off x="9703379" y="410566"/>
            <a:ext cx="2152800" cy="1728699"/>
          </a:xfrm>
          <a:prstGeom prst="rect">
            <a:avLst/>
          </a:prstGeom>
        </p:spPr>
      </p:pic>
    </p:spTree>
    <p:extLst>
      <p:ext uri="{BB962C8B-B14F-4D97-AF65-F5344CB8AC3E}">
        <p14:creationId xmlns:p14="http://schemas.microsoft.com/office/powerpoint/2010/main" val="20315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864000"/>
            <a:ext cx="8640000" cy="712800"/>
          </a:xfrm>
        </p:spPr>
        <p:txBody>
          <a:bodyPr lIns="57600" tIns="57600" rIns="57600" bIns="57600"/>
          <a:lstStyle/>
          <a:p>
            <a:pPr>
              <a:lnSpc>
                <a:spcPts val="3600"/>
              </a:lnSpc>
            </a:pPr>
            <a:r>
              <a:rPr lang="sv-SE" sz="2800" dirty="0"/>
              <a:t>Exempel på verktyg, forts.</a:t>
            </a:r>
          </a:p>
        </p:txBody>
      </p:sp>
      <p:sp>
        <p:nvSpPr>
          <p:cNvPr id="3" name="Platshållare för innehåll 2"/>
          <p:cNvSpPr>
            <a:spLocks noGrp="1"/>
          </p:cNvSpPr>
          <p:nvPr>
            <p:ph idx="1"/>
          </p:nvPr>
        </p:nvSpPr>
        <p:spPr>
          <a:xfrm>
            <a:off x="1782000" y="1709999"/>
            <a:ext cx="8640000" cy="4284001"/>
          </a:xfrm>
        </p:spPr>
        <p:txBody>
          <a:bodyPr lIns="57600" tIns="57600" rIns="57600" bIns="57600" numCol="2"/>
          <a:lstStyle/>
          <a:p>
            <a:pPr marL="0" indent="0">
              <a:spcBef>
                <a:spcPts val="800"/>
              </a:spcBef>
              <a:buNone/>
            </a:pPr>
            <a:r>
              <a:rPr lang="sv-SE" sz="2000" b="1" dirty="0"/>
              <a:t>Informationshantering</a:t>
            </a:r>
          </a:p>
          <a:p>
            <a:pPr marL="172800" indent="-172800">
              <a:spcBef>
                <a:spcPts val="800"/>
              </a:spcBef>
            </a:pPr>
            <a:r>
              <a:rPr lang="sv-SE" sz="1800" dirty="0">
                <a:solidFill>
                  <a:schemeClr val="tx1"/>
                </a:solidFill>
                <a:hlinkClick r:id="rId3" action="ppaction://hlinksldjump"/>
              </a:rPr>
              <a:t>Lägesbild</a:t>
            </a:r>
            <a:endParaRPr lang="sv-SE" sz="1800" dirty="0">
              <a:solidFill>
                <a:schemeClr val="tx1"/>
              </a:solidFill>
            </a:endParaRPr>
          </a:p>
          <a:p>
            <a:pPr marL="172800" indent="-172800">
              <a:spcBef>
                <a:spcPts val="800"/>
              </a:spcBef>
            </a:pPr>
            <a:r>
              <a:rPr lang="sv-SE" sz="1800" dirty="0">
                <a:solidFill>
                  <a:schemeClr val="tx1"/>
                </a:solidFill>
                <a:hlinkClick r:id="rId4" action="ppaction://hlinksldjump"/>
              </a:rPr>
              <a:t>Aktörsanalys</a:t>
            </a:r>
            <a:endParaRPr lang="sv-SE" sz="1800" dirty="0">
              <a:solidFill>
                <a:schemeClr val="tx1"/>
              </a:solidFill>
            </a:endParaRPr>
          </a:p>
          <a:p>
            <a:pPr marL="172800" indent="-172800">
              <a:spcBef>
                <a:spcPts val="800"/>
              </a:spcBef>
            </a:pPr>
            <a:r>
              <a:rPr lang="sv-SE" sz="1800" dirty="0">
                <a:solidFill>
                  <a:schemeClr val="tx1"/>
                </a:solidFill>
                <a:hlinkClick r:id="rId5" action="ppaction://hlinksldjump"/>
              </a:rPr>
              <a:t>Fakta, innebörd och slutsatser</a:t>
            </a:r>
            <a:endParaRPr lang="sv-SE" sz="1800" dirty="0">
              <a:solidFill>
                <a:schemeClr val="tx1"/>
              </a:solidFill>
            </a:endParaRPr>
          </a:p>
          <a:p>
            <a:pPr marL="172800" indent="-172800">
              <a:spcBef>
                <a:spcPts val="800"/>
              </a:spcBef>
            </a:pPr>
            <a:r>
              <a:rPr lang="sv-SE" sz="1800" dirty="0">
                <a:solidFill>
                  <a:schemeClr val="tx1"/>
                </a:solidFill>
                <a:hlinkClick r:id="rId6" action="ppaction://hlinksldjump"/>
              </a:rPr>
              <a:t>Fakta, antaganden och informationsbehov</a:t>
            </a:r>
            <a:endParaRPr lang="sv-SE" sz="1800" dirty="0">
              <a:solidFill>
                <a:schemeClr val="tx1"/>
              </a:solidFill>
            </a:endParaRPr>
          </a:p>
          <a:p>
            <a:pPr marL="172800" indent="-172800">
              <a:spcBef>
                <a:spcPts val="800"/>
              </a:spcBef>
              <a:spcAft>
                <a:spcPts val="800"/>
              </a:spcAft>
            </a:pPr>
            <a:r>
              <a:rPr lang="sv-SE" sz="1800" dirty="0">
                <a:solidFill>
                  <a:schemeClr val="tx1"/>
                </a:solidFill>
                <a:hlinkClick r:id="rId7" action="ppaction://hlinksldjump"/>
              </a:rPr>
              <a:t>Plan för informationsinhämtning</a:t>
            </a:r>
            <a:endParaRPr lang="sv-SE" sz="1800" dirty="0">
              <a:solidFill>
                <a:schemeClr val="tx1"/>
              </a:solidFill>
            </a:endParaRPr>
          </a:p>
          <a:p>
            <a:pPr marL="0" indent="0">
              <a:spcBef>
                <a:spcPts val="800"/>
              </a:spcBef>
              <a:buNone/>
            </a:pPr>
            <a:r>
              <a:rPr lang="sv-SE" sz="2000" b="1" dirty="0"/>
              <a:t>Personal</a:t>
            </a:r>
          </a:p>
          <a:p>
            <a:pPr marL="172800" indent="-172800">
              <a:spcBef>
                <a:spcPts val="800"/>
              </a:spcBef>
            </a:pPr>
            <a:r>
              <a:rPr lang="sv-SE" sz="1800" dirty="0">
                <a:hlinkClick r:id="rId8" action="ppaction://hlinksldjump"/>
              </a:rPr>
              <a:t>Kontaktlista</a:t>
            </a:r>
            <a:endParaRPr lang="sv-SE" sz="1800" dirty="0"/>
          </a:p>
          <a:p>
            <a:pPr marL="172800" indent="-172800">
              <a:spcBef>
                <a:spcPts val="800"/>
              </a:spcBef>
            </a:pPr>
            <a:r>
              <a:rPr lang="sv-SE" sz="1800" dirty="0">
                <a:hlinkClick r:id="rId9" action="ppaction://hlinksldjump"/>
              </a:rPr>
              <a:t>Bemanningsplan</a:t>
            </a:r>
            <a:endParaRPr lang="sv-SE" sz="1800" dirty="0"/>
          </a:p>
          <a:p>
            <a:pPr marL="172800" indent="-172800">
              <a:spcBef>
                <a:spcPts val="800"/>
              </a:spcBef>
            </a:pPr>
            <a:r>
              <a:rPr lang="sv-SE" sz="1800" dirty="0">
                <a:hlinkClick r:id="rId10" action="ppaction://hlinksldjump"/>
              </a:rPr>
              <a:t>Avlösningsplan</a:t>
            </a:r>
            <a:endParaRPr lang="sv-SE" sz="1800" dirty="0"/>
          </a:p>
          <a:p>
            <a:pPr marL="0" indent="0">
              <a:spcBef>
                <a:spcPts val="800"/>
              </a:spcBef>
              <a:buNone/>
            </a:pPr>
            <a:r>
              <a:rPr lang="sv-SE" sz="2000" b="1" dirty="0"/>
              <a:t>Kommunikation</a:t>
            </a:r>
          </a:p>
          <a:p>
            <a:pPr marL="172800" indent="-172800">
              <a:spcBef>
                <a:spcPts val="800"/>
              </a:spcBef>
              <a:spcAft>
                <a:spcPts val="800"/>
              </a:spcAft>
            </a:pPr>
            <a:r>
              <a:rPr lang="sv-SE" sz="1800" dirty="0">
                <a:hlinkClick r:id="rId11" action="ppaction://hlinksldjump"/>
              </a:rPr>
              <a:t>Kommunikationsplan</a:t>
            </a:r>
            <a:endParaRPr lang="sv-SE" sz="1800" dirty="0"/>
          </a:p>
          <a:p>
            <a:pPr marL="0" indent="0">
              <a:spcBef>
                <a:spcPts val="800"/>
              </a:spcBef>
              <a:buNone/>
            </a:pPr>
            <a:r>
              <a:rPr lang="sv-SE" sz="2000" b="1" dirty="0"/>
              <a:t>Administration</a:t>
            </a:r>
          </a:p>
          <a:p>
            <a:pPr marL="172800" indent="-172800">
              <a:spcBef>
                <a:spcPts val="800"/>
              </a:spcBef>
            </a:pPr>
            <a:r>
              <a:rPr lang="sv-SE" sz="1800" dirty="0">
                <a:hlinkClick r:id="rId12" action="ppaction://hlinksldjump"/>
              </a:rPr>
              <a:t>Loggbok</a:t>
            </a:r>
            <a:endParaRPr lang="sv-SE" sz="1800" dirty="0"/>
          </a:p>
          <a:p>
            <a:pPr marL="172800" indent="-172800">
              <a:spcBef>
                <a:spcPts val="800"/>
              </a:spcBef>
            </a:pPr>
            <a:r>
              <a:rPr lang="sv-SE" sz="1800" dirty="0">
                <a:hlinkClick r:id="rId13" action="ppaction://hlinksldjump"/>
              </a:rPr>
              <a:t>Beslutslogg</a:t>
            </a:r>
            <a:endParaRPr lang="sv-SE" sz="1800" dirty="0"/>
          </a:p>
          <a:p>
            <a:pPr marL="172800" indent="-172800">
              <a:spcBef>
                <a:spcPts val="800"/>
              </a:spcBef>
            </a:pPr>
            <a:r>
              <a:rPr lang="sv-SE" sz="1800" dirty="0">
                <a:hlinkClick r:id="rId14" action="ppaction://hlinksldjump"/>
              </a:rPr>
              <a:t>Dokumentation</a:t>
            </a:r>
            <a:endParaRPr lang="sv-SE" sz="1800" dirty="0"/>
          </a:p>
        </p:txBody>
      </p:sp>
      <p:pic>
        <p:nvPicPr>
          <p:cNvPr id="4" name="Bildobjekt 3" descr="En skiss som visar flera personer som arbetar i en stab, det finns flera bås där personer kan arbeta med enskilda uppgifter. I ett rum finns det ett stort bord i mitten och några personer sitter runt bordet. ">
            <a:extLst>
              <a:ext uri="{FF2B5EF4-FFF2-40B4-BE49-F238E27FC236}">
                <a16:creationId xmlns:a16="http://schemas.microsoft.com/office/drawing/2014/main" id="{53A45BFB-0690-D132-EE8D-C99ED9A21177}"/>
              </a:ext>
            </a:extLst>
          </p:cNvPr>
          <p:cNvPicPr>
            <a:picLocks noChangeAspect="1"/>
          </p:cNvPicPr>
          <p:nvPr/>
        </p:nvPicPr>
        <p:blipFill>
          <a:blip r:embed="rId15" cstate="hqprint">
            <a:extLst>
              <a:ext uri="{28A0092B-C50C-407E-A947-70E740481C1C}">
                <a14:useLocalDpi xmlns:a14="http://schemas.microsoft.com/office/drawing/2010/main" val="0"/>
              </a:ext>
            </a:extLst>
          </a:blip>
          <a:srcRect/>
          <a:stretch/>
        </p:blipFill>
        <p:spPr>
          <a:xfrm>
            <a:off x="9703379" y="410566"/>
            <a:ext cx="2152800" cy="1728699"/>
          </a:xfrm>
          <a:prstGeom prst="rect">
            <a:avLst/>
          </a:prstGeom>
        </p:spPr>
      </p:pic>
    </p:spTree>
    <p:extLst>
      <p:ext uri="{BB962C8B-B14F-4D97-AF65-F5344CB8AC3E}">
        <p14:creationId xmlns:p14="http://schemas.microsoft.com/office/powerpoint/2010/main" val="390546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82000" y="864000"/>
            <a:ext cx="8640000" cy="712800"/>
          </a:xfrm>
        </p:spPr>
        <p:txBody>
          <a:bodyPr lIns="57600" tIns="57600" rIns="57600" bIns="57600"/>
          <a:lstStyle/>
          <a:p>
            <a:pPr>
              <a:lnSpc>
                <a:spcPts val="3600"/>
              </a:lnSpc>
            </a:pPr>
            <a:r>
              <a:rPr lang="sv-SE" sz="2800" dirty="0"/>
              <a:t>Organisationsöversikt</a:t>
            </a:r>
          </a:p>
        </p:txBody>
      </p:sp>
      <p:pic>
        <p:nvPicPr>
          <p:cNvPr id="5" name="Bildobjekt 4" descr="Förslag på organisationskiss hur en stab kan organiseras med beslutsfattare, stabschef,  funktionschefer och efter de uppgifter som staben ska genomföras. ">
            <a:extLst>
              <a:ext uri="{FF2B5EF4-FFF2-40B4-BE49-F238E27FC236}">
                <a16:creationId xmlns:a16="http://schemas.microsoft.com/office/drawing/2014/main" id="{CD509F53-A292-4D7A-9E60-E39EF83EE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400" y="1998000"/>
            <a:ext cx="5460796" cy="3585600"/>
          </a:xfrm>
          <a:prstGeom prst="rect">
            <a:avLst/>
          </a:prstGeom>
        </p:spPr>
      </p:pic>
      <p:pic>
        <p:nvPicPr>
          <p:cNvPr id="3" name="Framåt" descr="Tillbaka till innehållsförteckning.">
            <a:hlinkClick r:id="rId4" action="ppaction://hlinksldjump"/>
            <a:extLst>
              <a:ext uri="{FF2B5EF4-FFF2-40B4-BE49-F238E27FC236}">
                <a16:creationId xmlns:a16="http://schemas.microsoft.com/office/drawing/2014/main" id="{39517EEA-EEAE-90A3-6E3B-646ACFCC0C3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12075" y="1270235"/>
            <a:ext cx="518400" cy="518400"/>
          </a:xfrm>
          <a:prstGeom prst="rect">
            <a:avLst/>
          </a:prstGeom>
        </p:spPr>
      </p:pic>
    </p:spTree>
    <p:extLst>
      <p:ext uri="{BB962C8B-B14F-4D97-AF65-F5344CB8AC3E}">
        <p14:creationId xmlns:p14="http://schemas.microsoft.com/office/powerpoint/2010/main" val="26723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1782000" y="864000"/>
            <a:ext cx="8640000" cy="712800"/>
          </a:xfrm>
        </p:spPr>
        <p:txBody>
          <a:bodyPr lIns="57600" tIns="57600" rIns="57600" bIns="57600"/>
          <a:lstStyle/>
          <a:p>
            <a:pPr>
              <a:lnSpc>
                <a:spcPts val="3600"/>
              </a:lnSpc>
            </a:pPr>
            <a:r>
              <a:rPr lang="sv-SE" sz="2800" dirty="0"/>
              <a:t>Exempel på funktionernas arbetsuppgifter 1</a:t>
            </a:r>
          </a:p>
        </p:txBody>
      </p:sp>
      <p:pic>
        <p:nvPicPr>
          <p:cNvPr id="3" name="Bildobjekt 2" descr="Förslag på organisationskiss hur en stab kan organiseras med beslutsfattare, stabschef,  funktionschefer och efter de uppgifter som staben ska genomföras. ">
            <a:extLst>
              <a:ext uri="{FF2B5EF4-FFF2-40B4-BE49-F238E27FC236}">
                <a16:creationId xmlns:a16="http://schemas.microsoft.com/office/drawing/2014/main" id="{AA4E840E-C03A-3A2A-964D-42830468EC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74200" y="1439999"/>
            <a:ext cx="3244655" cy="5040000"/>
          </a:xfrm>
          <a:prstGeom prst="rect">
            <a:avLst/>
          </a:prstGeom>
        </p:spPr>
      </p:pic>
    </p:spTree>
    <p:extLst>
      <p:ext uri="{BB962C8B-B14F-4D97-AF65-F5344CB8AC3E}">
        <p14:creationId xmlns:p14="http://schemas.microsoft.com/office/powerpoint/2010/main" val="215043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title"/>
          </p:nvPr>
        </p:nvSpPr>
        <p:spPr>
          <a:xfrm>
            <a:off x="1782000" y="864000"/>
            <a:ext cx="8640000" cy="712800"/>
          </a:xfrm>
        </p:spPr>
        <p:txBody>
          <a:bodyPr lIns="57600" tIns="57600" rIns="57600" bIns="57600"/>
          <a:lstStyle/>
          <a:p>
            <a:pPr>
              <a:lnSpc>
                <a:spcPts val="3600"/>
              </a:lnSpc>
            </a:pPr>
            <a:r>
              <a:rPr lang="sv-SE" sz="2800" dirty="0"/>
              <a:t>Exempel på funktionernas arbetsuppgifter 2</a:t>
            </a:r>
          </a:p>
        </p:txBody>
      </p:sp>
      <p:pic>
        <p:nvPicPr>
          <p:cNvPr id="3" name="Bildobjekt 2" descr="Förslag på organisationskiss hur en stab kan organiseras med beslutsfattare, stabschef,  funktionschefer och efter de uppgifter som staben ska genomföras. ">
            <a:extLst>
              <a:ext uri="{FF2B5EF4-FFF2-40B4-BE49-F238E27FC236}">
                <a16:creationId xmlns:a16="http://schemas.microsoft.com/office/drawing/2014/main" id="{726F51BB-6B25-860C-D913-5D6CB06D31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38400" y="1440000"/>
            <a:ext cx="5515200" cy="5041020"/>
          </a:xfrm>
          <a:prstGeom prst="rect">
            <a:avLst/>
          </a:prstGeom>
        </p:spPr>
      </p:pic>
    </p:spTree>
    <p:extLst>
      <p:ext uri="{BB962C8B-B14F-4D97-AF65-F5344CB8AC3E}">
        <p14:creationId xmlns:p14="http://schemas.microsoft.com/office/powerpoint/2010/main" val="262679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p:cNvSpPr>
            <a:spLocks noGrp="1"/>
          </p:cNvSpPr>
          <p:nvPr>
            <p:ph type="title"/>
          </p:nvPr>
        </p:nvSpPr>
        <p:spPr>
          <a:xfrm>
            <a:off x="1782000" y="864000"/>
            <a:ext cx="8640000" cy="712800"/>
          </a:xfrm>
        </p:spPr>
        <p:txBody>
          <a:bodyPr lIns="57600" tIns="57600" rIns="57600" bIns="57600"/>
          <a:lstStyle/>
          <a:p>
            <a:pPr>
              <a:lnSpc>
                <a:spcPts val="3600"/>
              </a:lnSpc>
            </a:pPr>
            <a:r>
              <a:rPr lang="sv-SE" sz="2800" dirty="0"/>
              <a:t>Exempel på funktionernas arbetsuppgifter 3 </a:t>
            </a:r>
          </a:p>
        </p:txBody>
      </p:sp>
      <p:pic>
        <p:nvPicPr>
          <p:cNvPr id="3" name="Bildobjekt 2" descr="Förslag på organisationskiss hur en stab kan organiseras med beslutsfattare, stabschef,  funktionschefer och efter de uppgifter som staben ska genomföras. ">
            <a:extLst>
              <a:ext uri="{FF2B5EF4-FFF2-40B4-BE49-F238E27FC236}">
                <a16:creationId xmlns:a16="http://schemas.microsoft.com/office/drawing/2014/main" id="{EEA11916-E001-A97C-826B-166E02FAF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959" y="1440000"/>
            <a:ext cx="6340081" cy="5040000"/>
          </a:xfrm>
          <a:prstGeom prst="rect">
            <a:avLst/>
          </a:prstGeom>
        </p:spPr>
      </p:pic>
    </p:spTree>
    <p:extLst>
      <p:ext uri="{BB962C8B-B14F-4D97-AF65-F5344CB8AC3E}">
        <p14:creationId xmlns:p14="http://schemas.microsoft.com/office/powerpoint/2010/main" val="853463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519B98E6FF4341468B06CAFBAAFAB0A1" ma:contentTypeVersion="14" ma:contentTypeDescription="Skapa ett nytt dokument." ma:contentTypeScope="" ma:versionID="5f3af3c69235dabc654aa1060496aa88">
  <xsd:schema xmlns:xsd="http://www.w3.org/2001/XMLSchema" xmlns:xs="http://www.w3.org/2001/XMLSchema" xmlns:p="http://schemas.microsoft.com/office/2006/metadata/properties" xmlns:ns2="09080109-f6cd-4eba-a2ee-73217fe696ed" xmlns:ns3="a791878c-8de0-49d3-bd4a-ee160cda1d27" targetNamespace="http://schemas.microsoft.com/office/2006/metadata/properties" ma:root="true" ma:fieldsID="cf6d775fa49dde06e5656d3bee6c6b0f" ns2:_="" ns3:_="">
    <xsd:import namespace="09080109-f6cd-4eba-a2ee-73217fe696ed"/>
    <xsd:import namespace="a791878c-8de0-49d3-bd4a-ee160cda1d27"/>
    <xsd:element name="properties">
      <xsd:complexType>
        <xsd:sequence>
          <xsd:element name="documentManagement">
            <xsd:complexType>
              <xsd:all>
                <xsd:element ref="ns2:msbLabel" minOccurs="0"/>
                <xsd:element ref="ns3:d40d00a3862344488620d55ba83182bd" minOccurs="0"/>
                <xsd:element ref="ns3:TaxCatchAll" minOccurs="0"/>
                <xsd:element ref="ns3:TaxCatchAllLabel" minOccurs="0"/>
                <xsd:element ref="ns3:pcb2db4ba5f7468bbb05a728c2cd6ce1"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c28cead2-fe6d-468b-b3a5-3de743a2b8a2}"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91878c-8de0-49d3-bd4a-ee160cda1d27" elementFormDefault="qualified">
    <xsd:import namespace="http://schemas.microsoft.com/office/2006/documentManagement/types"/>
    <xsd:import namespace="http://schemas.microsoft.com/office/infopath/2007/PartnerControls"/>
    <xsd:element name="d40d00a3862344488620d55ba83182bd" ma:index="9" nillable="true" ma:taxonomy="true" ma:internalName="d40d00a3862344488620d55ba83182bd" ma:taxonomyFieldName="MSB_SiteBusinessProcess" ma:displayName="Handlingsslag" ma:default="1;#Standard|42db7290-f92b-446b-999c-1bee6d848af0" ma:fieldId="{d40d00a3-8623-4448-8620-d55ba83182bd}"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50cb311b-48b3-4c1d-8dff-1ca95a74fe8b}" ma:internalName="TaxCatchAll" ma:showField="CatchAllData" ma:web="a791878c-8de0-49d3-bd4a-ee160cda1d2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50cb311b-48b3-4c1d-8dff-1ca95a74fe8b}" ma:internalName="TaxCatchAllLabel" ma:readOnly="true" ma:showField="CatchAllDataLabel" ma:web="a791878c-8de0-49d3-bd4a-ee160cda1d27">
      <xsd:complexType>
        <xsd:complexContent>
          <xsd:extension base="dms:MultiChoiceLookup">
            <xsd:sequence>
              <xsd:element name="Value" type="dms:Lookup" maxOccurs="unbounded" minOccurs="0" nillable="true"/>
            </xsd:sequence>
          </xsd:extension>
        </xsd:complexContent>
      </xsd:complexType>
    </xsd:element>
    <xsd:element name="pcb2db4ba5f7468bbb05a728c2cd6ce1" ma:index="13" nillable="true" ma:taxonomy="true" ma:internalName="pcb2db4ba5f7468bbb05a728c2cd6ce1" ma:taxonomyFieldName="MSB_DocumentType" ma:displayName="Handlingstyp" ma:fieldId="{9cb2db4b-a5f7-468b-bb05-a728c2cd6ce1}"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sbLabel xmlns="09080109-f6cd-4eba-a2ee-73217fe696ed"/>
    <TaxCatchAll xmlns="a791878c-8de0-49d3-bd4a-ee160cda1d27">
      <Value>1</Value>
    </TaxCatchAll>
    <MSB_RecordId xmlns="a791878c-8de0-49d3-bd4a-ee160cda1d27" xsi:nil="true"/>
    <d40d00a3862344488620d55ba83182bd xmlns="a791878c-8de0-49d3-bd4a-ee160cda1d27">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d40d00a3862344488620d55ba83182bd>
    <pcb2db4ba5f7468bbb05a728c2cd6ce1 xmlns="a791878c-8de0-49d3-bd4a-ee160cda1d27">
      <Terms xmlns="http://schemas.microsoft.com/office/infopath/2007/PartnerControls"/>
    </pcb2db4ba5f7468bbb05a728c2cd6ce1>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97AEA-AAD2-4387-A120-429A4371E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a791878c-8de0-49d3-bd4a-ee160cda1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63F026-70B6-4B87-B0CE-27B049833D04}">
  <ds:schemaRefs>
    <ds:schemaRef ds:uri="http://purl.org/dc/dcmitype/"/>
    <ds:schemaRef ds:uri="http://schemas.microsoft.com/office/infopath/2007/PartnerControls"/>
    <ds:schemaRef ds:uri="a791878c-8de0-49d3-bd4a-ee160cda1d27"/>
    <ds:schemaRef ds:uri="http://purl.org/dc/elements/1.1/"/>
    <ds:schemaRef ds:uri="http://schemas.microsoft.com/office/2006/metadata/properties"/>
    <ds:schemaRef ds:uri="http://purl.org/dc/terms/"/>
    <ds:schemaRef ds:uri="http://schemas.microsoft.com/office/2006/documentManagement/types"/>
    <ds:schemaRef ds:uri="09080109-f6cd-4eba-a2ee-73217fe696ed"/>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0B6B62-9059-42F8-9033-505D353DB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23</TotalTime>
  <Words>2674</Words>
  <Application>Microsoft Office PowerPoint</Application>
  <PresentationFormat>Bredbild</PresentationFormat>
  <Paragraphs>735</Paragraphs>
  <Slides>38</Slides>
  <Notes>38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38</vt:i4>
      </vt:variant>
    </vt:vector>
  </HeadingPairs>
  <TitlesOfParts>
    <vt:vector size="45" baseType="lpstr">
      <vt:lpstr>Arial</vt:lpstr>
      <vt:lpstr>Calibri</vt:lpstr>
      <vt:lpstr>Century Gothic</vt:lpstr>
      <vt:lpstr>Garamond</vt:lpstr>
      <vt:lpstr>Times New Roman</vt:lpstr>
      <vt:lpstr>Verdana</vt:lpstr>
      <vt:lpstr>MSB PPT Egna</vt:lpstr>
      <vt:lpstr>Stabsmetodik </vt:lpstr>
      <vt:lpstr>Om denna presentation: Version 2023-02-01</vt:lpstr>
      <vt:lpstr>Instruktioner till dig som ska använda bildspelet</vt:lpstr>
      <vt:lpstr>Exempel på verktyg</vt:lpstr>
      <vt:lpstr>Exempel på verktyg, forts.</vt:lpstr>
      <vt:lpstr>Organisationsöversikt</vt:lpstr>
      <vt:lpstr>Exempel på funktionernas arbetsuppgifter 1</vt:lpstr>
      <vt:lpstr>Exempel på funktionernas arbetsuppgifter 2</vt:lpstr>
      <vt:lpstr>Exempel på funktionernas arbetsuppgifter 3 </vt:lpstr>
      <vt:lpstr>Agenda till första samlingen med stabsmedlemmarna </vt:lpstr>
      <vt:lpstr>Agenda till första stabsorienteringen</vt:lpstr>
      <vt:lpstr>Agenda för kommande stabsorienteringar</vt:lpstr>
      <vt:lpstr>Agenda för stabschefens och stabsmedlemmarnas förberedelser för en stabsorientering</vt:lpstr>
      <vt:lpstr>Aktörsanalys</vt:lpstr>
      <vt:lpstr>Exempel – Inledning av aktörsanalys</vt:lpstr>
      <vt:lpstr>Avlösningsplan</vt:lpstr>
      <vt:lpstr>Bemanningsplan</vt:lpstr>
      <vt:lpstr>Beslutslogg</vt:lpstr>
      <vt:lpstr>Dokumentation</vt:lpstr>
      <vt:lpstr>Fakta och antaganden</vt:lpstr>
      <vt:lpstr>Fakta, innebörd och slutsatser</vt:lpstr>
      <vt:lpstr>Exempel – Fakta Innebörd slutsats</vt:lpstr>
      <vt:lpstr>Kommunikationsplan</vt:lpstr>
      <vt:lpstr>Kontaktlista</vt:lpstr>
      <vt:lpstr>Loggbok</vt:lpstr>
      <vt:lpstr>Lägesbild</vt:lpstr>
      <vt:lpstr>Exempel – Första lägesbilden</vt:lpstr>
      <vt:lpstr>Operativ rytm</vt:lpstr>
      <vt:lpstr>Plan för informationsinhämtning</vt:lpstr>
      <vt:lpstr>Resursöversikt</vt:lpstr>
      <vt:lpstr>Rollkort/Funktionskort</vt:lpstr>
      <vt:lpstr>Sambandsplan</vt:lpstr>
      <vt:lpstr>Samverkansplan</vt:lpstr>
      <vt:lpstr>Stabsarbetsplan</vt:lpstr>
      <vt:lpstr>Tidslinjal</vt:lpstr>
      <vt:lpstr>Exempel 1 – Första tidslinjal</vt:lpstr>
      <vt:lpstr>Exempel 2 – Första tidslinjal</vt:lpstr>
      <vt:lpstr>Åtgärdslista</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Stabsmetodik</dc:title>
  <dc:creator>Jönsson Marie</dc:creator>
  <cp:lastModifiedBy>Bornström Mats</cp:lastModifiedBy>
  <cp:revision>385</cp:revision>
  <dcterms:created xsi:type="dcterms:W3CDTF">2022-04-08T11:28:55Z</dcterms:created>
  <dcterms:modified xsi:type="dcterms:W3CDTF">2023-02-07T07:28:39Z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0x0101008239AB5D3D2647B580F011DA2F3561110100519B98E6FF4341468B06CAFBAAFAB0A1</vt:lpwstr>
  </property>
  <property fmtid="{D5CDD505-2E9C-101B-9397-08002B2CF9AE}" pid="4" name="MSB_SiteBusinessProcess">
    <vt:lpwstr>1;#Standard|42db7290-f92b-446b-999c-1bee6d848af0</vt:lpwstr>
  </property>
  <property fmtid="{D5CDD505-2E9C-101B-9397-08002B2CF9AE}" pid="5" name="MSB_DocumentType">
    <vt:lpwstr/>
  </property>
</Properties>
</file>