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B5072EB0"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1" r:id="rId2"/>
    <p:sldId id="306" r:id="rId3"/>
    <p:sldId id="257" r:id="rId4"/>
    <p:sldId id="300" r:id="rId5"/>
    <p:sldId id="294" r:id="rId6"/>
    <p:sldId id="289" r:id="rId7"/>
    <p:sldId id="287" r:id="rId8"/>
    <p:sldId id="303" r:id="rId9"/>
    <p:sldId id="295" r:id="rId10"/>
    <p:sldId id="296" r:id="rId11"/>
    <p:sldId id="30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sberg Andreas" initials="FA" lastIdx="13" clrIdx="0">
    <p:extLst>
      <p:ext uri="{19B8F6BF-5375-455C-9EA6-DF929625EA0E}">
        <p15:presenceInfo xmlns:p15="http://schemas.microsoft.com/office/powerpoint/2012/main" userId="S-1-5-21-466509168-1772936955-2901788264-30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1"/>
    <a:srgbClr val="000000"/>
    <a:srgbClr val="706F68"/>
    <a:srgbClr val="822757"/>
    <a:srgbClr val="CC0000"/>
    <a:srgbClr val="9A4C6F"/>
    <a:srgbClr val="CAA4B3"/>
    <a:srgbClr val="B47D9A"/>
    <a:srgbClr val="F0AB92"/>
    <a:srgbClr val="E67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7" autoAdjust="0"/>
    <p:restoredTop sz="86871"/>
  </p:normalViewPr>
  <p:slideViewPr>
    <p:cSldViewPr snapToGrid="0" showGuides="1">
      <p:cViewPr varScale="1">
        <p:scale>
          <a:sx n="100" d="100"/>
          <a:sy n="100" d="100"/>
        </p:scale>
        <p:origin x="10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3CD38-4F92-A647-8B05-000D4CB4EAC6}" type="datetimeFigureOut">
              <a:rPr lang="sv-SE" smtClean="0"/>
              <a:t>2022-11-30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B7AFF-F671-CC4B-ACCC-4F7020E9BDA3}" type="slidenum">
              <a:rPr lang="sv-SE" smtClean="0"/>
              <a:t>‹#›</a:t>
            </a:fld>
            <a:endParaRPr lang="sv-SE"/>
          </a:p>
        </p:txBody>
      </p:sp>
    </p:spTree>
    <p:extLst>
      <p:ext uri="{BB962C8B-B14F-4D97-AF65-F5344CB8AC3E}">
        <p14:creationId xmlns:p14="http://schemas.microsoft.com/office/powerpoint/2010/main" val="144268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I den här presentationen ska vi gå igenom vilka som är särskilt riskutsatta vid bostadsbränder och hur vi kan stärka deras brandskydd och därmed rädda liv. Jag tänkte börja med att visa en film: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Tips</a:t>
            </a:r>
            <a:r>
              <a:rPr lang="sv-SE" sz="1200" i="1" kern="1200" baseline="0" dirty="0">
                <a:solidFill>
                  <a:schemeClr val="tx1"/>
                </a:solidFill>
                <a:effectLst/>
                <a:latin typeface="+mn-lt"/>
                <a:ea typeface="+mn-ea"/>
                <a:cs typeface="+mn-cs"/>
              </a:rPr>
              <a:t> till dig som ska presentera materialet: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baseline="0" dirty="0">
                <a:solidFill>
                  <a:schemeClr val="tx1"/>
                </a:solidFill>
                <a:effectLst/>
                <a:latin typeface="+mn-lt"/>
                <a:ea typeface="+mn-ea"/>
                <a:cs typeface="+mn-cs"/>
              </a:rPr>
              <a:t>Det kan vara bra om du bekantar dig med vägledningen ”Brandsäker bostad för alla” inför din presentation, och övrigt stödmaterial.</a:t>
            </a: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F7B7AFF-F671-CC4B-ACCC-4F7020E9BDA3}" type="slidenum">
              <a:rPr lang="sv-SE" smtClean="0"/>
              <a:t>1</a:t>
            </a:fld>
            <a:endParaRPr lang="sv-SE"/>
          </a:p>
        </p:txBody>
      </p:sp>
    </p:spTree>
    <p:extLst>
      <p:ext uri="{BB962C8B-B14F-4D97-AF65-F5344CB8AC3E}">
        <p14:creationId xmlns:p14="http://schemas.microsoft.com/office/powerpoint/2010/main" val="149102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Nu när vi känner till problembilden finns det säkert en vilja att stärka brandskyddet hos de kommuninnevånare som behöver det. Nu behövs ett politiskt beslut om att systematiskt arbeta med frågan, och aktörerna behöver skrida till verket.  Vilket är ert nästa steg för att ta frågan vidare i kommunen?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F7B7AFF-F671-CC4B-ACCC-4F7020E9BDA3}" type="slidenum">
              <a:rPr lang="sv-SE" smtClean="0"/>
              <a:t>10</a:t>
            </a:fld>
            <a:endParaRPr lang="sv-SE"/>
          </a:p>
        </p:txBody>
      </p:sp>
    </p:spTree>
    <p:extLst>
      <p:ext uri="{BB962C8B-B14F-4D97-AF65-F5344CB8AC3E}">
        <p14:creationId xmlns:p14="http://schemas.microsoft.com/office/powerpoint/2010/main" val="266925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F7B7AFF-F671-CC4B-ACCC-4F7020E9BDA3}" type="slidenum">
              <a:rPr lang="sv-SE" smtClean="0"/>
              <a:t>11</a:t>
            </a:fld>
            <a:endParaRPr lang="sv-SE"/>
          </a:p>
        </p:txBody>
      </p:sp>
    </p:spTree>
    <p:extLst>
      <p:ext uri="{BB962C8B-B14F-4D97-AF65-F5344CB8AC3E}">
        <p14:creationId xmlns:p14="http://schemas.microsoft.com/office/powerpoint/2010/main" val="103394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Ikonens</a:t>
            </a:r>
            <a:r>
              <a:rPr lang="sv-SE" i="1" baseline="0" dirty="0"/>
              <a:t> h</a:t>
            </a:r>
            <a:r>
              <a:rPr lang="sv-SE" i="1" dirty="0"/>
              <a:t>yperlänk: https://creativecommons.org/licenses/by-nd/2.5/se/ </a:t>
            </a:r>
          </a:p>
        </p:txBody>
      </p:sp>
      <p:sp>
        <p:nvSpPr>
          <p:cNvPr id="4" name="Platshållare för bildnummer 3"/>
          <p:cNvSpPr>
            <a:spLocks noGrp="1"/>
          </p:cNvSpPr>
          <p:nvPr>
            <p:ph type="sldNum" sz="quarter" idx="10"/>
          </p:nvPr>
        </p:nvSpPr>
        <p:spPr/>
        <p:txBody>
          <a:bodyPr/>
          <a:lstStyle/>
          <a:p>
            <a:fld id="{8F7B7AFF-F671-CC4B-ACCC-4F7020E9BDA3}" type="slidenum">
              <a:rPr lang="sv-SE" smtClean="0"/>
              <a:t>2</a:t>
            </a:fld>
            <a:endParaRPr lang="sv-SE"/>
          </a:p>
        </p:txBody>
      </p:sp>
    </p:spTree>
    <p:extLst>
      <p:ext uri="{BB962C8B-B14F-4D97-AF65-F5344CB8AC3E}">
        <p14:creationId xmlns:p14="http://schemas.microsoft.com/office/powerpoint/2010/main" val="378085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F7B7AFF-F671-CC4B-ACCC-4F7020E9BDA3}" type="slidenum">
              <a:rPr lang="sv-SE" smtClean="0"/>
              <a:t>3</a:t>
            </a:fld>
            <a:endParaRPr lang="sv-SE"/>
          </a:p>
        </p:txBody>
      </p:sp>
    </p:spTree>
    <p:extLst>
      <p:ext uri="{BB962C8B-B14F-4D97-AF65-F5344CB8AC3E}">
        <p14:creationId xmlns:p14="http://schemas.microsoft.com/office/powerpoint/2010/main" val="262479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Befolkningen blir allt äldre och därmed ökar också antalet särskilt utsatta, och av dessa bor allt fler kvar hemma. En bostads grundskydd bygger på att den boende själv kan uppfatta en brand och utrymma, vilket är problematiskt för de som har svårigheter med det. De som bor kvar hemma och som är särskilt utsatta vid eller för en brand behöver ett förstärkt brandskydd.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8F7B7AFF-F671-CC4B-ACCC-4F7020E9BDA3}" type="slidenum">
              <a:rPr lang="sv-SE" smtClean="0"/>
              <a:t>4</a:t>
            </a:fld>
            <a:endParaRPr lang="sv-SE"/>
          </a:p>
        </p:txBody>
      </p:sp>
    </p:spTree>
    <p:extLst>
      <p:ext uri="{BB962C8B-B14F-4D97-AF65-F5344CB8AC3E}">
        <p14:creationId xmlns:p14="http://schemas.microsoft.com/office/powerpoint/2010/main" val="152873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Genom ett regeringsuppdrag har MSB, med berörda aktörer, tagit fram en nationell strategi för att stärka brandskyddet genom stöd till enskilda. I strategin finns denna vision.</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F7B7AFF-F671-CC4B-ACCC-4F7020E9BDA3}" type="slidenum">
              <a:rPr lang="sv-SE" smtClean="0"/>
              <a:t>5</a:t>
            </a:fld>
            <a:endParaRPr lang="sv-SE"/>
          </a:p>
        </p:txBody>
      </p:sp>
    </p:spTree>
    <p:extLst>
      <p:ext uri="{BB962C8B-B14F-4D97-AF65-F5344CB8AC3E}">
        <p14:creationId xmlns:p14="http://schemas.microsoft.com/office/powerpoint/2010/main" val="193243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Det kan handla om människor som har nedsatt hörsel, demens eller rörelsesvårigheter. Men också om människor som har ett missbruk - många som dör i bostadsbränder har alkohol i blodet.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Vidare så är minst en tredjedel av alla </a:t>
            </a:r>
            <a:r>
              <a:rPr lang="sv-SE" sz="1200" i="1" kern="1200" dirty="0" err="1">
                <a:solidFill>
                  <a:schemeClr val="tx1"/>
                </a:solidFill>
                <a:effectLst/>
                <a:latin typeface="+mn-lt"/>
                <a:ea typeface="+mn-ea"/>
                <a:cs typeface="+mn-cs"/>
              </a:rPr>
              <a:t>dädsbränder</a:t>
            </a:r>
            <a:r>
              <a:rPr lang="sv-SE" sz="1200" i="1" kern="1200" dirty="0">
                <a:solidFill>
                  <a:schemeClr val="tx1"/>
                </a:solidFill>
                <a:effectLst/>
                <a:latin typeface="+mn-lt"/>
                <a:ea typeface="+mn-ea"/>
                <a:cs typeface="+mn-cs"/>
              </a:rPr>
              <a:t> rökningsrelaterade. </a:t>
            </a:r>
            <a:r>
              <a:rPr lang="sv-SE" sz="1200" kern="1200" dirty="0">
                <a:solidFill>
                  <a:schemeClr val="tx1"/>
                </a:solidFill>
                <a:effectLst/>
                <a:latin typeface="+mn-lt"/>
                <a:ea typeface="+mn-ea"/>
                <a:cs typeface="+mn-cs"/>
              </a:rPr>
              <a:t>Det är oftast personer med nedsatta funktioner eller som har missbruksproblem som kan ha svårt för att hantera rökningen på ett säkert sätt.</a:t>
            </a:r>
          </a:p>
        </p:txBody>
      </p:sp>
      <p:sp>
        <p:nvSpPr>
          <p:cNvPr id="4" name="Platshållare för bildnummer 3"/>
          <p:cNvSpPr>
            <a:spLocks noGrp="1"/>
          </p:cNvSpPr>
          <p:nvPr>
            <p:ph type="sldNum" sz="quarter" idx="5"/>
          </p:nvPr>
        </p:nvSpPr>
        <p:spPr/>
        <p:txBody>
          <a:bodyPr/>
          <a:lstStyle/>
          <a:p>
            <a:fld id="{8F7B7AFF-F671-CC4B-ACCC-4F7020E9BDA3}" type="slidenum">
              <a:rPr lang="sv-SE" smtClean="0"/>
              <a:t>6</a:t>
            </a:fld>
            <a:endParaRPr lang="sv-SE"/>
          </a:p>
        </p:txBody>
      </p:sp>
    </p:spTree>
    <p:extLst>
      <p:ext uri="{BB962C8B-B14F-4D97-AF65-F5344CB8AC3E}">
        <p14:creationId xmlns:p14="http://schemas.microsoft.com/office/powerpoint/2010/main" val="50744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Även relativt enkla åtgärder kan göra stor skillnad, som till exempel att möblera för bättre utrymningsmöjligheter eller ta bort brännbara saker från spisen. Den som har svårt för att larma själv kan få sin brandvarnare kopplad till ett trygghetslarm. Det finns automatiska släcksystem som snabbt kan begränsa en brand, och spisvakter som bryter strömmen till spisar vid farlig uppvärmning för att förhindra brand. Svårantändliga textilier och rökförkläden är bra skydd för rökare. Information till särskilt riskutsatta om hur de själva kan stärka sin brandsäkerhet är också viktigt. Det här var några exempel på åtgärder som kan förstärka brandskyddet i en bostad.</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8F7B7AFF-F671-CC4B-ACCC-4F7020E9BDA3}" type="slidenum">
              <a:rPr lang="sv-SE" smtClean="0"/>
              <a:t>7</a:t>
            </a:fld>
            <a:endParaRPr lang="sv-SE"/>
          </a:p>
        </p:txBody>
      </p:sp>
    </p:spTree>
    <p:extLst>
      <p:ext uri="{BB962C8B-B14F-4D97-AF65-F5344CB8AC3E}">
        <p14:creationId xmlns:p14="http://schemas.microsoft.com/office/powerpoint/2010/main" val="408654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F7B7AFF-F671-CC4B-ACCC-4F7020E9BDA3}" type="slidenum">
              <a:rPr lang="sv-SE" smtClean="0"/>
              <a:t>8</a:t>
            </a:fld>
            <a:endParaRPr lang="sv-SE"/>
          </a:p>
        </p:txBody>
      </p:sp>
    </p:spTree>
    <p:extLst>
      <p:ext uri="{BB962C8B-B14F-4D97-AF65-F5344CB8AC3E}">
        <p14:creationId xmlns:p14="http://schemas.microsoft.com/office/powerpoint/2010/main" val="189869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För att kommunen ska kunna lyckas i arbetet med att systematiskt identifiera och stärka brandskyddet hos de kommuninnevånare som är riskutsatta, finns stöd för hur kommunen kan arbeta i vägledningen Brandsäker bostad för alla.</a:t>
            </a:r>
          </a:p>
          <a:p>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Information</a:t>
            </a:r>
            <a:r>
              <a:rPr lang="sv-SE" sz="1200" i="1" kern="1200" baseline="0" dirty="0">
                <a:solidFill>
                  <a:schemeClr val="tx1"/>
                </a:solidFill>
                <a:effectLst/>
                <a:latin typeface="+mn-lt"/>
                <a:ea typeface="+mn-ea"/>
                <a:cs typeface="+mn-cs"/>
              </a:rPr>
              <a:t> till dig som ska presentera materialet: </a:t>
            </a:r>
          </a:p>
          <a:p>
            <a:r>
              <a:rPr lang="sv-SE" sz="1200" i="1" kern="1200" baseline="0" dirty="0">
                <a:solidFill>
                  <a:schemeClr val="tx1"/>
                </a:solidFill>
                <a:effectLst/>
                <a:latin typeface="+mn-lt"/>
                <a:ea typeface="+mn-ea"/>
                <a:cs typeface="+mn-cs"/>
              </a:rPr>
              <a:t>Denna bild är tänkt att fokusera på den del av processen där ni troligen befinner er: ”Händelser som kan trigga arbetet”. Texten för övriga delar av processen har tonats ned i illustrationen.</a:t>
            </a:r>
            <a:endParaRPr lang="sv-SE" sz="1200" i="1"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8F7B7AFF-F671-CC4B-ACCC-4F7020E9BDA3}" type="slidenum">
              <a:rPr lang="sv-SE" smtClean="0"/>
              <a:t>9</a:t>
            </a:fld>
            <a:endParaRPr lang="sv-SE"/>
          </a:p>
        </p:txBody>
      </p:sp>
    </p:spTree>
    <p:extLst>
      <p:ext uri="{BB962C8B-B14F-4D97-AF65-F5344CB8AC3E}">
        <p14:creationId xmlns:p14="http://schemas.microsoft.com/office/powerpoint/2010/main" val="709359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2022-11-30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msb.se/brandskydd"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B5072EB0"/><Relationship Id="rId4" Type="http://schemas.openxmlformats.org/officeDocument/2006/relationships/hyperlink" Target="http://creativecommons.org/licenses/by-nd/2.5/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www.youtube.com/watch?v=Vv-rxQ84JyQ" TargetMode="External"/><Relationship Id="rId4" Type="http://schemas.openxmlformats.org/officeDocument/2006/relationships/hyperlink" Target="https://www.youtube.com/watch?v=3X_ZBluoug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Dekorativ bild: Ett par gamla händer stödjer sig på en käpp.">
            <a:extLst>
              <a:ext uri="{FF2B5EF4-FFF2-40B4-BE49-F238E27FC236}">
                <a16:creationId xmlns:a16="http://schemas.microsoft.com/office/drawing/2014/main" id="{F25050DF-94F8-AF45-943D-A7CEA1A64B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05" r="10114" b="18538"/>
          <a:stretch/>
        </p:blipFill>
        <p:spPr>
          <a:xfrm>
            <a:off x="0" y="0"/>
            <a:ext cx="12192000" cy="6858000"/>
          </a:xfrm>
          <a:prstGeom prst="rect">
            <a:avLst/>
          </a:prstGeom>
        </p:spPr>
      </p:pic>
      <p:sp>
        <p:nvSpPr>
          <p:cNvPr id="4" name="Rektangel 3">
            <a:extLst>
              <a:ext uri="{FF2B5EF4-FFF2-40B4-BE49-F238E27FC236}">
                <a16:creationId xmlns:a16="http://schemas.microsoft.com/office/drawing/2014/main" id="{3B7F7A4F-C53B-DAA2-3C70-0058067D75F9}"/>
              </a:ext>
              <a:ext uri="{C183D7F6-B498-43B3-948B-1728B52AA6E4}">
                <adec:decorative xmlns:adec="http://schemas.microsoft.com/office/drawing/2017/decorative" xmlns="" val="1"/>
              </a:ext>
            </a:extLst>
          </p:cNvPr>
          <p:cNvSpPr/>
          <p:nvPr/>
        </p:nvSpPr>
        <p:spPr>
          <a:xfrm>
            <a:off x="0" y="0"/>
            <a:ext cx="12192000" cy="6858000"/>
          </a:xfrm>
          <a:prstGeom prst="rect">
            <a:avLst/>
          </a:prstGeom>
          <a:solidFill>
            <a:srgbClr val="00000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1696696" y="1593923"/>
            <a:ext cx="8798607" cy="1273968"/>
          </a:xfrm>
          <a:effectLst>
            <a:outerShdw blurRad="50800" dist="38100" dir="2700000" algn="tl" rotWithShape="0">
              <a:prstClr val="black">
                <a:alpha val="40000"/>
              </a:prstClr>
            </a:outerShdw>
          </a:effectLst>
        </p:spPr>
        <p:txBody>
          <a:bodyPr/>
          <a:lstStyle/>
          <a:p>
            <a:r>
              <a:rPr lang="sv-SE" sz="3600" dirty="0">
                <a:solidFill>
                  <a:schemeClr val="bg1"/>
                </a:solidFill>
              </a:rPr>
              <a:t>Alla tar sig inte ut lika snabbt.</a:t>
            </a:r>
            <a:br>
              <a:rPr lang="sv-SE" sz="3600" dirty="0">
                <a:solidFill>
                  <a:schemeClr val="bg1"/>
                </a:solidFill>
              </a:rPr>
            </a:br>
            <a:r>
              <a:rPr lang="sv-SE" sz="3600" dirty="0">
                <a:solidFill>
                  <a:schemeClr val="bg1"/>
                </a:solidFill>
              </a:rPr>
              <a:t>Tyvärr tar bränder ingen hänsyn till det.</a:t>
            </a:r>
            <a:endParaRPr lang="en-GB" sz="3600" dirty="0">
              <a:solidFill>
                <a:schemeClr val="bg1"/>
              </a:solidFill>
            </a:endParaRPr>
          </a:p>
        </p:txBody>
      </p:sp>
      <p:sp>
        <p:nvSpPr>
          <p:cNvPr id="7" name="Platshållare för text 2">
            <a:extLst>
              <a:ext uri="{FF2B5EF4-FFF2-40B4-BE49-F238E27FC236}">
                <a16:creationId xmlns:a16="http://schemas.microsoft.com/office/drawing/2014/main" id="{60BEB3D9-9406-934F-8027-ACD9272C048E}"/>
              </a:ext>
            </a:extLst>
          </p:cNvPr>
          <p:cNvSpPr txBox="1">
            <a:spLocks/>
          </p:cNvSpPr>
          <p:nvPr/>
        </p:nvSpPr>
        <p:spPr>
          <a:xfrm>
            <a:off x="1774800" y="1274162"/>
            <a:ext cx="8582400" cy="319761"/>
          </a:xfrm>
          <a:prstGeom prst="rect">
            <a:avLst/>
          </a:prstGeom>
          <a:effectLst/>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000000"/>
                </a:solidFill>
                <a:latin typeface="+mn-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sz="1400" dirty="0">
                <a:solidFill>
                  <a:schemeClr val="bg1"/>
                </a:solidFill>
              </a:rPr>
              <a:t>PRESENTATION FÖR BESLUTSFATTARE</a:t>
            </a:r>
          </a:p>
        </p:txBody>
      </p:sp>
      <p:grpSp>
        <p:nvGrpSpPr>
          <p:cNvPr id="3" name="Grupp 2" descr="Logotyp: MSB och Socialstyrelsen">
            <a:extLst>
              <a:ext uri="{FF2B5EF4-FFF2-40B4-BE49-F238E27FC236}">
                <a16:creationId xmlns:a16="http://schemas.microsoft.com/office/drawing/2014/main" id="{2A11B135-842E-634D-9190-142380F632C2}"/>
              </a:ext>
            </a:extLst>
          </p:cNvPr>
          <p:cNvGrpSpPr/>
          <p:nvPr/>
        </p:nvGrpSpPr>
        <p:grpSpPr>
          <a:xfrm>
            <a:off x="3709946" y="4964477"/>
            <a:ext cx="4772108" cy="759056"/>
            <a:chOff x="5497862" y="4964477"/>
            <a:chExt cx="4772108" cy="759056"/>
          </a:xfrm>
        </p:grpSpPr>
        <p:pic>
          <p:nvPicPr>
            <p:cNvPr id="5" name="Bildobjekt 4">
              <a:extLst>
                <a:ext uri="{FF2B5EF4-FFF2-40B4-BE49-F238E27FC236}">
                  <a16:creationId xmlns:a16="http://schemas.microsoft.com/office/drawing/2014/main" id="{B32FB734-3288-2C47-85AF-E5DE8B48BC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50740" y="5083116"/>
              <a:ext cx="2519230" cy="523575"/>
            </a:xfrm>
            <a:prstGeom prst="rect">
              <a:avLst/>
            </a:prstGeom>
          </p:spPr>
        </p:pic>
        <p:pic>
          <p:nvPicPr>
            <p:cNvPr id="6" name="Bildobjekt 5">
              <a:extLst>
                <a:ext uri="{FF2B5EF4-FFF2-40B4-BE49-F238E27FC236}">
                  <a16:creationId xmlns:a16="http://schemas.microsoft.com/office/drawing/2014/main" id="{5D7A5CEC-7023-FA4D-90DF-DA1C95CD21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97862" y="4964477"/>
              <a:ext cx="1702882" cy="759056"/>
            </a:xfrm>
            <a:prstGeom prst="rect">
              <a:avLst/>
            </a:prstGeom>
          </p:spPr>
        </p:pic>
      </p:grpSp>
    </p:spTree>
    <p:extLst>
      <p:ext uri="{BB962C8B-B14F-4D97-AF65-F5344CB8AC3E}">
        <p14:creationId xmlns:p14="http://schemas.microsoft.com/office/powerpoint/2010/main" val="5770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0843" y="479891"/>
            <a:ext cx="10517206" cy="594165"/>
          </a:xfrm>
        </p:spPr>
        <p:txBody>
          <a:bodyPr/>
          <a:lstStyle/>
          <a:p>
            <a:r>
              <a:rPr lang="sv-SE" sz="3600" dirty="0"/>
              <a:t>Hur går vi vidare?</a:t>
            </a:r>
            <a:endParaRPr lang="en-GB" sz="3600" dirty="0"/>
          </a:p>
        </p:txBody>
      </p:sp>
      <p:pic>
        <p:nvPicPr>
          <p:cNvPr id="12" name="Bildobjekt 11" descr="Dekorativ bild som visualiserar att valen är många, genom en mittcirkel omringad av åtta frånvända pilar.">
            <a:extLst>
              <a:ext uri="{FF2B5EF4-FFF2-40B4-BE49-F238E27FC236}">
                <a16:creationId xmlns:a16="http://schemas.microsoft.com/office/drawing/2014/main" id="{D20BBD7E-5DC0-6B4C-96C7-46B8FB42EA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43325" y="1324804"/>
            <a:ext cx="4705350" cy="4705350"/>
          </a:xfrm>
          <a:prstGeom prst="rect">
            <a:avLst/>
          </a:prstGeom>
        </p:spPr>
      </p:pic>
      <p:pic>
        <p:nvPicPr>
          <p:cNvPr id="9" name="Bildobjekt 8">
            <a:extLst>
              <a:ext uri="{FF2B5EF4-FFF2-40B4-BE49-F238E27FC236}">
                <a16:creationId xmlns:a16="http://schemas.microsoft.com/office/drawing/2014/main" id="{AF03C2DC-7055-6C4A-9C57-B82BE5F83488}"/>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6714" y="6363821"/>
            <a:ext cx="1556418" cy="319748"/>
          </a:xfrm>
          <a:prstGeom prst="rect">
            <a:avLst/>
          </a:prstGeom>
        </p:spPr>
      </p:pic>
    </p:spTree>
    <p:extLst>
      <p:ext uri="{BB962C8B-B14F-4D97-AF65-F5344CB8AC3E}">
        <p14:creationId xmlns:p14="http://schemas.microsoft.com/office/powerpoint/2010/main" val="114912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2828" y="2155032"/>
            <a:ext cx="8986344" cy="1273968"/>
          </a:xfrm>
        </p:spPr>
        <p:txBody>
          <a:bodyPr/>
          <a:lstStyle/>
          <a:p>
            <a:pPr algn="ctr">
              <a:lnSpc>
                <a:spcPct val="100000"/>
              </a:lnSpc>
            </a:pPr>
            <a:r>
              <a:rPr lang="sv-SE" sz="2800" dirty="0"/>
              <a:t>Läs mer i vägledningen </a:t>
            </a:r>
            <a:r>
              <a:rPr lang="sv-SE" sz="2800" i="1" dirty="0"/>
              <a:t>Brandsäker bostad för alla</a:t>
            </a:r>
            <a:r>
              <a:rPr lang="sv-SE" sz="2800" dirty="0"/>
              <a:t>. </a:t>
            </a:r>
            <a:br>
              <a:rPr lang="sv-SE" sz="2800" dirty="0"/>
            </a:br>
            <a:r>
              <a:rPr lang="sv-SE" sz="2800" dirty="0"/>
              <a:t>Ladda ned den på </a:t>
            </a:r>
            <a:r>
              <a:rPr lang="sv-SE" sz="2800" u="sng" dirty="0" err="1">
                <a:solidFill>
                  <a:schemeClr val="tx1"/>
                </a:solidFill>
                <a:hlinkClick r:id="rId3"/>
              </a:rPr>
              <a:t>msb.se</a:t>
            </a:r>
            <a:r>
              <a:rPr lang="sv-SE" sz="2800" u="sng" dirty="0">
                <a:solidFill>
                  <a:schemeClr val="tx1"/>
                </a:solidFill>
                <a:hlinkClick r:id="rId3"/>
              </a:rPr>
              <a:t>/brandskydd</a:t>
            </a:r>
            <a:endParaRPr lang="en-GB" sz="2800" u="sng" dirty="0"/>
          </a:p>
        </p:txBody>
      </p:sp>
      <p:sp>
        <p:nvSpPr>
          <p:cNvPr id="7" name="Rektangel 6">
            <a:extLst>
              <a:ext uri="{FF2B5EF4-FFF2-40B4-BE49-F238E27FC236}">
                <a16:creationId xmlns:a16="http://schemas.microsoft.com/office/drawing/2014/main" id="{88F25CB6-CB1F-0145-8E37-FF7ADD894B07}"/>
              </a:ext>
              <a:ext uri="{C183D7F6-B498-43B3-948B-1728B52AA6E4}">
                <adec:decorative xmlns:adec="http://schemas.microsoft.com/office/drawing/2017/decorative" xmlns="" val="1"/>
              </a:ext>
            </a:extLst>
          </p:cNvPr>
          <p:cNvSpPr/>
          <p:nvPr/>
        </p:nvSpPr>
        <p:spPr>
          <a:xfrm>
            <a:off x="10585343" y="6044339"/>
            <a:ext cx="1606658" cy="813661"/>
          </a:xfrm>
          <a:prstGeom prst="rect">
            <a:avLst/>
          </a:prstGeom>
          <a:solidFill>
            <a:srgbClr val="E4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3" name="Grupp 2" descr="Logotyp: MSB och Socialstyrelsen">
            <a:extLst>
              <a:ext uri="{FF2B5EF4-FFF2-40B4-BE49-F238E27FC236}">
                <a16:creationId xmlns:a16="http://schemas.microsoft.com/office/drawing/2014/main" id="{EF4B8684-B46A-DD4E-A3AC-689B00225ECA}"/>
              </a:ext>
            </a:extLst>
          </p:cNvPr>
          <p:cNvGrpSpPr/>
          <p:nvPr/>
        </p:nvGrpSpPr>
        <p:grpSpPr>
          <a:xfrm>
            <a:off x="3709946" y="4968566"/>
            <a:ext cx="4772108" cy="750877"/>
            <a:chOff x="3709946" y="4968566"/>
            <a:chExt cx="4772108" cy="750877"/>
          </a:xfrm>
        </p:grpSpPr>
        <p:pic>
          <p:nvPicPr>
            <p:cNvPr id="9" name="Bildobjekt 8">
              <a:extLst>
                <a:ext uri="{FF2B5EF4-FFF2-40B4-BE49-F238E27FC236}">
                  <a16:creationId xmlns:a16="http://schemas.microsoft.com/office/drawing/2014/main" id="{7ED061EB-B58A-FF4B-BE54-5F8D1555AA3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5962824" y="5086131"/>
              <a:ext cx="2519230" cy="517545"/>
            </a:xfrm>
            <a:prstGeom prst="rect">
              <a:avLst/>
            </a:prstGeom>
          </p:spPr>
        </p:pic>
        <p:pic>
          <p:nvPicPr>
            <p:cNvPr id="10" name="Bildobjekt 9">
              <a:extLst>
                <a:ext uri="{FF2B5EF4-FFF2-40B4-BE49-F238E27FC236}">
                  <a16:creationId xmlns:a16="http://schemas.microsoft.com/office/drawing/2014/main" id="{646F9E82-AB7B-2C4E-AFC4-631F50AD5D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09946" y="4968566"/>
              <a:ext cx="1702882" cy="750877"/>
            </a:xfrm>
            <a:prstGeom prst="rect">
              <a:avLst/>
            </a:prstGeom>
          </p:spPr>
        </p:pic>
      </p:grpSp>
      <p:sp>
        <p:nvSpPr>
          <p:cNvPr id="8" name="Rubrik 1">
            <a:extLst>
              <a:ext uri="{FF2B5EF4-FFF2-40B4-BE49-F238E27FC236}">
                <a16:creationId xmlns:a16="http://schemas.microsoft.com/office/drawing/2014/main" id="{3F439F94-7340-CC43-8443-207DF62A2F40}"/>
              </a:ext>
            </a:extLst>
          </p:cNvPr>
          <p:cNvSpPr txBox="1">
            <a:spLocks/>
          </p:cNvSpPr>
          <p:nvPr/>
        </p:nvSpPr>
        <p:spPr>
          <a:xfrm>
            <a:off x="0" y="5995850"/>
            <a:ext cx="12192000" cy="6513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algn="ctr">
              <a:lnSpc>
                <a:spcPct val="100000"/>
              </a:lnSpc>
            </a:pPr>
            <a:r>
              <a:rPr lang="sv-SE" sz="1200" b="0" dirty="0"/>
              <a:t>Publ.nr: MSB1663 - februari 2021  |  Produktion: Le Bureau  |  Foto: Omslagsbild och bild 8: iStock, övriga bilder: Pavel Koubek</a:t>
            </a:r>
          </a:p>
        </p:txBody>
      </p:sp>
    </p:spTree>
    <p:extLst>
      <p:ext uri="{BB962C8B-B14F-4D97-AF65-F5344CB8AC3E}">
        <p14:creationId xmlns:p14="http://schemas.microsoft.com/office/powerpoint/2010/main" val="167629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39476D7-89B5-7A4A-A389-CB858E84D9A9}"/>
              </a:ext>
              <a:ext uri="{C183D7F6-B498-43B3-948B-1728B52AA6E4}">
                <adec:decorative xmlns:adec="http://schemas.microsoft.com/office/drawing/2017/decorative" xmlns=""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64213" y="6363821"/>
            <a:ext cx="1556418" cy="319748"/>
          </a:xfrm>
          <a:prstGeom prst="rect">
            <a:avLst/>
          </a:prstGeom>
        </p:spPr>
      </p:pic>
      <p:sp>
        <p:nvSpPr>
          <p:cNvPr id="3" name="Rubrik 2"/>
          <p:cNvSpPr>
            <a:spLocks noGrp="1"/>
          </p:cNvSpPr>
          <p:nvPr>
            <p:ph type="title"/>
          </p:nvPr>
        </p:nvSpPr>
        <p:spPr/>
        <p:txBody>
          <a:bodyPr anchor="t"/>
          <a:lstStyle/>
          <a:p>
            <a:r>
              <a:rPr lang="sv-SE" sz="3600" dirty="0"/>
              <a:t>Licens</a:t>
            </a:r>
          </a:p>
        </p:txBody>
      </p:sp>
      <p:sp>
        <p:nvSpPr>
          <p:cNvPr id="13" name="Platshållare för text 12"/>
          <p:cNvSpPr>
            <a:spLocks noGrp="1"/>
          </p:cNvSpPr>
          <p:nvPr>
            <p:ph type="body" idx="1"/>
          </p:nvPr>
        </p:nvSpPr>
        <p:spPr>
          <a:xfrm>
            <a:off x="1774799" y="2851515"/>
            <a:ext cx="8719029" cy="2809055"/>
          </a:xfrm>
        </p:spPr>
        <p:txBody>
          <a:bodyPr/>
          <a:lstStyle/>
          <a:p>
            <a:r>
              <a:rPr lang="sv-SE" sz="2800" dirty="0"/>
              <a:t>Detta verk är licensierat enligt </a:t>
            </a:r>
            <a:r>
              <a:rPr lang="sv-SE" sz="2800" dirty="0" err="1"/>
              <a:t>Creative</a:t>
            </a:r>
            <a:r>
              <a:rPr lang="sv-SE" sz="2800" dirty="0"/>
              <a:t> </a:t>
            </a:r>
            <a:r>
              <a:rPr lang="sv-SE" sz="2800" dirty="0" err="1"/>
              <a:t>Commons</a:t>
            </a:r>
            <a:r>
              <a:rPr lang="sv-SE" sz="2800" dirty="0"/>
              <a:t> Erkännande 4.0 Internationell licens. Läs bestämmelserna genom att klicka på ikonen. </a:t>
            </a:r>
          </a:p>
          <a:p>
            <a:pPr>
              <a:spcBef>
                <a:spcPts val="2400"/>
              </a:spcBef>
            </a:pPr>
            <a:r>
              <a:rPr lang="sv-SE" i="1" dirty="0"/>
              <a:t>Februari 2021</a:t>
            </a:r>
          </a:p>
          <a:p>
            <a:r>
              <a:rPr lang="sv-SE" b="1" dirty="0"/>
              <a:t>MSB</a:t>
            </a:r>
          </a:p>
        </p:txBody>
      </p:sp>
      <p:pic>
        <p:nvPicPr>
          <p:cNvPr id="7" name="Bildobjekt 6">
            <a:hlinkClick r:id="rId4"/>
            <a:extLst>
              <a:ext uri="{C183D7F6-B498-43B3-948B-1728B52AA6E4}">
                <adec:decorative xmlns:adec="http://schemas.microsoft.com/office/drawing/2017/decorative" xmlns="" val="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849314" y="2229930"/>
            <a:ext cx="1169657" cy="412038"/>
          </a:xfrm>
          <a:prstGeom prst="rect">
            <a:avLst/>
          </a:prstGeom>
          <a:noFill/>
          <a:ln>
            <a:noFill/>
          </a:ln>
        </p:spPr>
      </p:pic>
    </p:spTree>
    <p:extLst>
      <p:ext uri="{BB962C8B-B14F-4D97-AF65-F5344CB8AC3E}">
        <p14:creationId xmlns:p14="http://schemas.microsoft.com/office/powerpoint/2010/main" val="381362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39476D7-89B5-7A4A-A389-CB858E84D9A9}"/>
              </a:ext>
              <a:ext uri="{C183D7F6-B498-43B3-948B-1728B52AA6E4}">
                <adec:decorative xmlns:adec="http://schemas.microsoft.com/office/drawing/2017/decorative" xmlns=""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64213" y="6363821"/>
            <a:ext cx="1556418" cy="319748"/>
          </a:xfrm>
          <a:prstGeom prst="rect">
            <a:avLst/>
          </a:prstGeom>
        </p:spPr>
      </p:pic>
      <p:sp>
        <p:nvSpPr>
          <p:cNvPr id="12" name="Rubrik 11"/>
          <p:cNvSpPr>
            <a:spLocks noGrp="1"/>
          </p:cNvSpPr>
          <p:nvPr>
            <p:ph type="title"/>
          </p:nvPr>
        </p:nvSpPr>
        <p:spPr>
          <a:xfrm>
            <a:off x="1774800" y="1368000"/>
            <a:ext cx="9386686" cy="954286"/>
          </a:xfrm>
        </p:spPr>
        <p:txBody>
          <a:bodyPr anchor="t"/>
          <a:lstStyle/>
          <a:p>
            <a:r>
              <a:rPr lang="sv-SE" sz="3600" dirty="0"/>
              <a:t>En film som belyser problembilden </a:t>
            </a:r>
          </a:p>
        </p:txBody>
      </p:sp>
      <p:sp>
        <p:nvSpPr>
          <p:cNvPr id="13" name="Platshållare för text 12"/>
          <p:cNvSpPr>
            <a:spLocks noGrp="1"/>
          </p:cNvSpPr>
          <p:nvPr>
            <p:ph type="body" idx="1"/>
          </p:nvPr>
        </p:nvSpPr>
        <p:spPr>
          <a:xfrm>
            <a:off x="1774800" y="2322286"/>
            <a:ext cx="8582400" cy="3001341"/>
          </a:xfrm>
        </p:spPr>
        <p:txBody>
          <a:bodyPr/>
          <a:lstStyle/>
          <a:p>
            <a:pPr lvl="0"/>
            <a:r>
              <a:rPr lang="sv-SE" sz="2800" dirty="0"/>
              <a:t>Klicka på länken för att starta filmen: </a:t>
            </a:r>
            <a:r>
              <a:rPr lang="sv-SE" sz="2800" dirty="0">
                <a:hlinkClick r:id="rId4"/>
              </a:rPr>
              <a:t>https://www.youtube.com/watch?v=3X_ZBluougI</a:t>
            </a:r>
            <a:endParaRPr lang="sv-SE" sz="2800" dirty="0"/>
          </a:p>
          <a:p>
            <a:pPr>
              <a:spcBef>
                <a:spcPts val="3000"/>
              </a:spcBef>
            </a:pPr>
            <a:r>
              <a:rPr lang="sv-SE" sz="2800" dirty="0"/>
              <a:t>Syntolkad version:</a:t>
            </a:r>
            <a:br>
              <a:rPr lang="sv-SE" sz="2800" dirty="0"/>
            </a:br>
            <a:r>
              <a:rPr lang="sv-SE" sz="2800" dirty="0">
                <a:hlinkClick r:id="rId5"/>
              </a:rPr>
              <a:t>https://www.youtube.com/watch?v=Vv-rxQ84JyQ</a:t>
            </a:r>
            <a:endParaRPr lang="sv-SE" sz="2800" dirty="0"/>
          </a:p>
        </p:txBody>
      </p:sp>
    </p:spTree>
    <p:extLst>
      <p:ext uri="{BB962C8B-B14F-4D97-AF65-F5344CB8AC3E}">
        <p14:creationId xmlns:p14="http://schemas.microsoft.com/office/powerpoint/2010/main" val="258667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fullt utvecklad brand i ett dockhus.">
            <a:extLst>
              <a:ext uri="{FF2B5EF4-FFF2-40B4-BE49-F238E27FC236}">
                <a16:creationId xmlns:a16="http://schemas.microsoft.com/office/drawing/2014/main" id="{6A412A0F-7AA2-9F48-914B-BF81A7E5B9B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511" t="9931" r="2511" b="9931"/>
          <a:stretch/>
        </p:blipFill>
        <p:spPr>
          <a:xfrm>
            <a:off x="0" y="0"/>
            <a:ext cx="12192000" cy="6858000"/>
          </a:xfrm>
          <a:prstGeom prst="rect">
            <a:avLst/>
          </a:prstGeom>
        </p:spPr>
      </p:pic>
      <p:sp>
        <p:nvSpPr>
          <p:cNvPr id="7" name="Rektangel 6">
            <a:extLst>
              <a:ext uri="{FF2B5EF4-FFF2-40B4-BE49-F238E27FC236}">
                <a16:creationId xmlns:a16="http://schemas.microsoft.com/office/drawing/2014/main" id="{A7F54382-73B3-8840-A08A-482E11FCEDD6}"/>
              </a:ext>
              <a:ext uri="{C183D7F6-B498-43B3-948B-1728B52AA6E4}">
                <adec:decorative xmlns:adec="http://schemas.microsoft.com/office/drawing/2017/decorative" xmlns="" val="1"/>
              </a:ext>
            </a:extLst>
          </p:cNvPr>
          <p:cNvSpPr/>
          <p:nvPr/>
        </p:nvSpPr>
        <p:spPr>
          <a:xfrm>
            <a:off x="0" y="0"/>
            <a:ext cx="12192000"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1773388" y="1386010"/>
            <a:ext cx="8580582" cy="776620"/>
          </a:xfrm>
        </p:spPr>
        <p:txBody>
          <a:bodyPr/>
          <a:lstStyle/>
          <a:p>
            <a:r>
              <a:rPr lang="sv-SE" sz="3600" dirty="0"/>
              <a:t>Problembild</a:t>
            </a:r>
            <a:endParaRPr lang="en-GB" sz="3600" dirty="0"/>
          </a:p>
        </p:txBody>
      </p:sp>
      <p:sp>
        <p:nvSpPr>
          <p:cNvPr id="3" name="Platshållare för innehåll 2"/>
          <p:cNvSpPr>
            <a:spLocks noGrp="1"/>
          </p:cNvSpPr>
          <p:nvPr>
            <p:ph idx="1"/>
          </p:nvPr>
        </p:nvSpPr>
        <p:spPr>
          <a:xfrm>
            <a:off x="1773387" y="2266934"/>
            <a:ext cx="7965699" cy="3601527"/>
          </a:xfrm>
        </p:spPr>
        <p:txBody>
          <a:bodyPr/>
          <a:lstStyle/>
          <a:p>
            <a:r>
              <a:rPr lang="sv-SE" sz="2800" dirty="0"/>
              <a:t>Varje år dör ungefär 80 personer i bostadsbränder i Sverige</a:t>
            </a:r>
          </a:p>
          <a:p>
            <a:r>
              <a:rPr lang="sv-SE" sz="2800" dirty="0"/>
              <a:t>Av de som dör är äldre personer och personer med begränsade förmågor överrepresenterade </a:t>
            </a:r>
          </a:p>
          <a:p>
            <a:r>
              <a:rPr lang="sv-SE" sz="2800" dirty="0"/>
              <a:t>Om inget görs kan en ökning av döda i bränder ske i vissa åldersgrupper</a:t>
            </a:r>
          </a:p>
        </p:txBody>
      </p:sp>
    </p:spTree>
    <p:extLst>
      <p:ext uri="{BB962C8B-B14F-4D97-AF65-F5344CB8AC3E}">
        <p14:creationId xmlns:p14="http://schemas.microsoft.com/office/powerpoint/2010/main" val="410202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746" y="2002971"/>
            <a:ext cx="4001936" cy="731259"/>
          </a:xfrm>
        </p:spPr>
        <p:txBody>
          <a:bodyPr anchor="b">
            <a:normAutofit/>
          </a:bodyPr>
          <a:lstStyle/>
          <a:p>
            <a:r>
              <a:rPr lang="sv-SE" sz="3600" dirty="0"/>
              <a:t>Nationell vision</a:t>
            </a:r>
            <a:endParaRPr lang="en-GB" sz="3600" dirty="0"/>
          </a:p>
        </p:txBody>
      </p:sp>
      <p:pic>
        <p:nvPicPr>
          <p:cNvPr id="7" name="Platshållare för bild 6" descr="Rök stiger från en släckt tändsticka.">
            <a:extLst>
              <a:ext uri="{FF2B5EF4-FFF2-40B4-BE49-F238E27FC236}">
                <a16:creationId xmlns:a16="http://schemas.microsoft.com/office/drawing/2014/main" id="{FC643775-8272-DF4F-AE7F-87C2C91AC2DD}"/>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6611" r="-23905"/>
          <a:stretch/>
        </p:blipFill>
        <p:spPr>
          <a:xfrm>
            <a:off x="-1" y="0"/>
            <a:ext cx="6241143" cy="6857999"/>
          </a:xfrm>
          <a:solidFill>
            <a:schemeClr val="tx1"/>
          </a:solidFill>
        </p:spPr>
      </p:pic>
      <p:sp>
        <p:nvSpPr>
          <p:cNvPr id="4" name="Platshållare för text 3"/>
          <p:cNvSpPr>
            <a:spLocks noGrp="1"/>
          </p:cNvSpPr>
          <p:nvPr>
            <p:ph type="body" sz="quarter" idx="10"/>
          </p:nvPr>
        </p:nvSpPr>
        <p:spPr>
          <a:xfrm>
            <a:off x="7215746" y="2908073"/>
            <a:ext cx="4002087" cy="2041299"/>
          </a:xfrm>
        </p:spPr>
        <p:txBody>
          <a:bodyPr>
            <a:normAutofit/>
          </a:bodyPr>
          <a:lstStyle/>
          <a:p>
            <a:pPr marL="0" indent="0">
              <a:buNone/>
            </a:pPr>
            <a:r>
              <a:rPr lang="sv-SE" sz="2800" dirty="0"/>
              <a:t>Ingen ska omkomma </a:t>
            </a:r>
            <a:br>
              <a:rPr lang="sv-SE" sz="2800" dirty="0"/>
            </a:br>
            <a:r>
              <a:rPr lang="sv-SE" sz="2800" dirty="0"/>
              <a:t>eller skadas allvarligt till följd av brand.</a:t>
            </a:r>
          </a:p>
        </p:txBody>
      </p:sp>
      <p:pic>
        <p:nvPicPr>
          <p:cNvPr id="10" name="Bildobjekt 9">
            <a:extLst>
              <a:ext uri="{FF2B5EF4-FFF2-40B4-BE49-F238E27FC236}">
                <a16:creationId xmlns:a16="http://schemas.microsoft.com/office/drawing/2014/main" id="{9146C675-03E7-9A4A-9151-612E1839A673}"/>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6714" y="6363821"/>
            <a:ext cx="1556418" cy="319748"/>
          </a:xfrm>
          <a:prstGeom prst="rect">
            <a:avLst/>
          </a:prstGeom>
        </p:spPr>
      </p:pic>
    </p:spTree>
    <p:extLst>
      <p:ext uri="{BB962C8B-B14F-4D97-AF65-F5344CB8AC3E}">
        <p14:creationId xmlns:p14="http://schemas.microsoft.com/office/powerpoint/2010/main" val="288355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man ligger i en soffa och röker.">
            <a:extLst>
              <a:ext uri="{FF2B5EF4-FFF2-40B4-BE49-F238E27FC236}">
                <a16:creationId xmlns:a16="http://schemas.microsoft.com/office/drawing/2014/main" id="{4AC87828-DAF1-2D43-A8A2-54998F5F5C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439" r="19854"/>
          <a:stretch/>
        </p:blipFill>
        <p:spPr>
          <a:xfrm>
            <a:off x="1" y="0"/>
            <a:ext cx="12192000" cy="6849085"/>
          </a:xfrm>
          <a:prstGeom prst="rect">
            <a:avLst/>
          </a:prstGeom>
        </p:spPr>
      </p:pic>
      <p:sp>
        <p:nvSpPr>
          <p:cNvPr id="9" name="Rektangel 8">
            <a:extLst>
              <a:ext uri="{FF2B5EF4-FFF2-40B4-BE49-F238E27FC236}">
                <a16:creationId xmlns:a16="http://schemas.microsoft.com/office/drawing/2014/main" id="{842E4C50-01B9-5543-BAFF-DAEB455BB815}"/>
              </a:ext>
              <a:ext uri="{C183D7F6-B498-43B3-948B-1728B52AA6E4}">
                <adec:decorative xmlns:adec="http://schemas.microsoft.com/office/drawing/2017/decorative" xmlns="" val="1"/>
              </a:ext>
            </a:extLst>
          </p:cNvPr>
          <p:cNvSpPr/>
          <p:nvPr/>
        </p:nvSpPr>
        <p:spPr>
          <a:xfrm>
            <a:off x="-1"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1207329" y="1908795"/>
            <a:ext cx="8718149" cy="1327891"/>
          </a:xfrm>
        </p:spPr>
        <p:txBody>
          <a:bodyPr/>
          <a:lstStyle/>
          <a:p>
            <a:r>
              <a:rPr lang="sv-SE" sz="3600" dirty="0"/>
              <a:t>Vilka är särskilt utsatta vid </a:t>
            </a:r>
            <a:br>
              <a:rPr lang="sv-SE" sz="3600" dirty="0"/>
            </a:br>
            <a:r>
              <a:rPr lang="sv-SE" sz="3600" dirty="0"/>
              <a:t>bostadsbränder?</a:t>
            </a:r>
            <a:endParaRPr lang="en-GB" sz="3600" dirty="0"/>
          </a:p>
        </p:txBody>
      </p:sp>
      <p:sp>
        <p:nvSpPr>
          <p:cNvPr id="3" name="Platshållare för innehåll 2"/>
          <p:cNvSpPr>
            <a:spLocks noGrp="1"/>
          </p:cNvSpPr>
          <p:nvPr>
            <p:ph idx="1"/>
          </p:nvPr>
        </p:nvSpPr>
        <p:spPr>
          <a:xfrm>
            <a:off x="1207329" y="3364577"/>
            <a:ext cx="10012213" cy="2092629"/>
          </a:xfrm>
        </p:spPr>
        <p:txBody>
          <a:bodyPr/>
          <a:lstStyle/>
          <a:p>
            <a:r>
              <a:rPr lang="sv-SE" sz="2800" dirty="0"/>
              <a:t>De som har svårt att </a:t>
            </a:r>
            <a:r>
              <a:rPr lang="sv-SE" sz="2800" b="1" dirty="0"/>
              <a:t>uppfatta</a:t>
            </a:r>
            <a:r>
              <a:rPr lang="sv-SE" sz="2800" dirty="0"/>
              <a:t> en brand</a:t>
            </a:r>
          </a:p>
          <a:p>
            <a:r>
              <a:rPr lang="sv-SE" sz="2800" dirty="0"/>
              <a:t>De som har svårt att </a:t>
            </a:r>
            <a:r>
              <a:rPr lang="sv-SE" sz="2800" b="1" dirty="0"/>
              <a:t>agera</a:t>
            </a:r>
            <a:r>
              <a:rPr lang="sv-SE" sz="2800" dirty="0"/>
              <a:t> på ett relevant sätt vid en brand </a:t>
            </a:r>
          </a:p>
          <a:p>
            <a:r>
              <a:rPr lang="sv-SE" sz="2800" dirty="0"/>
              <a:t>De som har ett beteende som </a:t>
            </a:r>
            <a:r>
              <a:rPr lang="sv-SE" sz="2800" b="1" dirty="0"/>
              <a:t>ökar risken</a:t>
            </a:r>
            <a:r>
              <a:rPr lang="sv-SE" sz="2800" dirty="0"/>
              <a:t> för brand</a:t>
            </a:r>
          </a:p>
        </p:txBody>
      </p:sp>
    </p:spTree>
    <p:extLst>
      <p:ext uri="{BB962C8B-B14F-4D97-AF65-F5344CB8AC3E}">
        <p14:creationId xmlns:p14="http://schemas.microsoft.com/office/powerpoint/2010/main" val="6517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spisvakt installerad på väggen ovanför en spis med en kastrull på.">
            <a:extLst>
              <a:ext uri="{FF2B5EF4-FFF2-40B4-BE49-F238E27FC236}">
                <a16:creationId xmlns:a16="http://schemas.microsoft.com/office/drawing/2014/main" id="{7192383C-2AA8-2D40-9BF9-BA20888E0F7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836" b="13787"/>
          <a:stretch/>
        </p:blipFill>
        <p:spPr>
          <a:xfrm>
            <a:off x="0" y="0"/>
            <a:ext cx="12192000" cy="6858000"/>
          </a:xfrm>
          <a:prstGeom prst="rect">
            <a:avLst/>
          </a:prstGeom>
        </p:spPr>
      </p:pic>
      <p:sp>
        <p:nvSpPr>
          <p:cNvPr id="9" name="Rektangel 8">
            <a:extLst>
              <a:ext uri="{FF2B5EF4-FFF2-40B4-BE49-F238E27FC236}">
                <a16:creationId xmlns:a16="http://schemas.microsoft.com/office/drawing/2014/main" id="{5A820228-5C19-5843-91DA-5802D6B16319}"/>
              </a:ext>
              <a:ext uri="{C183D7F6-B498-43B3-948B-1728B52AA6E4}">
                <adec:decorative xmlns:adec="http://schemas.microsoft.com/office/drawing/2017/decorative" xmlns="" val="1"/>
              </a:ext>
            </a:extLst>
          </p:cNvPr>
          <p:cNvSpPr/>
          <p:nvPr/>
        </p:nvSpPr>
        <p:spPr>
          <a:xfrm>
            <a:off x="0" y="0"/>
            <a:ext cx="12192000"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1282515" y="1052284"/>
            <a:ext cx="9138741" cy="689476"/>
          </a:xfrm>
        </p:spPr>
        <p:txBody>
          <a:bodyPr/>
          <a:lstStyle/>
          <a:p>
            <a:r>
              <a:rPr lang="sv-SE" sz="3600" dirty="0">
                <a:solidFill>
                  <a:schemeClr val="bg1"/>
                </a:solidFill>
              </a:rPr>
              <a:t>Vad kan ett förstärkt brandskydd vara?</a:t>
            </a:r>
          </a:p>
        </p:txBody>
      </p:sp>
      <p:sp>
        <p:nvSpPr>
          <p:cNvPr id="3" name="Platshållare för innehåll 2"/>
          <p:cNvSpPr>
            <a:spLocks noGrp="1"/>
          </p:cNvSpPr>
          <p:nvPr>
            <p:ph idx="1"/>
          </p:nvPr>
        </p:nvSpPr>
        <p:spPr>
          <a:xfrm>
            <a:off x="1282515" y="1857829"/>
            <a:ext cx="9995085" cy="4180116"/>
          </a:xfrm>
        </p:spPr>
        <p:txBody>
          <a:bodyPr/>
          <a:lstStyle/>
          <a:p>
            <a:pPr marL="0" indent="0">
              <a:buNone/>
            </a:pPr>
            <a:r>
              <a:rPr lang="sv-SE" dirty="0">
                <a:solidFill>
                  <a:schemeClr val="bg1"/>
                </a:solidFill>
              </a:rPr>
              <a:t>Bostadens grundskydd räcker för de flesta men inte för alla. De som är särskilt riskutsatta behöver ett förstärkt brandskydd. Det kan handla om: </a:t>
            </a:r>
          </a:p>
          <a:p>
            <a:r>
              <a:rPr lang="sv-SE" dirty="0">
                <a:solidFill>
                  <a:schemeClr val="bg1"/>
                </a:solidFill>
              </a:rPr>
              <a:t>Svårantändliga textilier och rökförkläden</a:t>
            </a:r>
          </a:p>
          <a:p>
            <a:r>
              <a:rPr lang="sv-SE" dirty="0">
                <a:solidFill>
                  <a:schemeClr val="bg1"/>
                </a:solidFill>
              </a:rPr>
              <a:t>Anpassning av bostad, exempelvis för bättre utrymningsmöjligheter</a:t>
            </a:r>
          </a:p>
          <a:p>
            <a:r>
              <a:rPr lang="sv-SE" dirty="0">
                <a:solidFill>
                  <a:schemeClr val="bg1"/>
                </a:solidFill>
              </a:rPr>
              <a:t>Kunskap om hur man minskar risken för brand och hur man bör agera om brand uppstår</a:t>
            </a:r>
          </a:p>
          <a:p>
            <a:r>
              <a:rPr lang="sv-SE" dirty="0">
                <a:solidFill>
                  <a:schemeClr val="bg1"/>
                </a:solidFill>
              </a:rPr>
              <a:t>Brandvarnare kopplad till trygghetslarm</a:t>
            </a:r>
          </a:p>
          <a:p>
            <a:r>
              <a:rPr lang="sv-SE" dirty="0">
                <a:solidFill>
                  <a:schemeClr val="bg1"/>
                </a:solidFill>
              </a:rPr>
              <a:t>Spisvakt</a:t>
            </a:r>
          </a:p>
          <a:p>
            <a:r>
              <a:rPr lang="sv-SE" dirty="0">
                <a:solidFill>
                  <a:schemeClr val="bg1"/>
                </a:solidFill>
              </a:rPr>
              <a:t>Automatiska släcksystem</a:t>
            </a:r>
          </a:p>
        </p:txBody>
      </p:sp>
    </p:spTree>
    <p:extLst>
      <p:ext uri="{BB962C8B-B14F-4D97-AF65-F5344CB8AC3E}">
        <p14:creationId xmlns:p14="http://schemas.microsoft.com/office/powerpoint/2010/main" val="145905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89419" y="551542"/>
            <a:ext cx="5054590" cy="969599"/>
          </a:xfrm>
        </p:spPr>
        <p:txBody>
          <a:bodyPr anchor="b">
            <a:normAutofit/>
          </a:bodyPr>
          <a:lstStyle/>
          <a:p>
            <a:r>
              <a:rPr lang="sv-SE" sz="3600" dirty="0"/>
              <a:t>Framgångsfaktorer</a:t>
            </a:r>
            <a:endParaRPr lang="en-GB" sz="3600" dirty="0"/>
          </a:p>
        </p:txBody>
      </p:sp>
      <p:pic>
        <p:nvPicPr>
          <p:cNvPr id="8" name="Platshållare för bild 7" descr="Arbetsmöte med tre  personer som skissar fram idéer på en vertikal arbetsyta.">
            <a:extLst>
              <a:ext uri="{FF2B5EF4-FFF2-40B4-BE49-F238E27FC236}">
                <a16:creationId xmlns:a16="http://schemas.microsoft.com/office/drawing/2014/main" id="{C3CC2F64-9C8E-0B43-BCE7-76024F7BA22B}"/>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32034" t="25248" r="23641"/>
          <a:stretch/>
        </p:blipFill>
        <p:spPr>
          <a:xfrm>
            <a:off x="0" y="0"/>
            <a:ext cx="6096000" cy="6858000"/>
          </a:xfrm>
        </p:spPr>
      </p:pic>
      <p:sp>
        <p:nvSpPr>
          <p:cNvPr id="4" name="Platshållare för text 3"/>
          <p:cNvSpPr>
            <a:spLocks noGrp="1"/>
          </p:cNvSpPr>
          <p:nvPr>
            <p:ph type="body" sz="quarter" idx="10"/>
          </p:nvPr>
        </p:nvSpPr>
        <p:spPr>
          <a:xfrm>
            <a:off x="6689418" y="1694982"/>
            <a:ext cx="4851391" cy="4552723"/>
          </a:xfrm>
        </p:spPr>
        <p:txBody>
          <a:bodyPr>
            <a:normAutofit/>
          </a:bodyPr>
          <a:lstStyle/>
          <a:p>
            <a:pPr>
              <a:lnSpc>
                <a:spcPct val="90000"/>
              </a:lnSpc>
              <a:spcBef>
                <a:spcPts val="1800"/>
              </a:spcBef>
            </a:pPr>
            <a:r>
              <a:rPr lang="sv-SE" dirty="0"/>
              <a:t>Beslut om att jobba aktivt med att förstärka brandskyddet hos särskilt utsatta behöver tas på politisk nivå. </a:t>
            </a:r>
          </a:p>
          <a:p>
            <a:pPr>
              <a:lnSpc>
                <a:spcPct val="90000"/>
              </a:lnSpc>
              <a:spcBef>
                <a:spcPts val="1800"/>
              </a:spcBef>
            </a:pPr>
            <a:r>
              <a:rPr lang="sv-SE" dirty="0"/>
              <a:t>Kommuner behöver jobba systematiskt och med en uttalad strategi – personal kommer och går men en systematik består. </a:t>
            </a:r>
          </a:p>
          <a:p>
            <a:pPr>
              <a:lnSpc>
                <a:spcPct val="90000"/>
              </a:lnSpc>
              <a:spcBef>
                <a:spcPts val="1800"/>
              </a:spcBef>
            </a:pPr>
            <a:r>
              <a:rPr lang="sv-SE" dirty="0"/>
              <a:t>Arbetsuppgifter och vilka som är ansvariga för vad behöver definieras och tydliggöras.</a:t>
            </a:r>
          </a:p>
        </p:txBody>
      </p:sp>
      <p:pic>
        <p:nvPicPr>
          <p:cNvPr id="15" name="Bildobjekt 14">
            <a:extLst>
              <a:ext uri="{FF2B5EF4-FFF2-40B4-BE49-F238E27FC236}">
                <a16:creationId xmlns:a16="http://schemas.microsoft.com/office/drawing/2014/main" id="{6E78CBFD-15BC-2D42-895C-0D206E1A9FAD}"/>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6714" y="6363821"/>
            <a:ext cx="1556418" cy="319748"/>
          </a:xfrm>
          <a:prstGeom prst="rect">
            <a:avLst/>
          </a:prstGeom>
        </p:spPr>
      </p:pic>
    </p:spTree>
    <p:extLst>
      <p:ext uri="{BB962C8B-B14F-4D97-AF65-F5344CB8AC3E}">
        <p14:creationId xmlns:p14="http://schemas.microsoft.com/office/powerpoint/2010/main" val="54005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0843" y="479891"/>
            <a:ext cx="10517206" cy="584853"/>
          </a:xfrm>
        </p:spPr>
        <p:txBody>
          <a:bodyPr/>
          <a:lstStyle/>
          <a:p>
            <a:r>
              <a:rPr lang="sv-SE" sz="3600" dirty="0"/>
              <a:t>Förslag på process</a:t>
            </a:r>
            <a:endParaRPr lang="en-GB" sz="3600" dirty="0"/>
          </a:p>
        </p:txBody>
      </p:sp>
      <p:pic>
        <p:nvPicPr>
          <p:cNvPr id="28" name="Bildobjekt 27">
            <a:extLst>
              <a:ext uri="{FF2B5EF4-FFF2-40B4-BE49-F238E27FC236}">
                <a16:creationId xmlns:a16="http://schemas.microsoft.com/office/drawing/2014/main" id="{62791D59-0B26-2E4D-A726-0E0F22BEFFF7}"/>
              </a:ext>
              <a:ext uri="{C183D7F6-B498-43B3-948B-1728B52AA6E4}">
                <adec:decorative xmlns:adec="http://schemas.microsoft.com/office/drawing/2017/decorative" xmlns=""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16714" y="6363821"/>
            <a:ext cx="1556418" cy="319748"/>
          </a:xfrm>
          <a:prstGeom prst="rect">
            <a:avLst/>
          </a:prstGeom>
        </p:spPr>
      </p:pic>
      <p:sp>
        <p:nvSpPr>
          <p:cNvPr id="29" name="Rubrik 1">
            <a:extLst>
              <a:ext uri="{FF2B5EF4-FFF2-40B4-BE49-F238E27FC236}">
                <a16:creationId xmlns:a16="http://schemas.microsoft.com/office/drawing/2014/main" id="{C7CAA32D-D83C-6E49-A00C-04CD42DC5AD3}"/>
              </a:ext>
            </a:extLst>
          </p:cNvPr>
          <p:cNvSpPr txBox="1">
            <a:spLocks/>
          </p:cNvSpPr>
          <p:nvPr/>
        </p:nvSpPr>
        <p:spPr>
          <a:xfrm>
            <a:off x="702210" y="1475944"/>
            <a:ext cx="2803754" cy="7273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216000" indent="-216000">
              <a:lnSpc>
                <a:spcPts val="2600"/>
              </a:lnSpc>
              <a:spcAft>
                <a:spcPts val="800"/>
              </a:spcAft>
              <a:buFont typeface="Arial" panose="020B0604020202020204" pitchFamily="34" charset="0"/>
              <a:buChar char="•"/>
            </a:pPr>
            <a:r>
              <a:rPr lang="sv-SE" sz="2000" dirty="0"/>
              <a:t>Beslut och politisk förankring</a:t>
            </a:r>
            <a:endParaRPr lang="en-GB" sz="2000" dirty="0"/>
          </a:p>
        </p:txBody>
      </p:sp>
      <p:sp>
        <p:nvSpPr>
          <p:cNvPr id="26" name="Rubrik 1">
            <a:extLst>
              <a:ext uri="{FF2B5EF4-FFF2-40B4-BE49-F238E27FC236}">
                <a16:creationId xmlns:a16="http://schemas.microsoft.com/office/drawing/2014/main" id="{37F0E2CF-3AF5-5545-BD12-D92642EA739C}"/>
              </a:ext>
            </a:extLst>
          </p:cNvPr>
          <p:cNvSpPr txBox="1">
            <a:spLocks/>
          </p:cNvSpPr>
          <p:nvPr/>
        </p:nvSpPr>
        <p:spPr>
          <a:xfrm>
            <a:off x="702210" y="2305346"/>
            <a:ext cx="2476419" cy="2722247"/>
          </a:xfrm>
          <a:prstGeom prst="rect">
            <a:avLst/>
          </a:prstGeom>
          <a:solidFill>
            <a:schemeClr val="bg1"/>
          </a:solidFill>
        </p:spPr>
        <p:txBody>
          <a:bodyPr vert="horz" wrap="square" lIns="216000" tIns="144000" rIns="144000" bIns="144000" rtlCol="0" anchor="t">
            <a:sp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a:lnSpc>
                <a:spcPct val="100000"/>
              </a:lnSpc>
              <a:spcBef>
                <a:spcPts val="0"/>
              </a:spcBef>
              <a:spcAft>
                <a:spcPts val="600"/>
              </a:spcAft>
            </a:pPr>
            <a:r>
              <a:rPr lang="sv-SE" sz="1600" dirty="0">
                <a:solidFill>
                  <a:schemeClr val="tx1"/>
                </a:solidFill>
              </a:rPr>
              <a:t>Händelser som </a:t>
            </a:r>
            <a:br>
              <a:rPr lang="sv-SE" sz="1600" dirty="0">
                <a:solidFill>
                  <a:schemeClr val="tx1"/>
                </a:solidFill>
              </a:rPr>
            </a:br>
            <a:r>
              <a:rPr lang="sv-SE" sz="1600" dirty="0">
                <a:solidFill>
                  <a:schemeClr val="tx1"/>
                </a:solidFill>
              </a:rPr>
              <a:t>kan trigga arbetet:</a:t>
            </a:r>
            <a:endParaRPr lang="sv-SE" sz="600" dirty="0">
              <a:solidFill>
                <a:schemeClr val="tx1"/>
              </a:solidFill>
            </a:endParaRPr>
          </a:p>
          <a:p>
            <a:pPr marL="144000" indent="-144000">
              <a:lnSpc>
                <a:spcPct val="100000"/>
              </a:lnSpc>
              <a:spcBef>
                <a:spcPts val="0"/>
              </a:spcBef>
              <a:spcAft>
                <a:spcPts val="600"/>
              </a:spcAft>
              <a:buFont typeface="Arial" panose="020B0604020202020204" pitchFamily="34" charset="0"/>
              <a:buChar char="•"/>
            </a:pPr>
            <a:r>
              <a:rPr lang="sv-SE" sz="1600" dirty="0">
                <a:solidFill>
                  <a:schemeClr val="tx1"/>
                </a:solidFill>
              </a:rPr>
              <a:t>Insikt och riskbild</a:t>
            </a:r>
          </a:p>
          <a:p>
            <a:pPr marL="144000" indent="-144000">
              <a:lnSpc>
                <a:spcPct val="100000"/>
              </a:lnSpc>
              <a:spcBef>
                <a:spcPts val="0"/>
              </a:spcBef>
              <a:spcAft>
                <a:spcPts val="600"/>
              </a:spcAft>
              <a:buFont typeface="Arial" panose="020B0604020202020204" pitchFamily="34" charset="0"/>
              <a:buChar char="•"/>
            </a:pPr>
            <a:r>
              <a:rPr lang="sv-SE" sz="1600" dirty="0">
                <a:solidFill>
                  <a:schemeClr val="tx1"/>
                </a:solidFill>
              </a:rPr>
              <a:t>Dödsbrand</a:t>
            </a:r>
          </a:p>
          <a:p>
            <a:pPr marL="144000" indent="-144000">
              <a:lnSpc>
                <a:spcPct val="100000"/>
              </a:lnSpc>
              <a:spcBef>
                <a:spcPts val="0"/>
              </a:spcBef>
              <a:spcAft>
                <a:spcPts val="600"/>
              </a:spcAft>
              <a:buFont typeface="Arial" panose="020B0604020202020204" pitchFamily="34" charset="0"/>
              <a:buChar char="•"/>
            </a:pPr>
            <a:r>
              <a:rPr lang="sv-SE" sz="1600" dirty="0">
                <a:solidFill>
                  <a:schemeClr val="tx1"/>
                </a:solidFill>
              </a:rPr>
              <a:t>Nationella mål</a:t>
            </a:r>
          </a:p>
          <a:p>
            <a:pPr marL="144000" indent="-144000">
              <a:lnSpc>
                <a:spcPct val="100000"/>
              </a:lnSpc>
              <a:spcBef>
                <a:spcPts val="0"/>
              </a:spcBef>
              <a:spcAft>
                <a:spcPts val="600"/>
              </a:spcAft>
              <a:buFont typeface="Arial" panose="020B0604020202020204" pitchFamily="34" charset="0"/>
              <a:buChar char="•"/>
            </a:pPr>
            <a:r>
              <a:rPr lang="sv-SE" sz="1600" dirty="0">
                <a:solidFill>
                  <a:schemeClr val="tx1"/>
                </a:solidFill>
              </a:rPr>
              <a:t>Lokala mål</a:t>
            </a:r>
          </a:p>
          <a:p>
            <a:pPr marL="144000" indent="-144000">
              <a:lnSpc>
                <a:spcPct val="100000"/>
              </a:lnSpc>
              <a:spcBef>
                <a:spcPts val="0"/>
              </a:spcBef>
              <a:spcAft>
                <a:spcPts val="600"/>
              </a:spcAft>
              <a:buFont typeface="Arial" panose="020B0604020202020204" pitchFamily="34" charset="0"/>
              <a:buChar char="•"/>
            </a:pPr>
            <a:r>
              <a:rPr lang="sv-SE" sz="1600" dirty="0">
                <a:solidFill>
                  <a:schemeClr val="tx1"/>
                </a:solidFill>
              </a:rPr>
              <a:t>Handlingsprogram</a:t>
            </a:r>
          </a:p>
          <a:p>
            <a:pPr marL="144000" indent="-144000">
              <a:lnSpc>
                <a:spcPct val="100000"/>
              </a:lnSpc>
              <a:spcBef>
                <a:spcPts val="0"/>
              </a:spcBef>
              <a:spcAft>
                <a:spcPts val="600"/>
              </a:spcAft>
              <a:buFont typeface="Arial" panose="020B0604020202020204" pitchFamily="34" charset="0"/>
              <a:buChar char="•"/>
            </a:pPr>
            <a:r>
              <a:rPr lang="sv-SE" sz="1600" dirty="0">
                <a:solidFill>
                  <a:schemeClr val="tx1"/>
                </a:solidFill>
              </a:rPr>
              <a:t>Eldsjälar</a:t>
            </a:r>
            <a:endParaRPr lang="en-GB" sz="1600" dirty="0">
              <a:solidFill>
                <a:schemeClr val="tx1"/>
              </a:solidFill>
            </a:endParaRPr>
          </a:p>
        </p:txBody>
      </p:sp>
      <p:sp>
        <p:nvSpPr>
          <p:cNvPr id="25" name="Rubrik 1">
            <a:extLst>
              <a:ext uri="{FF2B5EF4-FFF2-40B4-BE49-F238E27FC236}">
                <a16:creationId xmlns:a16="http://schemas.microsoft.com/office/drawing/2014/main" id="{900327AD-8098-F74B-B431-1E6746052625}"/>
              </a:ext>
            </a:extLst>
          </p:cNvPr>
          <p:cNvSpPr txBox="1">
            <a:spLocks/>
          </p:cNvSpPr>
          <p:nvPr/>
        </p:nvSpPr>
        <p:spPr>
          <a:xfrm>
            <a:off x="702210" y="5178954"/>
            <a:ext cx="2690068" cy="845991"/>
          </a:xfrm>
          <a:prstGeom prst="rect">
            <a:avLst/>
          </a:prstGeom>
          <a:effectLst>
            <a:softEdge rad="0"/>
          </a:effectLst>
        </p:spPr>
        <p:txBody>
          <a:bodyPr vert="horz" lIns="91440" tIns="0" rIns="91440" bIns="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216000" indent="-216000">
              <a:lnSpc>
                <a:spcPts val="2600"/>
              </a:lnSpc>
              <a:spcAft>
                <a:spcPts val="800"/>
              </a:spcAft>
              <a:buFont typeface="Arial" panose="020B0604020202020204" pitchFamily="34" charset="0"/>
              <a:buChar char="•"/>
            </a:pPr>
            <a:r>
              <a:rPr lang="sv-SE" sz="2000" dirty="0">
                <a:solidFill>
                  <a:schemeClr val="tx1">
                    <a:alpha val="30000"/>
                  </a:schemeClr>
                </a:solidFill>
              </a:rPr>
              <a:t>Utvärdering och uppföljning</a:t>
            </a:r>
            <a:endParaRPr lang="en-GB" sz="2000" dirty="0">
              <a:solidFill>
                <a:schemeClr val="tx1">
                  <a:alpha val="30000"/>
                </a:schemeClr>
              </a:solidFill>
            </a:endParaRPr>
          </a:p>
        </p:txBody>
      </p:sp>
      <p:pic>
        <p:nvPicPr>
          <p:cNvPr id="13" name="Bildobjekt 12" descr="Cirkeldiagram visualiserar arbetsprocessen planera, genomföra, följa upp/utvärdera och förbättra.">
            <a:extLst>
              <a:ext uri="{FF2B5EF4-FFF2-40B4-BE49-F238E27FC236}">
                <a16:creationId xmlns:a16="http://schemas.microsoft.com/office/drawing/2014/main" id="{8A5A0D6C-2476-804B-B440-15ABA0BC3290}"/>
              </a:ext>
            </a:extLst>
          </p:cNvPr>
          <p:cNvPicPr>
            <a:picLocks noChangeAspect="1"/>
          </p:cNvPicPr>
          <p:nvPr/>
        </p:nvPicPr>
        <p:blipFill rotWithShape="1">
          <a:blip r:embed="rId4">
            <a:extLst>
              <a:ext uri="{28A0092B-C50C-407E-A947-70E740481C1C}">
                <a14:useLocalDpi xmlns:a14="http://schemas.microsoft.com/office/drawing/2010/main" val="0"/>
              </a:ext>
            </a:extLst>
          </a:blip>
          <a:srcRect l="26274" r="26096"/>
          <a:stretch/>
        </p:blipFill>
        <p:spPr>
          <a:xfrm>
            <a:off x="3350192" y="1396978"/>
            <a:ext cx="5220183" cy="4396278"/>
          </a:xfrm>
          <a:prstGeom prst="rect">
            <a:avLst/>
          </a:prstGeom>
        </p:spPr>
      </p:pic>
      <p:sp>
        <p:nvSpPr>
          <p:cNvPr id="27" name="Rubrik 1">
            <a:extLst>
              <a:ext uri="{FF2B5EF4-FFF2-40B4-BE49-F238E27FC236}">
                <a16:creationId xmlns:a16="http://schemas.microsoft.com/office/drawing/2014/main" id="{03966E5E-94DB-DB46-9965-699A9E988E77}"/>
              </a:ext>
            </a:extLst>
          </p:cNvPr>
          <p:cNvSpPr txBox="1">
            <a:spLocks/>
          </p:cNvSpPr>
          <p:nvPr/>
        </p:nvSpPr>
        <p:spPr>
          <a:xfrm>
            <a:off x="8480734" y="1591036"/>
            <a:ext cx="3493551" cy="3489460"/>
          </a:xfrm>
          <a:prstGeom prst="rect">
            <a:avLst/>
          </a:prstGeom>
        </p:spPr>
        <p:txBody>
          <a:bodyPr vert="horz" lIns="91440" tIns="0" rIns="91440" bIns="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216000" indent="-216000">
              <a:lnSpc>
                <a:spcPts val="2600"/>
              </a:lnSpc>
              <a:spcAft>
                <a:spcPts val="800"/>
              </a:spcAft>
              <a:buFont typeface="Arial" panose="020B0604020202020204" pitchFamily="34" charset="0"/>
              <a:buChar char="•"/>
            </a:pPr>
            <a:r>
              <a:rPr lang="sv-SE" sz="2000" dirty="0">
                <a:solidFill>
                  <a:schemeClr val="tx1">
                    <a:alpha val="30000"/>
                  </a:schemeClr>
                </a:solidFill>
              </a:rPr>
              <a:t>Identifiera aktörer</a:t>
            </a:r>
          </a:p>
          <a:p>
            <a:pPr marL="216000" indent="-216000">
              <a:lnSpc>
                <a:spcPts val="2600"/>
              </a:lnSpc>
              <a:spcAft>
                <a:spcPts val="800"/>
              </a:spcAft>
              <a:buFont typeface="Arial" panose="020B0604020202020204" pitchFamily="34" charset="0"/>
              <a:buChar char="•"/>
            </a:pPr>
            <a:r>
              <a:rPr lang="sv-SE" sz="2000" dirty="0">
                <a:solidFill>
                  <a:schemeClr val="tx1">
                    <a:alpha val="30000"/>
                  </a:schemeClr>
                </a:solidFill>
              </a:rPr>
              <a:t>Kartlägg omfattning </a:t>
            </a:r>
          </a:p>
          <a:p>
            <a:pPr marL="216000" indent="-216000">
              <a:lnSpc>
                <a:spcPts val="2600"/>
              </a:lnSpc>
              <a:spcAft>
                <a:spcPts val="800"/>
              </a:spcAft>
              <a:buFont typeface="Arial" panose="020B0604020202020204" pitchFamily="34" charset="0"/>
              <a:buChar char="•"/>
            </a:pPr>
            <a:r>
              <a:rPr lang="sv-SE" sz="2000" dirty="0">
                <a:solidFill>
                  <a:schemeClr val="tx1">
                    <a:alpha val="30000"/>
                  </a:schemeClr>
                </a:solidFill>
              </a:rPr>
              <a:t>Styrning och processbeskrivning</a:t>
            </a:r>
          </a:p>
          <a:p>
            <a:pPr marL="216000" indent="-216000">
              <a:lnSpc>
                <a:spcPts val="2600"/>
              </a:lnSpc>
              <a:spcAft>
                <a:spcPts val="800"/>
              </a:spcAft>
              <a:buFont typeface="Arial" panose="020B0604020202020204" pitchFamily="34" charset="0"/>
              <a:buChar char="•"/>
            </a:pPr>
            <a:r>
              <a:rPr lang="sv-SE" sz="2000" dirty="0">
                <a:solidFill>
                  <a:schemeClr val="tx1">
                    <a:alpha val="30000"/>
                  </a:schemeClr>
                </a:solidFill>
              </a:rPr>
              <a:t>Organisera och etablera samarbets- och arbetsrutiner</a:t>
            </a:r>
          </a:p>
          <a:p>
            <a:pPr marL="216000" indent="-216000">
              <a:lnSpc>
                <a:spcPts val="2600"/>
              </a:lnSpc>
              <a:spcAft>
                <a:spcPts val="800"/>
              </a:spcAft>
              <a:buFont typeface="Arial" panose="020B0604020202020204" pitchFamily="34" charset="0"/>
              <a:buChar char="•"/>
            </a:pPr>
            <a:r>
              <a:rPr lang="sv-SE" sz="2000" dirty="0">
                <a:solidFill>
                  <a:schemeClr val="tx1">
                    <a:alpha val="30000"/>
                  </a:schemeClr>
                </a:solidFill>
              </a:rPr>
              <a:t>Kunskapsuppbyggnad</a:t>
            </a:r>
            <a:endParaRPr lang="en-GB" sz="2000" dirty="0">
              <a:solidFill>
                <a:schemeClr val="tx1">
                  <a:alpha val="30000"/>
                </a:schemeClr>
              </a:solidFill>
            </a:endParaRPr>
          </a:p>
        </p:txBody>
      </p:sp>
      <p:sp>
        <p:nvSpPr>
          <p:cNvPr id="24" name="Rubrik 1">
            <a:extLst>
              <a:ext uri="{FF2B5EF4-FFF2-40B4-BE49-F238E27FC236}">
                <a16:creationId xmlns:a16="http://schemas.microsoft.com/office/drawing/2014/main" id="{8D871708-A12A-574E-B500-69AEB442F3A6}"/>
              </a:ext>
            </a:extLst>
          </p:cNvPr>
          <p:cNvSpPr txBox="1">
            <a:spLocks/>
          </p:cNvSpPr>
          <p:nvPr/>
        </p:nvSpPr>
        <p:spPr>
          <a:xfrm>
            <a:off x="8480734" y="5072982"/>
            <a:ext cx="3246808" cy="516224"/>
          </a:xfrm>
          <a:prstGeom prst="rect">
            <a:avLst/>
          </a:prstGeom>
        </p:spPr>
        <p:txBody>
          <a:bodyPr vert="horz" lIns="91440" tIns="0" rIns="91440" bIns="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216000" indent="-216000">
              <a:lnSpc>
                <a:spcPts val="2600"/>
              </a:lnSpc>
              <a:spcAft>
                <a:spcPts val="800"/>
              </a:spcAft>
              <a:buFont typeface="Arial" panose="020B0604020202020204" pitchFamily="34" charset="0"/>
              <a:buChar char="•"/>
            </a:pPr>
            <a:r>
              <a:rPr lang="sv-SE" sz="2000" dirty="0">
                <a:solidFill>
                  <a:schemeClr val="tx1">
                    <a:alpha val="30000"/>
                  </a:schemeClr>
                </a:solidFill>
              </a:rPr>
              <a:t>Genomföra</a:t>
            </a:r>
            <a:endParaRPr lang="en-GB" sz="2000" dirty="0">
              <a:solidFill>
                <a:schemeClr val="tx1">
                  <a:alpha val="30000"/>
                </a:schemeClr>
              </a:solidFill>
            </a:endParaRPr>
          </a:p>
        </p:txBody>
      </p:sp>
    </p:spTree>
    <p:extLst>
      <p:ext uri="{BB962C8B-B14F-4D97-AF65-F5344CB8AC3E}">
        <p14:creationId xmlns:p14="http://schemas.microsoft.com/office/powerpoint/2010/main" val="2674760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Bredbild</PresentationFormat>
  <Paragraphs>76</Paragraphs>
  <Slides>11</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Century Gothic</vt:lpstr>
      <vt:lpstr>MSB PPT Egna</vt:lpstr>
      <vt:lpstr>Alla tar sig inte ut lika snabbt. Tyvärr tar bränder ingen hänsyn till det.</vt:lpstr>
      <vt:lpstr>Licens</vt:lpstr>
      <vt:lpstr>En film som belyser problembilden </vt:lpstr>
      <vt:lpstr>Problembild</vt:lpstr>
      <vt:lpstr>Nationell vision</vt:lpstr>
      <vt:lpstr>Vilka är särskilt utsatta vid  bostadsbränder?</vt:lpstr>
      <vt:lpstr>Vad kan ett förstärkt brandskydd vara?</vt:lpstr>
      <vt:lpstr>Framgångsfaktorer</vt:lpstr>
      <vt:lpstr>Förslag på process</vt:lpstr>
      <vt:lpstr>Hur går vi vidare?</vt:lpstr>
      <vt:lpstr>Läs mer i vägledningen Brandsäker bostad för alla.  Ladda ned den på msb.se/brandskydd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 tar sig inte ut lika snabbt. Tyvärr tar bränder ingen hänsyn till det.</dc:title>
  <dc:creator>Agnes Wahlberg</dc:creator>
  <cp:lastModifiedBy>Bornström Mats</cp:lastModifiedBy>
  <cp:revision>99</cp:revision>
  <cp:lastPrinted>2020-12-02T14:52:45Z</cp:lastPrinted>
  <dcterms:created xsi:type="dcterms:W3CDTF">2020-11-20T09:57:27Z</dcterms:created>
  <dcterms:modified xsi:type="dcterms:W3CDTF">2022-11-30T07:24:13Z</dcterms:modified>
</cp:coreProperties>
</file>